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615" r:id="rId2"/>
    <p:sldId id="1134" r:id="rId3"/>
    <p:sldId id="1139" r:id="rId4"/>
    <p:sldId id="1140" r:id="rId5"/>
    <p:sldId id="1135" r:id="rId6"/>
    <p:sldId id="1137" r:id="rId7"/>
    <p:sldId id="1136" r:id="rId8"/>
    <p:sldId id="1138" r:id="rId9"/>
    <p:sldId id="1141" r:id="rId10"/>
    <p:sldId id="1142" r:id="rId11"/>
    <p:sldId id="1143" r:id="rId12"/>
    <p:sldId id="1144" r:id="rId1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211.116.23.252:5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tinc.iptim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로컬 서버 구축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l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ocaltunnel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정의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계정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등록이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필요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없음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무료임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오픈소스로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개발 중임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장점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sub-domain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을 지정할 수 있음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( --subdomain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Localhost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로 전달되는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request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명령어를 확인 가능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( --print-requests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옵션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하나의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에서 브라우저로 처음 접속 시 또는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7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일마다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'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안내 페이지 나옴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'  (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단점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err="1">
                <a:solidFill>
                  <a:schemeClr val="tx1"/>
                </a:solidFill>
                <a:latin typeface="+mn-ea"/>
              </a:rPr>
              <a:t>ngrok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대비 접속 속도는 느림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단점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err="1">
                <a:solidFill>
                  <a:schemeClr val="tx1"/>
                </a:solidFill>
                <a:latin typeface="+mn-ea"/>
              </a:rPr>
              <a:t>nodejs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기반으로 윈도우와 </a:t>
            </a:r>
            <a:r>
              <a:rPr kumimoji="0" lang="en-US" altLang="ko-KR" sz="1200" dirty="0" err="1">
                <a:solidFill>
                  <a:schemeClr val="tx1"/>
                </a:solidFill>
                <a:latin typeface="+mn-ea"/>
              </a:rPr>
              <a:t>MacOS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에서도 가능할 것으로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추정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사용법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 install -g </a:t>
            </a:r>
            <a:r>
              <a:rPr kumimoji="0" lang="en-US" altLang="ko-KR" sz="1200" dirty="0" err="1" smtClean="0">
                <a:solidFill>
                  <a:schemeClr val="tx1"/>
                </a:solidFill>
                <a:latin typeface="+mn-ea"/>
              </a:rPr>
              <a:t>localtunnel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err="1">
                <a:solidFill>
                  <a:schemeClr val="tx1"/>
                </a:solidFill>
                <a:latin typeface="+mn-ea"/>
              </a:rPr>
              <a:t>lt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 --port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3000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ko-KR" sz="1200" dirty="0">
                <a:latin typeface="+mn-ea"/>
              </a:rPr>
              <a:t>lt --port 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3000 </a:t>
            </a:r>
            <a:r>
              <a:rPr lang="fr-FR" altLang="ko-KR" sz="1200" dirty="0" smtClean="0">
                <a:latin typeface="+mn-ea"/>
              </a:rPr>
              <a:t>--</a:t>
            </a:r>
            <a:r>
              <a:rPr lang="fr-FR" altLang="ko-KR" sz="1200" dirty="0">
                <a:latin typeface="+mn-ea"/>
              </a:rPr>
              <a:t>subdomain </a:t>
            </a:r>
            <a:r>
              <a:rPr lang="en-US" altLang="ko-KR" sz="1200" dirty="0" err="1" smtClean="0">
                <a:latin typeface="+mn-ea"/>
              </a:rPr>
              <a:t>btinc</a:t>
            </a:r>
            <a:r>
              <a:rPr lang="fr-FR" altLang="ko-KR" sz="1200" dirty="0">
                <a:latin typeface="+mn-ea"/>
              </a:rPr>
              <a:t> --print-requests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0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ngrok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 (Secure tunnels to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localhost)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정의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로컬에 구성한 개발 환경을 급하게 외부에 공개해야 할 경우가 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예로 갑자기 외부에서 중요한 고객에게 개발중인 제품을 시연해야 하거나 개발 단계에서 </a:t>
            </a:r>
            <a:r>
              <a:rPr lang="en-US" altLang="ko-KR" sz="1200" dirty="0"/>
              <a:t>social login </a:t>
            </a:r>
            <a:r>
              <a:rPr lang="ko-KR" altLang="en-US" sz="1200" dirty="0" smtClean="0"/>
              <a:t>연동 등 </a:t>
            </a:r>
            <a:r>
              <a:rPr lang="en-US" altLang="ko-KR" sz="1200" dirty="0"/>
              <a:t>web hook </a:t>
            </a:r>
            <a:r>
              <a:rPr lang="ko-KR" altLang="en-US" sz="1200" dirty="0"/>
              <a:t>을 수신해야 할 경우 </a:t>
            </a:r>
            <a:r>
              <a:rPr lang="en-US" altLang="ko-KR" sz="1200" dirty="0"/>
              <a:t>domain </a:t>
            </a:r>
            <a:r>
              <a:rPr lang="ko-KR" altLang="en-US" sz="1200" dirty="0"/>
              <a:t>을 부여하고 외부에 공개해야 하는데 이를 위해서는 별도의 개발 서버로 옮기고 </a:t>
            </a:r>
            <a:r>
              <a:rPr lang="en-US" altLang="ko-KR" sz="1200" dirty="0"/>
              <a:t>build</a:t>
            </a:r>
            <a:r>
              <a:rPr lang="ko-KR" altLang="en-US" sz="1200" dirty="0"/>
              <a:t>와 </a:t>
            </a:r>
            <a:r>
              <a:rPr lang="en-US" altLang="ko-KR" sz="1200" dirty="0"/>
              <a:t>deploy </a:t>
            </a:r>
            <a:r>
              <a:rPr lang="ko-KR" altLang="en-US" sz="1200" dirty="0"/>
              <a:t>를 하는 번거로운 과정을 거쳐야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개발용 로컬 호스트를 </a:t>
            </a:r>
            <a:r>
              <a:rPr lang="en-US" altLang="ko-KR" sz="1200" dirty="0"/>
              <a:t>tunneling</a:t>
            </a:r>
            <a:r>
              <a:rPr lang="ko-KR" altLang="en-US" sz="1200" dirty="0"/>
              <a:t>을 통해</a:t>
            </a:r>
            <a:r>
              <a:rPr lang="en-US" altLang="ko-KR" sz="1200" dirty="0"/>
              <a:t>(Secure tunnels to localhost) </a:t>
            </a:r>
            <a:r>
              <a:rPr lang="ko-KR" altLang="en-US" sz="1200" dirty="0"/>
              <a:t>외부에서 연결할 수 있도록 해주는 </a:t>
            </a:r>
            <a:r>
              <a:rPr lang="en-US" altLang="ko-KR" sz="1200" dirty="0" err="1"/>
              <a:t>ngrok</a:t>
            </a:r>
            <a:r>
              <a:rPr lang="ko-KR" altLang="en-US" sz="1200" dirty="0"/>
              <a:t>를 사용하면 쉽고 빠르게 로컬 개발 환경을 외부에 공개할 수 있습니다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</a:rPr>
              <a:t>방화벽 </a:t>
            </a:r>
            <a:r>
              <a:rPr lang="ko-KR" altLang="en-US" sz="1200" dirty="0">
                <a:solidFill>
                  <a:srgbClr val="FF0000"/>
                </a:solidFill>
              </a:rPr>
              <a:t>넘어서 외부에서 로컬에 접속 가능하게 하는 터널 프로그램이라고 할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사용법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schemeClr val="tx1"/>
                </a:solidFill>
                <a:latin typeface="+mn-ea"/>
              </a:rPr>
              <a:t>ngrok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 help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schemeClr val="tx1"/>
                </a:solidFill>
                <a:latin typeface="+mn-ea"/>
              </a:rPr>
              <a:t>ngrok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http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3000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5" name="Picture 7" descr="ngrok - n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05064"/>
            <a:ext cx="3947593" cy="245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Hosts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파일은 운영 체제가 호스트 이름을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주소에 매핑할 때 사용하는 컴퓨터 파일이다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파일은 플레인 텍스트 파일이며 전통적으로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라는 이름을 사용한다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경로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%</a:t>
            </a:r>
            <a:r>
              <a:rPr kumimoji="0" lang="en-US" altLang="ko-KR" sz="1400" dirty="0" err="1">
                <a:solidFill>
                  <a:srgbClr val="FF0000"/>
                </a:solidFill>
                <a:latin typeface="+mn-ea"/>
              </a:rPr>
              <a:t>SystemRoot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%\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System32\drivers\</a:t>
            </a: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etc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\hosts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C:\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Windows\System32\drivers\etc\hosts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notepad.exe (</a:t>
            </a:r>
            <a:r>
              <a:rPr kumimoji="0" lang="ko-KR" altLang="en-US" sz="1400" dirty="0" smtClean="0">
                <a:solidFill>
                  <a:srgbClr val="00B0F0"/>
                </a:solidFill>
                <a:latin typeface="+mn-ea"/>
              </a:rPr>
              <a:t>관리자 권한으로 실행</a:t>
            </a: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)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192.168.0.5		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bt.jsh.com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	#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localhost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127.0.0.1		bt.jsh.com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	# loopback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nslookup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bt.jsh.com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1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ipTime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NAT/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라우터 관리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포트 포워드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(Port Forward)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DDNS(Dynamic Domain Name System)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NAT (Network Address Translation)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NAT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는 사설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를 공인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로 변경하는데 필요한 주소 변환 서비스이다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라우터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(Router)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등의 장비를 사용하여 다수의 사설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IP (Private IP)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하나의 공인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IP (Public IP)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주소로 변환하는 기술이다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주로 기업이나 기관에서 </a:t>
            </a:r>
            <a:r>
              <a:rPr kumimoji="0" lang="ko-KR" altLang="en-US" sz="1200" dirty="0" err="1" smtClean="0">
                <a:solidFill>
                  <a:schemeClr val="tx1"/>
                </a:solidFill>
                <a:latin typeface="+mn-ea"/>
              </a:rPr>
              <a:t>내부망을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사용하는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에는 사설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를 제공하고 외부 인터넷에 연결 시에는 공인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하나를 같이 사용하는 형태로 운영된다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NAT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는 다수의 주소 변환 정보에 대해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주소와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Port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번호를 구성된 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NAT Forwarding Table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을 보관하고 있고 이에 맞게 주소 변환 서비스를 제공한다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1026" name="Picture 2" descr="What is NAT (Network Address Translation) in WebRTC and How Does It Work? -  OTTVer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293096"/>
            <a:ext cx="3384376" cy="195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NAT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Forwarding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Table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NAT(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네트워크 주소 변환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는 패킷이 트래픽 라우팅 장치를 통해 전송되는 동안 패킷의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헤더에 있는 네트워크 주소 정보를 수정하여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주소 공간을 다른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주소 공간으로 매핑하는 방법입니다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기술은 원래 네트워크가 이동하거나 </a:t>
            </a:r>
            <a:r>
              <a:rPr kumimoji="0" lang="ko-KR" altLang="en-US" sz="1100" dirty="0" err="1">
                <a:solidFill>
                  <a:schemeClr val="tx1"/>
                </a:solidFill>
                <a:latin typeface="+mn-ea"/>
              </a:rPr>
              <a:t>업스트림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 인터넷 서비스 공급자가 교체되었지만 네트워크의 주소 공간을 라우팅할 수 없을 때 모든 호스트에 새 주소를 할당해야 하는 필요성을 우회하는 데 사용되었습니다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IPv4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주소 고갈에 직면하여 글로벌 주소 공간을 보존하는 데 널리 사용되는 필수 도구가 되었습니다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NAT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게이트웨이의 인터넷 라우팅 가능 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주소 하나를 전체 </a:t>
            </a:r>
            <a:r>
              <a:rPr kumimoji="0" lang="ko-KR" altLang="en-US" sz="1100" dirty="0" err="1">
                <a:solidFill>
                  <a:schemeClr val="tx1"/>
                </a:solidFill>
                <a:latin typeface="+mn-ea"/>
              </a:rPr>
              <a:t>사설망에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 사용할 수 있습니다</a:t>
            </a:r>
            <a:r>
              <a:rPr kumimoji="0" lang="en-US" altLang="ko-KR" sz="11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6" y="3429000"/>
            <a:ext cx="4392488" cy="2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Forwarding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포트 </a:t>
            </a:r>
            <a:r>
              <a:rPr kumimoji="0" lang="ko-KR" altLang="en-US" sz="1400" dirty="0" err="1" smtClean="0">
                <a:solidFill>
                  <a:schemeClr val="tx1"/>
                </a:solidFill>
                <a:latin typeface="+mn-ea"/>
              </a:rPr>
              <a:t>포워딩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또는 포트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매핑은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컴퓨터 네트워크에서 패킷이 라우터나 방화벽과 같은 네트워크 게이트웨이를 가로지르는 동안 하나의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주소와 포트 번호 결합의 통신 요청을 다른 곳으로 넘겨주는 네트워크 주소 변환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(NAT)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의 응용이다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기법은 게이트웨이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외부망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의 반대쪽에 위치한 보호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내부망에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상주하는 호스트에 대한 서비스를 생성하기 위해 흔히 사용되며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통신하는 목적지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주소와 포트 번호를 내부 호스트에 다시 매핑함으로써 이루어진다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 latinLnBrk="0">
              <a:lnSpc>
                <a:spcPct val="150000"/>
              </a:lnSpc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Benefits of Port Forwarding | QuickTe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221088"/>
            <a:ext cx="4392488" cy="22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Forwarding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NAT/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라우터 관리 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-&gt; </a:t>
            </a:r>
            <a:r>
              <a:rPr kumimoji="0" lang="ko-KR" altLang="en-US" sz="1600" dirty="0">
                <a:solidFill>
                  <a:srgbClr val="00B0F0"/>
                </a:solidFill>
                <a:latin typeface="+mn-ea"/>
              </a:rPr>
              <a:t>포트 포워드</a:t>
            </a:r>
            <a:r>
              <a:rPr kumimoji="0" lang="en-US" altLang="ko-KR" sz="1600" dirty="0">
                <a:solidFill>
                  <a:srgbClr val="00B0F0"/>
                </a:solidFill>
                <a:latin typeface="+mn-ea"/>
              </a:rPr>
              <a:t>(Port Forward) 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rgbClr val="00B0F0"/>
                </a:solidFill>
                <a:latin typeface="+mn-ea"/>
                <a:hlinkClick r:id="rId3"/>
              </a:rPr>
              <a:t>http://211.116.23.252:5000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  <a:hlinkClick r:id="rId3"/>
              </a:rPr>
              <a:t>/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rgbClr val="00B0F0"/>
                </a:solidFill>
                <a:latin typeface="+mn-ea"/>
              </a:rPr>
              <a:t>http://btinc.iptime.org:5000/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344102"/>
            <a:ext cx="3312368" cy="28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DDNS (Dynamic Domain Name System)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DDNS, Dynamic DNS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또는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DynDNS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동적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DNS)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실시간으로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DNS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갱신하는 방식이다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주로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도메인의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가 유동적인 경우 사용된다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가 바뀌어도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ddns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로 설정한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도메인 값은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변하지 않기 때문에 용이하게 접속가능하다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 latinLnBrk="0">
              <a:lnSpc>
                <a:spcPct val="150000"/>
              </a:lnSpc>
            </a:pP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ow to Configure DDNS? - Routers - FAQ - Cellular Routers Engineering Por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6" y="3501008"/>
            <a:ext cx="3864429" cy="289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DDNS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특수 기능 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-&gt; DDNS 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rgbClr val="00B0F0"/>
                </a:solidFill>
                <a:latin typeface="+mn-ea"/>
                <a:hlinkClick r:id="rId3"/>
              </a:rPr>
              <a:t>http://btinc.iptime.org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  <a:hlinkClick r:id="rId3"/>
              </a:rPr>
              <a:t>/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ping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btinc.iptime.org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084" y="3429000"/>
            <a:ext cx="5223833" cy="262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터널링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(Tunneling)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두 노드 또는 두 네트워크 간에 가상의 링크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(VPN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등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형성하는 기법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하나의 프로토콜이 다른 프로토콜을 감싸는 캡슐화 기능을 통해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운반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두 노드 또는 두 네트워크 간에 가상의 링크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(VPN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등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형성하는 기법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대부분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보안 채널의 역할을 하므로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암호화 기법 적용이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일반적이다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2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심지어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엄격하게 계층화된 프로토콜들을 뒤집어 감싸서 만들 수도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있다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2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또한</a:t>
            </a:r>
            <a:r>
              <a:rPr kumimoji="0"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dirty="0">
                <a:solidFill>
                  <a:schemeClr val="tx1"/>
                </a:solidFill>
                <a:latin typeface="+mn-ea"/>
              </a:rPr>
              <a:t>오버레이 네트워크 구성도 가능하게 </a:t>
            </a:r>
            <a:r>
              <a:rPr kumimoji="0" lang="ko-KR" altLang="en-US" sz="1200" dirty="0" smtClean="0">
                <a:solidFill>
                  <a:schemeClr val="tx1"/>
                </a:solidFill>
                <a:latin typeface="+mn-ea"/>
              </a:rPr>
              <a:t>하다</a:t>
            </a:r>
            <a:r>
              <a:rPr kumimoji="0" lang="en-US" altLang="ko-KR" sz="12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1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37031</TotalTime>
  <Words>695</Words>
  <Application>Microsoft Office PowerPoint</Application>
  <PresentationFormat>화면 슬라이드 쇼(4:3)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로컬 서버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3910</cp:revision>
  <cp:lastPrinted>2020-07-31T05:58:37Z</cp:lastPrinted>
  <dcterms:created xsi:type="dcterms:W3CDTF">2007-03-28T23:45:48Z</dcterms:created>
  <dcterms:modified xsi:type="dcterms:W3CDTF">2022-12-09T13:44:38Z</dcterms:modified>
</cp:coreProperties>
</file>