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615" r:id="rId2"/>
    <p:sldId id="1127" r:id="rId3"/>
    <p:sldId id="1131" r:id="rId4"/>
    <p:sldId id="1132" r:id="rId5"/>
    <p:sldId id="1128" r:id="rId6"/>
    <p:sldId id="1129" r:id="rId7"/>
    <p:sldId id="1135" r:id="rId8"/>
    <p:sldId id="1137" r:id="rId9"/>
    <p:sldId id="1138" r:id="rId10"/>
    <p:sldId id="1133" r:id="rId11"/>
    <p:sldId id="1139" r:id="rId12"/>
    <p:sldId id="1134" r:id="rId1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NginX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Installation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환경 변수 등록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(C:\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cd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c:\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unzip nginx-1.2.3.zip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ren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nginx-1.2.3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cd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start </a:t>
            </a: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Control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start </a:t>
            </a: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nginx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nginx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–s stop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강제 종료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(fast shutdown)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nginx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–s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quit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접속한 사용자의 처리가 다 끝난 후 종료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(graceful shutdown)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nginx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–s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reopen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설정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파일 갱신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(reloading the configuration file)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nginx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–s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reload : </a:t>
            </a:r>
            <a:r>
              <a:rPr kumimoji="0" lang="ko-KR" altLang="en-US" sz="1400" dirty="0" smtClean="0">
                <a:solidFill>
                  <a:srgbClr val="FF0000"/>
                </a:solidFill>
                <a:latin typeface="+mn-ea"/>
              </a:rPr>
              <a:t>로그파일 갱신 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(reopening the log file)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3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N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ginx processes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tasklist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/fi "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imagename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eq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nginx.exe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"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포트 검색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FF0000"/>
                </a:solidFill>
              </a:rPr>
              <a:t>netstat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-an | find </a:t>
            </a:r>
            <a:r>
              <a:rPr lang="en-US" altLang="ko-KR" sz="1600" dirty="0" smtClean="0">
                <a:solidFill>
                  <a:srgbClr val="FF0000"/>
                </a:solidFill>
              </a:rPr>
              <a:t>"5000"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kill-port --port </a:t>
            </a:r>
            <a:r>
              <a:rPr lang="en-US" altLang="ko-KR" sz="1600" dirty="0" smtClean="0"/>
              <a:t>5000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25" y="2348880"/>
            <a:ext cx="6819950" cy="12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843" y="5589240"/>
            <a:ext cx="5600741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nginx.conf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C:\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nginx\conf\nginx.cofig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:\nginx\logs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access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error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904259" y="2492896"/>
            <a:ext cx="5335483" cy="244827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listen       </a:t>
            </a:r>
            <a:r>
              <a:rPr lang="en-US" altLang="ko-KR" sz="14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5000;</a:t>
            </a:r>
          </a:p>
          <a:p>
            <a:r>
              <a:rPr lang="en-US" altLang="ko-KR" sz="1400" dirty="0" err="1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server_name</a:t>
            </a:r>
            <a:r>
              <a:rPr lang="en-US" altLang="ko-KR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</a:t>
            </a:r>
            <a:r>
              <a:rPr lang="en-US" altLang="ko-KR" sz="14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localhost;</a:t>
            </a:r>
          </a:p>
          <a:p>
            <a:endParaRPr lang="en-US" altLang="ko-KR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r>
              <a:rPr lang="en-US" altLang="ko-KR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#</a:t>
            </a:r>
            <a:r>
              <a:rPr lang="en-US" altLang="ko-KR" sz="14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charset koi8-r</a:t>
            </a:r>
            <a:r>
              <a:rPr lang="en-US" altLang="ko-KR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;</a:t>
            </a:r>
          </a:p>
          <a:p>
            <a:endParaRPr lang="en-US" altLang="ko-KR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  <a:p>
            <a:r>
              <a:rPr lang="en-US" altLang="ko-KR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location </a:t>
            </a:r>
            <a:r>
              <a:rPr lang="en-US" altLang="ko-KR" sz="14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/ {</a:t>
            </a:r>
          </a:p>
          <a:p>
            <a:r>
              <a:rPr lang="en-US" altLang="ko-KR" sz="14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root   "C:/NginX Tutorial";</a:t>
            </a:r>
          </a:p>
          <a:p>
            <a:r>
              <a:rPr lang="en-US" altLang="ko-KR" sz="14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            index  index.html index.htm;</a:t>
            </a:r>
          </a:p>
          <a:p>
            <a:r>
              <a:rPr lang="en-US" altLang="ko-KR" sz="14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}</a:t>
            </a:r>
            <a:endParaRPr lang="en-US" altLang="ko-KR" sz="14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Nginx(</a:t>
            </a:r>
            <a:r>
              <a:rPr lang="ko-KR" altLang="en-US" sz="1600" dirty="0">
                <a:solidFill>
                  <a:schemeClr val="tx1"/>
                </a:solidFill>
              </a:rPr>
              <a:t>엔진 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라 읽는다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는 웹 서버 소프트웨어로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가벼움과 높은 성능을 목표로 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웹 서버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리버스</a:t>
            </a:r>
            <a:r>
              <a:rPr lang="ko-KR" altLang="en-US" sz="1600" dirty="0">
                <a:solidFill>
                  <a:srgbClr val="FF0000"/>
                </a:solidFill>
              </a:rPr>
              <a:t> 프록시 </a:t>
            </a:r>
            <a:r>
              <a:rPr lang="ko-KR" altLang="en-US" sz="1600" dirty="0">
                <a:solidFill>
                  <a:schemeClr val="tx1"/>
                </a:solidFill>
              </a:rPr>
              <a:t>및 메일 </a:t>
            </a:r>
            <a:r>
              <a:rPr lang="ko-KR" altLang="en-US" sz="1600" dirty="0">
                <a:solidFill>
                  <a:srgbClr val="FF0000"/>
                </a:solidFill>
              </a:rPr>
              <a:t>프록시</a:t>
            </a:r>
            <a:r>
              <a:rPr lang="ko-KR" altLang="en-US" sz="1600" dirty="0">
                <a:solidFill>
                  <a:schemeClr val="tx1"/>
                </a:solidFill>
              </a:rPr>
              <a:t> 기능을 가진다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2017</a:t>
            </a:r>
            <a:r>
              <a:rPr lang="ko-KR" altLang="en-US" sz="1600" dirty="0">
                <a:solidFill>
                  <a:srgbClr val="FF0000"/>
                </a:solidFill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월 기준으로 실질적으로 작동하는 웹 사이트</a:t>
            </a:r>
            <a:r>
              <a:rPr lang="en-US" altLang="ko-KR" sz="1600" dirty="0">
                <a:solidFill>
                  <a:srgbClr val="FF0000"/>
                </a:solidFill>
              </a:rPr>
              <a:t>(active site)</a:t>
            </a:r>
            <a:r>
              <a:rPr lang="ko-KR" altLang="en-US" sz="1600" dirty="0">
                <a:solidFill>
                  <a:srgbClr val="FF0000"/>
                </a:solidFill>
              </a:rPr>
              <a:t>들에서 쓰이는 웹 서버 소프트웨어 순위는 아파치</a:t>
            </a:r>
            <a:r>
              <a:rPr lang="en-US" altLang="ko-KR" sz="1600" dirty="0">
                <a:solidFill>
                  <a:srgbClr val="FF0000"/>
                </a:solidFill>
              </a:rPr>
              <a:t>(44.89%), </a:t>
            </a:r>
            <a:r>
              <a:rPr lang="ko-KR" altLang="en-US" sz="1600" dirty="0" err="1">
                <a:solidFill>
                  <a:srgbClr val="FF0000"/>
                </a:solidFill>
              </a:rPr>
              <a:t>엔진엑스</a:t>
            </a:r>
            <a:r>
              <a:rPr lang="en-US" altLang="ko-KR" sz="1600" dirty="0">
                <a:solidFill>
                  <a:srgbClr val="FF0000"/>
                </a:solidFill>
              </a:rPr>
              <a:t>(20.65%), </a:t>
            </a:r>
            <a:r>
              <a:rPr lang="ko-KR" altLang="en-US" sz="1600" dirty="0">
                <a:solidFill>
                  <a:srgbClr val="FF0000"/>
                </a:solidFill>
              </a:rPr>
              <a:t>구글 웹 서버</a:t>
            </a:r>
            <a:r>
              <a:rPr lang="en-US" altLang="ko-KR" sz="1600" dirty="0">
                <a:solidFill>
                  <a:srgbClr val="FF0000"/>
                </a:solidFill>
              </a:rPr>
              <a:t>(7.86%), </a:t>
            </a:r>
            <a:r>
              <a:rPr lang="ko-KR" altLang="en-US" sz="1600" dirty="0">
                <a:solidFill>
                  <a:srgbClr val="FF0000"/>
                </a:solidFill>
              </a:rPr>
              <a:t>마이크로소프트 </a:t>
            </a:r>
            <a:r>
              <a:rPr lang="en-US" altLang="ko-KR" sz="1600" dirty="0">
                <a:solidFill>
                  <a:srgbClr val="FF0000"/>
                </a:solidFill>
              </a:rPr>
              <a:t>IIS(7.32%)</a:t>
            </a:r>
            <a:r>
              <a:rPr lang="ko-KR" altLang="en-US" sz="1600" dirty="0">
                <a:solidFill>
                  <a:srgbClr val="FF0000"/>
                </a:solidFill>
              </a:rPr>
              <a:t>순이다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이 조사에서 생성은 되어있으나 정상적으로 작동하지 않는 웹 사이트들은 </a:t>
            </a:r>
            <a:r>
              <a:rPr lang="ko-KR" altLang="en-US" sz="1600" dirty="0" smtClean="0">
                <a:solidFill>
                  <a:schemeClr val="tx1"/>
                </a:solidFill>
              </a:rPr>
              <a:t>배제되었으며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특히 </a:t>
            </a:r>
            <a:r>
              <a:rPr lang="en-US" altLang="ko-KR" sz="1600" dirty="0">
                <a:solidFill>
                  <a:schemeClr val="tx1"/>
                </a:solidFill>
              </a:rPr>
              <a:t>MS</a:t>
            </a:r>
            <a:r>
              <a:rPr lang="ko-KR" altLang="en-US" sz="1600" dirty="0">
                <a:solidFill>
                  <a:schemeClr val="tx1"/>
                </a:solidFill>
              </a:rPr>
              <a:t>의 인터넷 정보 서비스</a:t>
            </a:r>
            <a:r>
              <a:rPr lang="en-US" altLang="ko-KR" sz="1600" dirty="0">
                <a:solidFill>
                  <a:schemeClr val="tx1"/>
                </a:solidFill>
              </a:rPr>
              <a:t>(IIS)</a:t>
            </a:r>
            <a:r>
              <a:rPr lang="ko-KR" altLang="en-US" sz="1600" dirty="0">
                <a:solidFill>
                  <a:schemeClr val="tx1"/>
                </a:solidFill>
              </a:rPr>
              <a:t>를 설치한 웹 사이트들의 상당수가 비활성 사이트였다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그런 사이트들도 포함하면 </a:t>
            </a:r>
            <a:r>
              <a:rPr lang="en-US" altLang="ko-KR" sz="1600" dirty="0">
                <a:solidFill>
                  <a:schemeClr val="tx1"/>
                </a:solidFill>
              </a:rPr>
              <a:t>MS IIS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위이다</a:t>
            </a:r>
            <a:r>
              <a:rPr lang="en-US" altLang="ko-KR" sz="1600" dirty="0">
                <a:solidFill>
                  <a:schemeClr val="tx1"/>
                </a:solidFill>
              </a:rPr>
              <a:t>. 2017</a:t>
            </a:r>
            <a:r>
              <a:rPr lang="ko-KR" altLang="en-US" sz="1600" dirty="0">
                <a:solidFill>
                  <a:schemeClr val="tx1"/>
                </a:solidFill>
              </a:rPr>
              <a:t>년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월 현재 </a:t>
            </a:r>
            <a:r>
              <a:rPr lang="en-US" altLang="ko-KR" sz="1600" dirty="0">
                <a:solidFill>
                  <a:schemeClr val="tx1"/>
                </a:solidFill>
              </a:rPr>
              <a:t>Nginx</a:t>
            </a:r>
            <a:r>
              <a:rPr lang="ko-KR" altLang="en-US" sz="1600" dirty="0">
                <a:solidFill>
                  <a:schemeClr val="tx1"/>
                </a:solidFill>
              </a:rPr>
              <a:t>는 한국 전체 등록 도메인 중 </a:t>
            </a:r>
            <a:r>
              <a:rPr lang="en-US" altLang="ko-KR" sz="1600" dirty="0">
                <a:solidFill>
                  <a:schemeClr val="tx1"/>
                </a:solidFill>
              </a:rPr>
              <a:t>24.73%</a:t>
            </a:r>
            <a:r>
              <a:rPr lang="ko-KR" altLang="en-US" sz="1600" dirty="0">
                <a:solidFill>
                  <a:schemeClr val="tx1"/>
                </a:solidFill>
              </a:rPr>
              <a:t>가 사용하고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B0F0"/>
                </a:solidFill>
              </a:rPr>
              <a:t>Nginx</a:t>
            </a:r>
            <a:r>
              <a:rPr lang="ko-KR" altLang="en-US" sz="1600" dirty="0">
                <a:solidFill>
                  <a:srgbClr val="00B0F0"/>
                </a:solidFill>
              </a:rPr>
              <a:t>는 요청에 응답하기 위해 비동기 이벤트 기반 구조를 가진다</a:t>
            </a:r>
            <a:r>
              <a:rPr lang="en-US" altLang="ko-KR" sz="1600" dirty="0">
                <a:solidFill>
                  <a:srgbClr val="00B0F0"/>
                </a:solidFill>
              </a:rPr>
              <a:t>. </a:t>
            </a:r>
            <a:r>
              <a:rPr lang="ko-KR" altLang="en-US" sz="1600" dirty="0">
                <a:solidFill>
                  <a:srgbClr val="00B0F0"/>
                </a:solidFill>
              </a:rPr>
              <a:t>이것은 아파치 </a:t>
            </a:r>
            <a:r>
              <a:rPr lang="en-US" altLang="ko-KR" sz="1600" dirty="0">
                <a:solidFill>
                  <a:srgbClr val="00B0F0"/>
                </a:solidFill>
              </a:rPr>
              <a:t>HTTP </a:t>
            </a:r>
            <a:r>
              <a:rPr lang="ko-KR" altLang="en-US" sz="1600" dirty="0">
                <a:solidFill>
                  <a:srgbClr val="00B0F0"/>
                </a:solidFill>
              </a:rPr>
              <a:t>서버의 스레드</a:t>
            </a:r>
            <a:r>
              <a:rPr lang="en-US" altLang="ko-KR" sz="1600" dirty="0">
                <a:solidFill>
                  <a:srgbClr val="00B0F0"/>
                </a:solidFill>
              </a:rPr>
              <a:t>/</a:t>
            </a:r>
            <a:r>
              <a:rPr lang="ko-KR" altLang="en-US" sz="1600" dirty="0">
                <a:solidFill>
                  <a:srgbClr val="00B0F0"/>
                </a:solidFill>
              </a:rPr>
              <a:t>프로세스 기반 구조를 가지는 것과는 대조적이다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이러한 </a:t>
            </a:r>
            <a:r>
              <a:rPr lang="ko-KR" altLang="en-US" sz="1600" dirty="0">
                <a:solidFill>
                  <a:schemeClr val="tx1"/>
                </a:solidFill>
              </a:rPr>
              <a:t>구조는 서버에 많은 부하가 생길 경우의 성능을 예측하기 쉽게 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6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가장 큰 특징은 비동기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Event Driven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에 의한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Non Blocking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처리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한다는 것입니다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그에 따라 동시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접속수가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늘어날 수록 물리 메모리가 증가하는 프로세스 기반의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apache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서버 에 비해 소비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메모리량이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적어지면서 동시 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처리수를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급격하게 늘릴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single Thread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기반으로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master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/ worker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프로세스 구동 방식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채택하여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context switching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를 하지 않기 때문에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CPU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사용률을 감소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시킬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nginx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88258"/>
            <a:ext cx="5760640" cy="16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다만 결국 하드웨어 자원을 사용하는 것이므로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에서 읽기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쓰기가 자주 일어난다면 아파치가 더 좋을 수도 있습니다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하지만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대부분의 웹 서버에서는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하드웨어 읽기가 발생하지 않는 캐시 제공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리버스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프록시 서버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로드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벨런서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등의 역할을 주로 담당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하게 되므로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최근 들어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더 자주 사용된다고 생각할 수 있을 것 같습니다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그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외에도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여러 기능을 모듈 단위로 개발하여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nginx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컴파일할 때 필요한 모듈들만 조합해서 사용할 수 있습니다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36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HTTP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프록시와 웹 서버 기능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정적 파일과 인덱스 파일 표현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자동 인덱싱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</a:rPr>
              <a:t>캐싱을</a:t>
            </a:r>
            <a:r>
              <a:rPr lang="ko-KR" altLang="en-US" sz="1200" dirty="0">
                <a:solidFill>
                  <a:schemeClr val="tx1"/>
                </a:solidFill>
              </a:rPr>
              <a:t> 통한 </a:t>
            </a:r>
            <a:r>
              <a:rPr lang="ko-KR" altLang="en-US" sz="1200" dirty="0" err="1">
                <a:solidFill>
                  <a:schemeClr val="tx1"/>
                </a:solidFill>
              </a:rPr>
              <a:t>리버스</a:t>
            </a:r>
            <a:r>
              <a:rPr lang="ko-KR" altLang="en-US" sz="1200" dirty="0">
                <a:solidFill>
                  <a:schemeClr val="tx1"/>
                </a:solidFill>
              </a:rPr>
              <a:t> 프록시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로드 </a:t>
            </a:r>
            <a:r>
              <a:rPr lang="ko-KR" altLang="en-US" sz="1200" dirty="0" err="1">
                <a:solidFill>
                  <a:schemeClr val="tx1"/>
                </a:solidFill>
              </a:rPr>
              <a:t>밸런싱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고장 진단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SSL </a:t>
            </a:r>
            <a:r>
              <a:rPr lang="ko-KR" altLang="en-US" sz="1200" dirty="0">
                <a:solidFill>
                  <a:schemeClr val="tx1"/>
                </a:solidFill>
              </a:rPr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</a:rPr>
              <a:t>캐싱을</a:t>
            </a:r>
            <a:r>
              <a:rPr lang="ko-KR" altLang="en-US" sz="1200" dirty="0">
                <a:solidFill>
                  <a:srgbClr val="FF0000"/>
                </a:solidFill>
              </a:rPr>
              <a:t> 통한 </a:t>
            </a:r>
            <a:r>
              <a:rPr lang="en-US" altLang="ko-KR" sz="1200" dirty="0" err="1">
                <a:solidFill>
                  <a:srgbClr val="FF0000"/>
                </a:solidFill>
              </a:rPr>
              <a:t>FastCGI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지원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Name-, IP-</a:t>
            </a:r>
            <a:r>
              <a:rPr lang="ko-KR" altLang="en-US" sz="1200" dirty="0">
                <a:solidFill>
                  <a:schemeClr val="tx1"/>
                </a:solidFill>
              </a:rPr>
              <a:t>기반 </a:t>
            </a:r>
            <a:r>
              <a:rPr lang="ko-KR" altLang="en-US" sz="1200" dirty="0" err="1">
                <a:solidFill>
                  <a:schemeClr val="tx1"/>
                </a:solidFill>
              </a:rPr>
              <a:t>가상서버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FLV </a:t>
            </a:r>
            <a:r>
              <a:rPr lang="ko-KR" altLang="en-US" sz="1200" dirty="0">
                <a:solidFill>
                  <a:schemeClr val="tx1"/>
                </a:solidFill>
              </a:rPr>
              <a:t>스트리밍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MP4 </a:t>
            </a:r>
            <a:r>
              <a:rPr lang="ko-KR" altLang="en-US" sz="1200" dirty="0">
                <a:solidFill>
                  <a:schemeClr val="tx1"/>
                </a:solidFill>
              </a:rPr>
              <a:t>스트리밍 모듈을 이용한 </a:t>
            </a:r>
            <a:r>
              <a:rPr lang="en-US" altLang="ko-KR" sz="1200" dirty="0">
                <a:solidFill>
                  <a:schemeClr val="tx1"/>
                </a:solidFill>
              </a:rPr>
              <a:t>MP4 </a:t>
            </a:r>
            <a:r>
              <a:rPr lang="ko-KR" altLang="en-US" sz="1200" dirty="0">
                <a:solidFill>
                  <a:schemeClr val="tx1"/>
                </a:solidFill>
              </a:rPr>
              <a:t>스트리밍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</a:rPr>
              <a:t>웹페이지</a:t>
            </a:r>
            <a:r>
              <a:rPr lang="ko-KR" altLang="en-US" sz="1200" dirty="0">
                <a:solidFill>
                  <a:schemeClr val="tx1"/>
                </a:solidFill>
              </a:rPr>
              <a:t> 접근 인증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</a:rPr>
              <a:t>gzip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압축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10000</a:t>
            </a:r>
            <a:r>
              <a:rPr lang="ko-KR" altLang="en-US" sz="1200" dirty="0">
                <a:solidFill>
                  <a:schemeClr val="tx1"/>
                </a:solidFill>
              </a:rPr>
              <a:t>개의 동시 접속을 처리할 수 있는 능력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URL </a:t>
            </a:r>
            <a:r>
              <a:rPr lang="ko-KR" altLang="en-US" sz="1200" dirty="0" err="1">
                <a:solidFill>
                  <a:schemeClr val="tx1"/>
                </a:solidFill>
              </a:rPr>
              <a:t>다시쓰기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(URL rewriting)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맞춤 로깅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서버 사이드 기능 포함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WebDAV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8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메일 프록시 기능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SMTP, POP3, IMAP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프록시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STARTTLS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지원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SSL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지원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5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8" name="Picture 4" descr="NGINX as Reverse Proxy for Node or Angular application | DigitalOc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15042"/>
            <a:ext cx="5688632" cy="38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Reverse Proxy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기능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91780" y="2060848"/>
            <a:ext cx="3960441" cy="4315980"/>
            <a:chOff x="2411760" y="2060848"/>
            <a:chExt cx="3960441" cy="4315980"/>
          </a:xfrm>
        </p:grpSpPr>
        <p:pic>
          <p:nvPicPr>
            <p:cNvPr id="3074" name="Picture 2" descr="Centos 7 Nginx Kurulumu » Bir We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060848"/>
              <a:ext cx="3960440" cy="2022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ow to Use Nginx Reverse Proxy With Multiple Docker App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1" y="4149080"/>
              <a:ext cx="3960440" cy="222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9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098" name="Picture 2" descr="IP Transparency and Direct Server Return with NGINX Pl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67" y="2492896"/>
            <a:ext cx="6643067" cy="325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38278</TotalTime>
  <Words>540</Words>
  <Application>Microsoft Office PowerPoint</Application>
  <PresentationFormat>화면 슬라이드 쇼(4:3)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NginX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3907</cp:revision>
  <cp:lastPrinted>2020-07-31T05:58:37Z</cp:lastPrinted>
  <dcterms:created xsi:type="dcterms:W3CDTF">2007-03-28T23:45:48Z</dcterms:created>
  <dcterms:modified xsi:type="dcterms:W3CDTF">2022-12-09T15:19:44Z</dcterms:modified>
</cp:coreProperties>
</file>