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32" r:id="rId3"/>
    <p:sldId id="1133" r:id="rId4"/>
    <p:sldId id="1134" r:id="rId5"/>
    <p:sldId id="1135" r:id="rId6"/>
    <p:sldId id="1128" r:id="rId7"/>
    <p:sldId id="1129" r:id="rId8"/>
    <p:sldId id="1130" r:id="rId9"/>
    <p:sldId id="1131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36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3600" dirty="0" smtClean="0">
                <a:solidFill>
                  <a:srgbClr val="FFFF00"/>
                </a:solidFill>
                <a:effectLst/>
              </a:rPr>
              <a:t>OOP </a:t>
            </a:r>
            <a:r>
              <a:rPr lang="ko-KR" altLang="en-US" sz="36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클래스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Class)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클래스는 객체 </a:t>
            </a:r>
            <a:r>
              <a:rPr lang="ko-KR" altLang="en-US" sz="1400" dirty="0" err="1" smtClean="0"/>
              <a:t>탬플릿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(Object Template)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클래스는 객체를 설계하는 설계도 또는 청사진이다</a:t>
            </a:r>
            <a:r>
              <a:rPr lang="en-US" altLang="ko-KR" sz="1400" dirty="0" smtClean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데이터를 속성</a:t>
            </a:r>
            <a:r>
              <a:rPr lang="en-US" altLang="ko-KR" sz="1400" dirty="0"/>
              <a:t>(Attribute)</a:t>
            </a:r>
            <a:r>
              <a:rPr lang="ko-KR" altLang="en-US" sz="1400" dirty="0"/>
              <a:t>으로 표현한다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클래스의 메서드는 클래스가 필요로 하는 행위</a:t>
            </a:r>
            <a:r>
              <a:rPr lang="en-US" altLang="ko-KR" sz="1400" dirty="0"/>
              <a:t>(Behavior)</a:t>
            </a:r>
            <a:r>
              <a:rPr lang="ko-KR" altLang="en-US" sz="1400" dirty="0"/>
              <a:t>를 구현한다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클래스는 코드 조각이다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객체 지향 프로그래밍의 장점은 데이터가 패키지의 일부로서 코드에서 분리되지 않는다는 것이다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400" dirty="0" smtClean="0">
                <a:solidFill>
                  <a:schemeClr val="tx1"/>
                </a:solidFill>
              </a:rPr>
              <a:t> (Construct)</a:t>
            </a:r>
            <a:r>
              <a:rPr lang="ko-KR" altLang="en-US" sz="1400" dirty="0" smtClean="0">
                <a:solidFill>
                  <a:schemeClr val="tx1"/>
                </a:solidFill>
              </a:rPr>
              <a:t>는 클래스에 대한 입력 포인트로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작업을 초기화하는데 사용된다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71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객체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(Object)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객체를 생성할 때 객체의 인스턴스</a:t>
            </a:r>
            <a:r>
              <a:rPr lang="en-US" altLang="ko-KR" sz="1400" dirty="0" smtClean="0"/>
              <a:t>(Instance)</a:t>
            </a:r>
            <a:r>
              <a:rPr lang="ko-KR" altLang="en-US" sz="1400" dirty="0" smtClean="0"/>
              <a:t>가 생겼다고 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각 객체는 속성과 메서드의 고유한 사본이 포함된다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의 메타데이터와 유사하고 객체는 테이블의 행과 같다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속성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(Attribute)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데이터를 속성</a:t>
            </a:r>
            <a:r>
              <a:rPr lang="en-US" altLang="ko-KR" sz="1400" dirty="0"/>
              <a:t>(Attribute)</a:t>
            </a:r>
            <a:r>
              <a:rPr lang="ko-KR" altLang="en-US" sz="1400" dirty="0"/>
              <a:t>으로 표현한다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클래스마다 속성을 정의 해야만 속성이 클래스에서 인스턴스가 생긴 각 객체의 상태를 저장할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 latinLnBrk="0"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Getter &amp; Setter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은닉 </a:t>
            </a:r>
            <a:r>
              <a:rPr lang="en-US" altLang="ko-KR" sz="1400" dirty="0" smtClean="0"/>
              <a:t>(Data Hiding)</a:t>
            </a:r>
          </a:p>
          <a:p>
            <a:pPr lvl="1"/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메서드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(Method)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클래스의 메서드는 클래스가 필요로 하는 행위</a:t>
            </a:r>
            <a:r>
              <a:rPr lang="en-US" altLang="ko-KR" sz="1400" dirty="0"/>
              <a:t>(Behavior)</a:t>
            </a:r>
            <a:r>
              <a:rPr lang="ko-KR" altLang="en-US" sz="1400" dirty="0"/>
              <a:t>를 구현한다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메서드는 다른 객체에서 호출한 행위를 구현하거나 클래스의 기초적인 내부 행위를 제공할 수 잇다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내부 행위는 비공개 </a:t>
            </a:r>
            <a:r>
              <a:rPr lang="en-US" altLang="ko-KR" sz="1400" dirty="0" smtClean="0"/>
              <a:t>(private) </a:t>
            </a:r>
            <a:r>
              <a:rPr lang="ko-KR" altLang="en-US" sz="1400" dirty="0" smtClean="0"/>
              <a:t>메서드로 다른 객체에서 액세스 할 수 없다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 latinLnBrk="0"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메시지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Message)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메시지는 객체 간 의사소통 메커니즘이다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객체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메서드를 호출할 때 객체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객체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로 메시지를 보낸다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응답은 반환 값에 의해 정의된다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다른 객체는 한 객체의 비공개</a:t>
            </a:r>
            <a:r>
              <a:rPr lang="en-US" altLang="ko-KR" sz="1400" dirty="0" smtClean="0"/>
              <a:t>(private) </a:t>
            </a:r>
            <a:r>
              <a:rPr lang="ko-KR" altLang="en-US" sz="1400" dirty="0" smtClean="0"/>
              <a:t>메서드가 아닌 공개</a:t>
            </a:r>
            <a:r>
              <a:rPr lang="en-US" altLang="ko-KR" sz="1400" dirty="0" smtClean="0"/>
              <a:t>(public) </a:t>
            </a:r>
            <a:r>
              <a:rPr lang="ko-KR" altLang="en-US" sz="1400" dirty="0" smtClean="0"/>
              <a:t>메서드만 호출 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45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캡슐화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(Encapsulation)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데이터와 행위를 단위 객체에 캡슐화하는 </a:t>
            </a:r>
            <a:r>
              <a:rPr lang="ko-KR" altLang="en-US" sz="1400" dirty="0" smtClean="0"/>
              <a:t>것은  </a:t>
            </a:r>
            <a:r>
              <a:rPr lang="en-US" altLang="ko-KR" sz="1400" dirty="0" smtClean="0"/>
              <a:t>OO </a:t>
            </a:r>
            <a:r>
              <a:rPr lang="ko-KR" altLang="en-US" sz="1400" dirty="0" smtClean="0"/>
              <a:t>개발에서 우선적으로 중요하다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데이터 은닉 </a:t>
            </a:r>
            <a:r>
              <a:rPr lang="en-US" altLang="ko-KR" sz="1400" dirty="0" smtClean="0">
                <a:solidFill>
                  <a:srgbClr val="FF0000"/>
                </a:solidFill>
              </a:rPr>
              <a:t>(Data Hiding)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단일 객체는 데이터와 행위를 포함하며 다른 객체 로부터 원하는 것을 숨길 수 있다</a:t>
            </a:r>
            <a:r>
              <a:rPr lang="en-US" altLang="ko-KR" sz="12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특정 속성 및 메서드에 대한 액세스를 제한하는 것이다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캡슐화를 염두에 구고 설계해야 클래스가 견고해 진다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인터페이스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(Interface)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인터페이스는 객체 간 의사소통하는 근본적인 방법을 정의한다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클래스를 설계할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때마다 객체를 올바르게 인스턴스로 만들고 운영하기 위하여 인터페이스를 정의한다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객체가 제공하는 행위는 전송된 메시지가 제공된 인터페이스 중 하나를 사용하여 호출해야만 한다</a:t>
            </a:r>
            <a:r>
              <a:rPr lang="en-US" altLang="ko-KR" sz="1400" dirty="0" smtClean="0"/>
              <a:t>. (public)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상속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(Inheritance)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클래스는 다른 클래스부터 상속할 수 있고 상위 클래스에서 정의한 속성과 메서드를 활용할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코드의 재사용성을 위한 방법론이다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공통적인 속성과 행위를 추상화하여 전혀 새로운 클래스를 만들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상위 클래스와 하위 클래스의 관계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상속 트리 생성한다</a:t>
            </a:r>
            <a:r>
              <a:rPr lang="en-US" altLang="ko-KR" sz="1400" dirty="0" smtClean="0"/>
              <a:t>.)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is-a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상위 클래스와 하위 클래스의 </a:t>
            </a:r>
            <a:r>
              <a:rPr lang="ko-KR" altLang="en-US" sz="1400" dirty="0" smtClean="0"/>
              <a:t>관계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포유류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개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진돗개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추상화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(Abstraction)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구체화와 반대되는 개념으로 상위 클래스 일 수록 추상화 되어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2" latinLnBrk="0">
              <a:lnSpc>
                <a:spcPct val="150000"/>
              </a:lnSpc>
            </a:pP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1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다형성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(Polymorphism)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다형성은 비슷한 객체가 다른 방식으로 동일한 메시지에 반응 할 수 있다는 말이다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예를 들어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시스템에 여러 도형이 있을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사각형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별 모양은 각자 다르게 그린다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다형성을 사용하면 이런 도형 각각에 동일한 메시지를 보낼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도형이 스스로 그리는 책임을 진다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각각의 동일한 메시지에 대해 별도의 응답을 필요한 상황을 구현할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클래스와 응용 프로그램 간의 표준화를 제공한다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Overriding (</a:t>
            </a:r>
            <a:r>
              <a:rPr lang="ko-KR" altLang="en-US" sz="1400" dirty="0" smtClean="0"/>
              <a:t>재정의</a:t>
            </a:r>
            <a:r>
              <a:rPr lang="en-US" altLang="ko-KR" sz="14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부모의 구현을 자식의 것으로 교체하는 행위를 말한다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Overloading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메서드의 호출 시 입력 매개변수</a:t>
            </a:r>
            <a:r>
              <a:rPr lang="en-US" altLang="ko-KR" sz="1200" dirty="0" smtClean="0">
                <a:solidFill>
                  <a:srgbClr val="FF0000"/>
                </a:solidFill>
              </a:rPr>
              <a:t>(parameter)</a:t>
            </a:r>
            <a:r>
              <a:rPr lang="ko-KR" altLang="en-US" sz="1200" dirty="0" smtClean="0">
                <a:solidFill>
                  <a:srgbClr val="FF0000"/>
                </a:solidFill>
              </a:rPr>
              <a:t>의 타입 및 개수를 다르게 적용하여 같은 결과를 도출 할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객체가 다른 객체의 메서드를 호출 할 때 상황 </a:t>
            </a:r>
            <a:r>
              <a:rPr lang="ko-KR" altLang="en-US" sz="1200" smtClean="0">
                <a:solidFill>
                  <a:srgbClr val="FF0000"/>
                </a:solidFill>
              </a:rPr>
              <a:t>또는 조건은 </a:t>
            </a:r>
            <a:r>
              <a:rPr lang="ko-KR" altLang="en-US" sz="1200" dirty="0" smtClean="0">
                <a:solidFill>
                  <a:srgbClr val="FF0000"/>
                </a:solidFill>
              </a:rPr>
              <a:t>다를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3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OOP (Object Orientation Programming)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조합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(Composition)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조합은 다른 객체 로부터 객체를 구성할 수 있다는 의미이다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has-a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단일 상속만 지원되는 언어에서는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 활용하여 구현한다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자동차 </a:t>
            </a:r>
            <a:r>
              <a:rPr lang="en-US" altLang="ko-KR" sz="1400" dirty="0" smtClean="0"/>
              <a:t>&lt;- </a:t>
            </a:r>
            <a:r>
              <a:rPr lang="ko-KR" altLang="en-US" sz="1400" dirty="0" smtClean="0"/>
              <a:t>엔진 </a:t>
            </a:r>
            <a:r>
              <a:rPr lang="en-US" altLang="ko-KR" sz="1400" dirty="0" smtClean="0"/>
              <a:t>&lt;- </a:t>
            </a:r>
            <a:r>
              <a:rPr lang="ko-KR" altLang="en-US" sz="1400" dirty="0" smtClean="0"/>
              <a:t>나사</a:t>
            </a:r>
            <a:endParaRPr lang="en-US" altLang="ko-KR" sz="1400" dirty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8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37377</TotalTime>
  <Words>615</Words>
  <Application>Microsoft Office PowerPoint</Application>
  <PresentationFormat>화면 슬라이드 쇼(4:3)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OOP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3940</cp:revision>
  <cp:lastPrinted>2020-07-31T05:58:37Z</cp:lastPrinted>
  <dcterms:created xsi:type="dcterms:W3CDTF">2007-03-28T23:45:48Z</dcterms:created>
  <dcterms:modified xsi:type="dcterms:W3CDTF">2022-12-09T02:50:42Z</dcterms:modified>
</cp:coreProperties>
</file>