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615" r:id="rId2"/>
    <p:sldId id="1141" r:id="rId3"/>
    <p:sldId id="1140" r:id="rId4"/>
    <p:sldId id="1139" r:id="rId5"/>
    <p:sldId id="1142" r:id="rId6"/>
    <p:sldId id="1143" r:id="rId7"/>
    <p:sldId id="1162" r:id="rId8"/>
    <p:sldId id="1159" r:id="rId9"/>
    <p:sldId id="1146" r:id="rId10"/>
    <p:sldId id="1160" r:id="rId11"/>
    <p:sldId id="1163" r:id="rId12"/>
    <p:sldId id="1147" r:id="rId13"/>
    <p:sldId id="1149" r:id="rId14"/>
    <p:sldId id="1150" r:id="rId15"/>
    <p:sldId id="1167" r:id="rId16"/>
    <p:sldId id="1165" r:id="rId17"/>
    <p:sldId id="1148" r:id="rId18"/>
    <p:sldId id="1168" r:id="rId19"/>
    <p:sldId id="1153" r:id="rId20"/>
    <p:sldId id="1154" r:id="rId21"/>
    <p:sldId id="1155" r:id="rId22"/>
    <p:sldId id="1156" r:id="rId23"/>
    <p:sldId id="1158" r:id="rId24"/>
    <p:sldId id="1151" r:id="rId25"/>
    <p:sldId id="1144" r:id="rId26"/>
    <p:sldId id="1164" r:id="rId27"/>
    <p:sldId id="1138" r:id="rId2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41"/>
            <p14:sldId id="1140"/>
            <p14:sldId id="1139"/>
            <p14:sldId id="1142"/>
            <p14:sldId id="1143"/>
            <p14:sldId id="1162"/>
            <p14:sldId id="1159"/>
            <p14:sldId id="1146"/>
            <p14:sldId id="1160"/>
            <p14:sldId id="1163"/>
            <p14:sldId id="1147"/>
            <p14:sldId id="1149"/>
            <p14:sldId id="1150"/>
            <p14:sldId id="1167"/>
            <p14:sldId id="1165"/>
            <p14:sldId id="1148"/>
            <p14:sldId id="1168"/>
            <p14:sldId id="1153"/>
            <p14:sldId id="1154"/>
            <p14:sldId id="1155"/>
            <p14:sldId id="1156"/>
            <p14:sldId id="1158"/>
            <p14:sldId id="1151"/>
            <p14:sldId id="1144"/>
            <p14:sldId id="1164"/>
            <p14:sldId id="11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3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91%EC%9A%A9_%EC%86%8C%ED%94%84%ED%8A%B8%EC%9B%A8%EC%96%B4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95%98%EC%9D%B4%ED%8D%BC%EB%B0%94%EC%9D%B4%EC%A0%80" TargetMode="External"/><Relationship Id="rId5" Type="http://schemas.openxmlformats.org/officeDocument/2006/relationships/hyperlink" Target="https://ko.wikipedia.org/wiki/%EA%B0%80%EC%83%81%ED%99%94" TargetMode="External"/><Relationship Id="rId4" Type="http://schemas.openxmlformats.org/officeDocument/2006/relationships/hyperlink" Target="https://ko.wikipedia.org/wiki/%EC%8B%9C%EC%8A%A4%ED%85%9C_%EC%86%8C%ED%94%84%ED%8A%B8%EC%9B%A8%EC%96%B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tudio/build/shrink-code?hl=ko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eloper.android.com/studio/build/build-variants?hl=k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projects/create-project?hl=ko" TargetMode="External"/><Relationship Id="rId5" Type="http://schemas.openxmlformats.org/officeDocument/2006/relationships/hyperlink" Target="https://developer.android.com/studio?hl=ko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developer.android.com/studio/build?hl=k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/profile?hl=ko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Android Studio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구성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모듈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(Module)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모듈은 애플리케이션이나 라이브러리를 구성하는 최소 단위입니다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이클립스의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프로젝트와 동일한 역할을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모듈은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독립적으로 존재할 수 없으며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항상 프로젝트 내에 포함되어 있어야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2" name="Picture 4" descr="Modularizing Android Applications | by Joe Birch | Google Developers  Experts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68" y="3356992"/>
            <a:ext cx="5243864" cy="27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빌드 고장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Build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Process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434" name="Picture 2" descr="Android 프로젝트 빌드 과정, 빌드 과정 도식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76" y="3429000"/>
            <a:ext cx="6804248" cy="18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6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빌드 구성 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Gradle Wrapper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빌드에 사용하는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툴을 편리하게 사용할 수 있도록 도와주는 일종의 스크립트입니다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Gradle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wrapper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는 적절한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바이너리를 자동으로 다운로드 해 주므로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별도로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을 설치하지 않아도 빌드를 진행할 수 있도록 해 줍니다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build.gradle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스크립트 파일입니다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보통 여기에는 프로젝트 내 모듈들의 빌드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진행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공통으로 적용해야 하는 설정들을 적어줍니다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FirstAndroidStudio.iml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안드로이드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스튜디오에서 사용하는 프로젝트 설정 파일입니다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gradlew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/ gradlew.bat 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Gradle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wrapper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통해 빌드를 진행하기 위한 스크립트입니다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local.properties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빌드를 진행할 때 필요한 환경변수 정보를 저장하는 파일입니다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안드로이드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SDK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경로가 이곳에 저장됩니다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settings.gradle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빌드와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관련된 환경설정 및 같이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 되어야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할 하위 모듈들의 정보를 포함하고 있습니다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1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생명 주기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Life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Cycle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Android 액티비티 생명주기 (Activity LifeCycle) - Thin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95" y="1988840"/>
            <a:ext cx="4096211" cy="44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레이아웃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layout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4" name="Picture 6" descr="레이아웃 종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348880"/>
            <a:ext cx="66675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Layout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레이아웃은 앱에서 사용자 인터페이스를 위한 구조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활동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정의합니다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레이아웃의 모든 요소는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객체의 계층 구조를 사용하여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일반적으로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사용자가 보고 상호작용할 수 있는 것을 그립니다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그림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같이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및 기타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객체의 레이아웃 구조를 정의하는 보이지 않는 컨테이너입니다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9" name="Picture 5" descr="https://developer.android.com/images/viewgroup_2x.png?hl=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5184576" cy="2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9768" y="1268760"/>
            <a:ext cx="8164465" cy="5345844"/>
            <a:chOff x="489768" y="1268760"/>
            <a:chExt cx="8164465" cy="534584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89768" y="1268760"/>
              <a:ext cx="8164465" cy="5345844"/>
            </a:xfrm>
            <a:prstGeom prst="roundRect">
              <a:avLst>
                <a:gd name="adj" fmla="val 8134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2000" dirty="0" smtClean="0">
                  <a:solidFill>
                    <a:srgbClr val="0000FF"/>
                  </a:solidFill>
                  <a:latin typeface="+mn-ea"/>
                  <a:cs typeface="Arial" panose="020B0604020202020204" pitchFamily="34" charset="0"/>
                </a:rPr>
                <a:t>Layout</a:t>
              </a:r>
              <a:endParaRPr lang="en-US" altLang="ko-KR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2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482" name="Picture 2" descr="안드로이드 인터페이스 구성 요소 · [최신] 예제로 배우는 안드로이드 ANDROI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152717"/>
              <a:ext cx="4657468" cy="2795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안드로이드 UI | android-lectur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6" y="4176525"/>
              <a:ext cx="3910265" cy="221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68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View &amp; View Group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Android에서 View의 생명주기 | 찰스의 안드로이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2492896"/>
            <a:ext cx="4536504" cy="37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레이아웃의 선언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XML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레이아웃을 선언하는 방법은 두 가지입니다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요소를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로 선언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Android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위젯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레이아웃과 같이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클래스와 서브클래스에 상응하는 간단한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어휘를 제공합니다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Android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스튜디오의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Layout Editor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사용하여 드래그 앤 드롭 인터페이스로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레이아웃을 빌드할 수도 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런타임에 레이아웃 요소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인스턴스화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앱은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프로그래매틱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방식으로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및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객체를 만들고 그 속성을 조작할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선언하면 동작을 제어하는 코드로부터 앱 표현을 분리할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또한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파일을 사용하면 다양한 화면 크기와 방향에 여러 가지 레이아웃을 쉽게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제공할 수 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Android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프레임워크는 이 메서드 중 하나 또는 두 가지 모두를 사용하여 앱의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빌드하는 유연한 수단을 제공합니다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예를 들어 앱의 기본 레이아웃을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 선언한 다음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런타임에 레이아웃을 수정할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6" name="Picture 2" descr="안드로이드 앱 개발] Linear Layout , weight, gravity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23" y="379826"/>
            <a:ext cx="2614510" cy="1777867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구성 요소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액티비티 </a:t>
            </a:r>
            <a:r>
              <a:rPr lang="en-US" altLang="ko-KR" b="1" dirty="0" smtClean="0"/>
              <a:t>(</a:t>
            </a:r>
            <a:r>
              <a:rPr lang="en-US" altLang="ko-KR" b="1" dirty="0"/>
              <a:t>Activity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서비스 </a:t>
            </a:r>
            <a:r>
              <a:rPr lang="en-US" altLang="ko-KR" b="1" dirty="0" smtClean="0"/>
              <a:t>(</a:t>
            </a:r>
            <a:r>
              <a:rPr lang="en-US" altLang="ko-KR" b="1" dirty="0"/>
              <a:t>Service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방송 수신자 </a:t>
            </a:r>
            <a:r>
              <a:rPr lang="en-US" altLang="ko-KR" b="1" dirty="0" smtClean="0"/>
              <a:t>(</a:t>
            </a:r>
            <a:r>
              <a:rPr lang="en-US" altLang="ko-KR" b="1" dirty="0"/>
              <a:t>Broadcast receiver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콘텐트 </a:t>
            </a:r>
            <a:r>
              <a:rPr lang="ko-KR" altLang="en-US" b="1" dirty="0" smtClean="0"/>
              <a:t>제공자 </a:t>
            </a:r>
            <a:r>
              <a:rPr lang="en-US" altLang="ko-KR" b="1" dirty="0" smtClean="0"/>
              <a:t>(Content </a:t>
            </a:r>
            <a:r>
              <a:rPr lang="en-US" altLang="ko-KR" b="1" dirty="0"/>
              <a:t>provider)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44" name="Picture 4" descr="Andriod] USSOFT 안드로이드 교육 1일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55" y="3941682"/>
            <a:ext cx="3292089" cy="22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운영 체제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(Operating Software)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운영 </a:t>
            </a:r>
            <a:r>
              <a:rPr lang="ko-KR" altLang="en-US" sz="1400" b="1" dirty="0" smtClean="0"/>
              <a:t>체제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OS</a:t>
            </a:r>
            <a:r>
              <a:rPr lang="en-US" altLang="ko-KR" sz="1400" dirty="0"/>
              <a:t>)</a:t>
            </a:r>
            <a:r>
              <a:rPr lang="ko-KR" altLang="en-US" sz="1400" dirty="0"/>
              <a:t>은 시스템 하드웨어를 관리할 뿐 아니라 </a:t>
            </a:r>
            <a:r>
              <a:rPr lang="ko-KR" altLang="en-US" sz="1400" dirty="0">
                <a:hlinkClick r:id="rId3" tooltip="응용 소프트웨어"/>
              </a:rPr>
              <a:t>응용 소프트웨어</a:t>
            </a:r>
            <a:r>
              <a:rPr lang="ko-KR" altLang="en-US" sz="1400" dirty="0"/>
              <a:t>를 실행하기 위하여 하드웨어 추상화 플랫폼과 공통 시스템 서비스를 제공하는 </a:t>
            </a:r>
            <a:r>
              <a:rPr lang="ko-KR" altLang="en-US" sz="1400" dirty="0">
                <a:hlinkClick r:id="rId4" tooltip="시스템 소프트웨어"/>
              </a:rPr>
              <a:t>시스템 소프트웨어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최근에는</a:t>
            </a:r>
            <a:r>
              <a:rPr lang="ko-KR" altLang="en-US" sz="1400" dirty="0"/>
              <a:t> </a:t>
            </a:r>
            <a:r>
              <a:rPr lang="ko-KR" altLang="en-US" sz="1400" dirty="0">
                <a:hlinkClick r:id="rId5" tooltip="가상화"/>
              </a:rPr>
              <a:t>가상화</a:t>
            </a:r>
            <a:r>
              <a:rPr lang="ko-KR" altLang="en-US" sz="1400" dirty="0"/>
              <a:t> 기술의 발전에 힘입어 실제 하드웨어가 아닌 </a:t>
            </a:r>
            <a:r>
              <a:rPr lang="ko-KR" altLang="en-US" sz="1400" dirty="0" err="1">
                <a:hlinkClick r:id="rId6" tooltip="하이퍼바이저"/>
              </a:rPr>
              <a:t>하이퍼바이저</a:t>
            </a:r>
            <a:r>
              <a:rPr lang="en-US" altLang="ko-KR" sz="1400" dirty="0"/>
              <a:t>(</a:t>
            </a:r>
            <a:r>
              <a:rPr lang="ko-KR" altLang="en-US" sz="1400" dirty="0"/>
              <a:t>가상 머신</a:t>
            </a:r>
            <a:r>
              <a:rPr lang="en-US" altLang="ko-KR" sz="1400" dirty="0"/>
              <a:t>) </a:t>
            </a:r>
            <a:r>
              <a:rPr lang="ko-KR" altLang="en-US" sz="1400" dirty="0"/>
              <a:t>위에서 실행되기도 한다</a:t>
            </a:r>
            <a:r>
              <a:rPr lang="en-US" altLang="ko-KR" sz="1400" dirty="0"/>
              <a:t>.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2" name="Picture 4" descr="Control Online Gambling | Freed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31" y="3573016"/>
            <a:ext cx="5654137" cy="26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Activity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사용자에게 보여주는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화면을 구성하는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View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VIewGroup</a:t>
            </a:r>
            <a:r>
              <a:rPr lang="ko-KR" altLang="en-US" sz="1600" dirty="0">
                <a:latin typeface="+mn-ea"/>
              </a:rPr>
              <a:t>를 가지고 사용자에게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를 </a:t>
            </a:r>
            <a:r>
              <a:rPr lang="ko-KR" altLang="en-US" sz="1600" dirty="0" smtClean="0">
                <a:latin typeface="+mn-ea"/>
              </a:rPr>
              <a:t>제공한다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하나의 </a:t>
            </a:r>
            <a:r>
              <a:rPr lang="ko-KR" altLang="en-US" sz="1600" dirty="0">
                <a:latin typeface="+mn-ea"/>
              </a:rPr>
              <a:t>어플리케이션에 반드시 최소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개 이상 </a:t>
            </a:r>
            <a:r>
              <a:rPr lang="ko-KR" altLang="en-US" sz="1600" dirty="0" err="1">
                <a:latin typeface="+mn-ea"/>
              </a:rPr>
              <a:t>액티비티가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존재해야한다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액티비티는 </a:t>
            </a:r>
            <a:r>
              <a:rPr lang="ko-KR" altLang="en-US" sz="1600" dirty="0" smtClean="0">
                <a:latin typeface="+mn-ea"/>
              </a:rPr>
              <a:t>매니</a:t>
            </a:r>
            <a:r>
              <a:rPr lang="ko-KR" altLang="en-US" sz="1600" dirty="0">
                <a:latin typeface="+mn-ea"/>
              </a:rPr>
              <a:t>페</a:t>
            </a:r>
            <a:r>
              <a:rPr lang="ko-KR" altLang="en-US" sz="1600" dirty="0" smtClean="0">
                <a:latin typeface="+mn-ea"/>
              </a:rPr>
              <a:t>스트에서 </a:t>
            </a:r>
            <a:r>
              <a:rPr lang="ko-KR" altLang="en-US" sz="1600" dirty="0">
                <a:latin typeface="+mn-ea"/>
              </a:rPr>
              <a:t>선언해줘야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07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Service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서비스는 백그라운드 즉 사용자에게 보여지지 않는 </a:t>
            </a:r>
            <a:r>
              <a:rPr lang="ko-KR" altLang="en-US" sz="1600" dirty="0" err="1" smtClean="0">
                <a:latin typeface="+mn-ea"/>
              </a:rPr>
              <a:t>뒷</a:t>
            </a:r>
            <a:r>
              <a:rPr lang="ko-KR" altLang="en-US" sz="1600" dirty="0" smtClean="0">
                <a:latin typeface="+mn-ea"/>
              </a:rPr>
              <a:t> 공간에서 </a:t>
            </a:r>
            <a:r>
              <a:rPr lang="ko-KR" altLang="en-US" sz="1600" dirty="0">
                <a:latin typeface="+mn-ea"/>
              </a:rPr>
              <a:t>실행되는 </a:t>
            </a:r>
            <a:r>
              <a:rPr lang="ko-KR" altLang="en-US" sz="1600" dirty="0" smtClean="0">
                <a:latin typeface="+mn-ea"/>
              </a:rPr>
              <a:t>요소이다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가 없습니다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서비스는 프로세스와 같은 의미의 컴포넌트입니다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항상 백그라운드에서 프로세스가 돌고 사용자에게 보여지지 않은 상태에서 뒤에서 여러가지 일들을 </a:t>
            </a:r>
            <a:r>
              <a:rPr lang="ko-KR" altLang="en-US" sz="1600" dirty="0" smtClean="0">
                <a:latin typeface="+mn-ea"/>
              </a:rPr>
              <a:t>처리한다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모든 서비스는 </a:t>
            </a:r>
            <a:r>
              <a:rPr lang="en-US" altLang="ko-KR" sz="1600" dirty="0" smtClean="0">
                <a:latin typeface="+mn-ea"/>
              </a:rPr>
              <a:t>Service </a:t>
            </a:r>
            <a:r>
              <a:rPr lang="ko-KR" altLang="en-US" sz="1600" dirty="0" smtClean="0">
                <a:latin typeface="+mn-ea"/>
              </a:rPr>
              <a:t>클래스를 </a:t>
            </a:r>
            <a:r>
              <a:rPr lang="ko-KR" altLang="en-US" sz="1600" dirty="0">
                <a:latin typeface="+mn-ea"/>
              </a:rPr>
              <a:t>상속받아서 </a:t>
            </a:r>
            <a:r>
              <a:rPr lang="ko-KR" altLang="en-US" sz="1600" dirty="0" smtClean="0">
                <a:latin typeface="+mn-ea"/>
              </a:rPr>
              <a:t>구현된다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 </a:t>
            </a:r>
            <a:r>
              <a:rPr lang="ko-KR" altLang="en-US" sz="1600" dirty="0" smtClean="0">
                <a:latin typeface="+mn-ea"/>
              </a:rPr>
              <a:t>구현 방식으론 </a:t>
            </a:r>
            <a:r>
              <a:rPr lang="en-US" altLang="ko-KR" sz="1600" dirty="0" err="1">
                <a:latin typeface="+mn-ea"/>
              </a:rPr>
              <a:t>StartService</a:t>
            </a:r>
            <a:r>
              <a:rPr lang="ko-KR" altLang="en-US" sz="1600" dirty="0">
                <a:latin typeface="+mn-ea"/>
              </a:rPr>
              <a:t>방식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BindService</a:t>
            </a:r>
            <a:r>
              <a:rPr lang="ko-KR" altLang="en-US" sz="1600" dirty="0">
                <a:latin typeface="+mn-ea"/>
              </a:rPr>
              <a:t>방식이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StartService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방식은 </a:t>
            </a:r>
            <a:r>
              <a:rPr lang="ko-KR" altLang="en-US" sz="1600" dirty="0">
                <a:latin typeface="+mn-ea"/>
              </a:rPr>
              <a:t>한 프로세스안에서 컴포넌트 사이에서 유기적인 </a:t>
            </a:r>
            <a:r>
              <a:rPr lang="ko-KR" altLang="en-US" sz="1600" dirty="0" smtClean="0">
                <a:latin typeface="+mn-ea"/>
              </a:rPr>
              <a:t>역할을 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BindService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방식은 </a:t>
            </a:r>
            <a:r>
              <a:rPr lang="ko-KR" altLang="en-US" sz="1600" dirty="0">
                <a:latin typeface="+mn-ea"/>
              </a:rPr>
              <a:t>여러프로세스 간에서 유기적인 역할을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0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Broadcast Receiver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브로드캐스트 리시버는 안드로이드 단말기에서 발생하는 이벤트나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정보를 받고 처리하는 컴포넌트입니다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Ex)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배터리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부족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wifi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설정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전화나 문자 </a:t>
            </a:r>
            <a:r>
              <a:rPr lang="ko-KR" altLang="en-US" sz="1600" dirty="0" err="1">
                <a:latin typeface="+mn-ea"/>
              </a:rPr>
              <a:t>수신등</a:t>
            </a:r>
            <a:r>
              <a:rPr lang="ko-KR" altLang="en-US" sz="1600" dirty="0">
                <a:latin typeface="+mn-ea"/>
              </a:rPr>
              <a:t> 안드로이드 단말기에서 발생하는 이벤트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정보를 알려주고 그에 맞는 </a:t>
            </a:r>
            <a:r>
              <a:rPr lang="ko-KR" altLang="en-US" sz="1600" dirty="0" smtClean="0">
                <a:latin typeface="+mn-ea"/>
              </a:rPr>
              <a:t>상황에 따라 </a:t>
            </a:r>
            <a:r>
              <a:rPr lang="ko-KR" altLang="en-US" sz="1600" dirty="0">
                <a:latin typeface="+mn-ea"/>
              </a:rPr>
              <a:t>처리를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따라서 항상 </a:t>
            </a:r>
            <a:r>
              <a:rPr lang="ko-KR" altLang="en-US" sz="1600" dirty="0" smtClean="0">
                <a:latin typeface="+mn-ea"/>
              </a:rPr>
              <a:t>수신 받을 </a:t>
            </a:r>
            <a:r>
              <a:rPr lang="ko-KR" altLang="en-US" sz="1600" dirty="0">
                <a:latin typeface="+mn-ea"/>
              </a:rPr>
              <a:t>준비를 하고있습니다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브로드캐스트 </a:t>
            </a:r>
            <a:r>
              <a:rPr lang="ko-KR" altLang="en-US" sz="1600" dirty="0" smtClean="0">
                <a:latin typeface="+mn-ea"/>
              </a:rPr>
              <a:t>리시버 역시 </a:t>
            </a:r>
            <a:r>
              <a:rPr lang="ko-KR" altLang="en-US" sz="1600" dirty="0">
                <a:latin typeface="+mn-ea"/>
              </a:rPr>
              <a:t>서비스와 마찬가지로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가 </a:t>
            </a:r>
            <a:r>
              <a:rPr lang="ko-KR" altLang="en-US" sz="1600" dirty="0" smtClean="0">
                <a:latin typeface="+mn-ea"/>
              </a:rPr>
              <a:t>없다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브로드캐스트는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가지 방법</a:t>
            </a:r>
            <a:r>
              <a:rPr lang="en-US" altLang="ko-KR" sz="1600" dirty="0">
                <a:latin typeface="+mn-ea"/>
              </a:rPr>
              <a:t>( </a:t>
            </a:r>
            <a:r>
              <a:rPr lang="ko-KR" altLang="en-US" sz="1600" dirty="0">
                <a:latin typeface="+mn-ea"/>
              </a:rPr>
              <a:t>정적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동적 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으로 구현할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0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Content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Provider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콘텐트 프로바이더는 어플리케이션 사이에서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주고받을 수 있게 도와주는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또한 안드로이드에 내장되어있는 </a:t>
            </a:r>
            <a:r>
              <a:rPr lang="en-US" altLang="ko-KR" sz="1600" dirty="0">
                <a:latin typeface="+mn-ea"/>
              </a:rPr>
              <a:t>SQLite Database </a:t>
            </a:r>
            <a:r>
              <a:rPr lang="ko-KR" altLang="en-US" sz="1600" dirty="0">
                <a:latin typeface="+mn-ea"/>
              </a:rPr>
              <a:t>에 접근해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가져올 수도 있고</a:t>
            </a:r>
            <a:r>
              <a:rPr lang="en-US" altLang="ko-KR" sz="1600" dirty="0">
                <a:latin typeface="+mn-ea"/>
              </a:rPr>
              <a:t>, file data</a:t>
            </a:r>
            <a:r>
              <a:rPr lang="ko-KR" altLang="en-US" sz="1600" dirty="0">
                <a:latin typeface="+mn-ea"/>
              </a:rPr>
              <a:t>를 읽거나 쓰고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어플리케이션의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쿼리하거나 변경이 </a:t>
            </a:r>
            <a:r>
              <a:rPr lang="ko-KR" altLang="en-US" sz="1600" dirty="0" smtClean="0">
                <a:latin typeface="+mn-ea"/>
              </a:rPr>
              <a:t>가능하다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또 외부어플리케이션이 나의 어플리케이션 내에 있는 데이터베이스에 함부로 접근하지 못하게 할 수 있으면서도 내가 공유하고 공개하고 싶은 데이터만 공유할 수 있도록 도와주는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Activity &amp; Intent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Intent</a:t>
            </a:r>
            <a:r>
              <a:rPr lang="en-US" altLang="ko-K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액티비티 끼리 </a:t>
            </a:r>
            <a:r>
              <a:rPr lang="ko-KR" altLang="en-US" sz="1600" dirty="0">
                <a:latin typeface="+mn-ea"/>
              </a:rPr>
              <a:t>서로 호출하기 위해서 필요한 통신 장치가 인텐트</a:t>
            </a:r>
            <a:r>
              <a:rPr lang="en-US" altLang="ko-KR" sz="1600" dirty="0">
                <a:latin typeface="+mn-ea"/>
              </a:rPr>
              <a:t>(Intent)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4" name="Picture 2" descr="Android] 안드로이드 - 액티비티(Activity)로부터 결과 데이터 받아오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7" y="2564904"/>
            <a:ext cx="6369147" cy="3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Editor -&gt; General -&gt; Auto Import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96" y="2492896"/>
            <a:ext cx="5460209" cy="39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Auto Alignment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Ctrl+Alt+L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Search Everywhere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Double 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Shift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Go to File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Ctrl+Shift+N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Recent Files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Ctrl+E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Navigation Bar 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Alt+Home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22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Multi Select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Shift + Alt + Mouse Drag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Ctrl + Shift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+ Alt +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j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Alt +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j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Make Project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Ctrl+F9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Run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Shift+F10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Import Clear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Ctrl+Alt+O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OS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Android)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휴대 전화를 비롯한 휴대용 장치를 위한 운영 체제와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미들웨어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인터페이스 그리고 표준 응용 프로그램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웹 브라우저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이메일 클라이언트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단문 메시지 서비스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(SMS), MMS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등을 포함하고 있는 소프트웨어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스택이자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모바일 운영 체제이다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안드로이드는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개발자들이 자바와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코틀린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언어로 응용 프로그램을 작성할 수 있게 하였으며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컴파일된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바이트코드를 구동할 수 있는 런타임 라이브러리를 제공한다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또한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안드로이드 소프트웨어 개발 키트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(SDK)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 응용 프로그램을 개발하는 데 필요한 각종 도구와 응용 프로그램 인터페이스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(API)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제공한다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4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Architecture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8" name="Picture 4" descr="파일:Android-System-Architecture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39" y="1556792"/>
            <a:ext cx="5969208" cy="48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Workflow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67544" y="1138707"/>
            <a:ext cx="7893097" cy="5440782"/>
            <a:chOff x="467544" y="1138707"/>
            <a:chExt cx="7893097" cy="5440782"/>
          </a:xfrm>
        </p:grpSpPr>
        <p:pic>
          <p:nvPicPr>
            <p:cNvPr id="3074" name="Picture 2" descr="https://developer.android.com/studio/images/developer-workflow_2x.png?hl=k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38707"/>
              <a:ext cx="2780529" cy="544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7544" y="1268760"/>
              <a:ext cx="4730304" cy="5296766"/>
            </a:xfrm>
            <a:prstGeom prst="roundRect">
              <a:avLst>
                <a:gd name="adj" fmla="val 8134"/>
              </a:avLst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작업공간 설정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+mn-ea"/>
                  <a:hlinkClick r:id="rId5"/>
                </a:rPr>
                <a:t>Android </a:t>
              </a:r>
              <a:r>
                <a:rPr lang="ko-KR" altLang="en-US" sz="1200" dirty="0">
                  <a:latin typeface="+mn-ea"/>
                  <a:hlinkClick r:id="rId5"/>
                </a:rPr>
                <a:t>스튜디오를 설치</a:t>
              </a:r>
              <a:r>
                <a:rPr lang="ko-KR" altLang="en-US" sz="1200" dirty="0">
                  <a:latin typeface="+mn-ea"/>
                </a:rPr>
                <a:t>하고 </a:t>
              </a:r>
              <a:r>
                <a:rPr lang="ko-KR" altLang="en-US" sz="1200" dirty="0">
                  <a:latin typeface="+mn-ea"/>
                  <a:hlinkClick r:id="rId6"/>
                </a:rPr>
                <a:t>프로젝트를 </a:t>
              </a:r>
              <a:r>
                <a:rPr lang="ko-KR" altLang="en-US" sz="1200" dirty="0" smtClean="0">
                  <a:latin typeface="+mn-ea"/>
                  <a:hlinkClick r:id="rId6"/>
                </a:rPr>
                <a:t>생성</a:t>
              </a:r>
              <a:r>
                <a:rPr lang="ko-KR" altLang="en-US" sz="1200" dirty="0" smtClean="0">
                  <a:latin typeface="+mn-ea"/>
                </a:rPr>
                <a:t>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  <a:p>
              <a:pPr lvl="1"/>
              <a:endParaRPr lang="en-US" altLang="ko-KR" sz="1100" dirty="0">
                <a:latin typeface="+mn-ea"/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앱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작성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+mn-ea"/>
                </a:rPr>
                <a:t>Android </a:t>
              </a:r>
              <a:r>
                <a:rPr lang="ko-KR" altLang="en-US" sz="1200" dirty="0">
                  <a:latin typeface="+mn-ea"/>
                </a:rPr>
                <a:t>스튜디오에는 다양한 도구와 정보가 포함되어 있어 더 빠르게 작업하고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고품질의 코드를 작성하고</a:t>
              </a:r>
              <a:r>
                <a:rPr lang="en-US" altLang="ko-KR" sz="1200" dirty="0">
                  <a:latin typeface="+mn-ea"/>
                </a:rPr>
                <a:t>, UI</a:t>
              </a:r>
              <a:r>
                <a:rPr lang="ko-KR" altLang="en-US" sz="1200" dirty="0">
                  <a:latin typeface="+mn-ea"/>
                </a:rPr>
                <a:t>를 디자인하고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다양한 기기 유형에 관한 리소스를 만들 수 있습니다</a:t>
              </a:r>
              <a:r>
                <a:rPr lang="en-US" altLang="ko-KR" sz="1200" dirty="0">
                  <a:latin typeface="+mn-ea"/>
                </a:rPr>
                <a:t>. </a:t>
              </a:r>
              <a:endParaRPr lang="en-US" altLang="ko-KR" sz="1200" dirty="0" smtClean="0">
                <a:latin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latin typeface="+mn-ea"/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빌드와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실행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이 </a:t>
              </a:r>
              <a:r>
                <a:rPr lang="ko-KR" altLang="en-US" sz="1200" dirty="0">
                  <a:latin typeface="+mn-ea"/>
                </a:rPr>
                <a:t>단계에서는 에뮬레이터 또는 </a:t>
              </a:r>
              <a:r>
                <a:rPr lang="en-US" altLang="ko-KR" sz="1200" dirty="0">
                  <a:latin typeface="+mn-ea"/>
                </a:rPr>
                <a:t>Android </a:t>
              </a:r>
              <a:r>
                <a:rPr lang="ko-KR" altLang="en-US" sz="1200" dirty="0">
                  <a:latin typeface="+mn-ea"/>
                </a:rPr>
                <a:t>지원 기기에서 설치하고 실행할 수 있는 디버그 가능한 </a:t>
              </a:r>
              <a:r>
                <a:rPr lang="en-US" altLang="ko-KR" sz="1200" dirty="0">
                  <a:latin typeface="+mn-ea"/>
                </a:rPr>
                <a:t>APK </a:t>
              </a:r>
              <a:r>
                <a:rPr lang="ko-KR" altLang="en-US" sz="1200" dirty="0">
                  <a:latin typeface="+mn-ea"/>
                </a:rPr>
                <a:t>패키지로 프로젝트를 빌드합니다</a:t>
              </a:r>
              <a:r>
                <a:rPr lang="en-US" altLang="ko-KR" sz="1200" dirty="0">
                  <a:latin typeface="+mn-ea"/>
                </a:rPr>
                <a:t>. </a:t>
              </a:r>
              <a:endParaRPr lang="en-US" altLang="ko-KR" sz="1200" dirty="0" smtClean="0"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빌드 </a:t>
              </a:r>
              <a:r>
                <a:rPr lang="ko-KR" altLang="en-US" sz="1200" dirty="0" err="1">
                  <a:latin typeface="+mn-ea"/>
                </a:rPr>
                <a:t>맞춤설정을</a:t>
              </a:r>
              <a:r>
                <a:rPr lang="ko-KR" altLang="en-US" sz="1200" dirty="0">
                  <a:latin typeface="+mn-ea"/>
                </a:rPr>
                <a:t> 시작할 수도 있습니다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예를 들어 동일한 프로젝트에서 다양한 버전의 앱을 생성하는 </a:t>
              </a:r>
              <a:r>
                <a:rPr lang="ko-KR" altLang="en-US" sz="1200" dirty="0">
                  <a:latin typeface="+mn-ea"/>
                  <a:hlinkClick r:id="rId7"/>
                </a:rPr>
                <a:t>빌드 변형을 만들고</a:t>
              </a:r>
              <a:r>
                <a:rPr lang="ko-KR" altLang="en-US" sz="1200" dirty="0">
                  <a:latin typeface="+mn-ea"/>
                </a:rPr>
                <a:t> </a:t>
              </a:r>
              <a:r>
                <a:rPr lang="ko-KR" altLang="en-US" sz="1200" dirty="0">
                  <a:latin typeface="+mn-ea"/>
                  <a:hlinkClick r:id="rId8"/>
                </a:rPr>
                <a:t>코드와 리소스를 줄여서</a:t>
              </a:r>
              <a:r>
                <a:rPr lang="ko-KR" altLang="en-US" sz="1200" dirty="0">
                  <a:latin typeface="+mn-ea"/>
                </a:rPr>
                <a:t> 앱을 더 작게 만들 수 있습니다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빌드 </a:t>
              </a:r>
              <a:r>
                <a:rPr lang="ko-KR" altLang="en-US" sz="1200" dirty="0" err="1">
                  <a:latin typeface="+mn-ea"/>
                </a:rPr>
                <a:t>맞춤설정에</a:t>
              </a:r>
              <a:r>
                <a:rPr lang="ko-KR" altLang="en-US" sz="1200" dirty="0">
                  <a:latin typeface="+mn-ea"/>
                </a:rPr>
                <a:t> 관한 소개는 </a:t>
              </a:r>
              <a:r>
                <a:rPr lang="ko-KR" altLang="en-US" sz="1200" dirty="0">
                  <a:latin typeface="+mn-ea"/>
                  <a:hlinkClick r:id="rId9"/>
                </a:rPr>
                <a:t>빌드 구성</a:t>
              </a:r>
              <a:r>
                <a:rPr lang="ko-KR" altLang="en-US" sz="1200" dirty="0">
                  <a:latin typeface="+mn-ea"/>
                </a:rPr>
                <a:t>을 참조하세요</a:t>
              </a:r>
              <a:r>
                <a:rPr lang="en-US" altLang="ko-KR" sz="1200" dirty="0">
                  <a:latin typeface="+mn-ea"/>
                </a:rPr>
                <a:t>.</a:t>
              </a:r>
            </a:p>
            <a:p>
              <a:pPr marL="1200150" lvl="2" indent="-285750" latinLnBrk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Workflow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9768" y="1124744"/>
            <a:ext cx="7798865" cy="5297604"/>
            <a:chOff x="489768" y="1124744"/>
            <a:chExt cx="7798865" cy="5297604"/>
          </a:xfrm>
        </p:grpSpPr>
        <p:pic>
          <p:nvPicPr>
            <p:cNvPr id="3074" name="Picture 2" descr="https://developer.android.com/studio/images/developer-workflow_2x.png?hl=k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124744"/>
              <a:ext cx="2780529" cy="529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89768" y="1340768"/>
              <a:ext cx="4730304" cy="5081580"/>
            </a:xfrm>
            <a:prstGeom prst="roundRect">
              <a:avLst>
                <a:gd name="adj" fmla="val 8134"/>
              </a:avLst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디버깅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rgbClr val="FF0000"/>
                  </a:solidFill>
                  <a:latin typeface="+mn-ea"/>
                </a:rPr>
                <a:t>프로파일링</a:t>
              </a:r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 및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테스트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이 </a:t>
              </a:r>
              <a:r>
                <a:rPr lang="ko-KR" altLang="en-US" sz="1200" dirty="0">
                  <a:latin typeface="+mn-ea"/>
                </a:rPr>
                <a:t>단계는 버그를 제거하고 앱 성능을 최적화하는 데 중점을 두고 앱을 계속 작성하는 반복 단계입니다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물론 테스트를 생성하면 이러한 작업에 도움이 됩니다</a:t>
              </a:r>
              <a:r>
                <a:rPr lang="en-US" altLang="ko-KR" sz="1200" dirty="0">
                  <a:latin typeface="+mn-ea"/>
                </a:rPr>
                <a:t>.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메모리 </a:t>
              </a:r>
              <a:r>
                <a:rPr lang="ko-KR" altLang="en-US" sz="1200" dirty="0">
                  <a:latin typeface="+mn-ea"/>
                </a:rPr>
                <a:t>사용량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네트워크 트래픽</a:t>
              </a:r>
              <a:r>
                <a:rPr lang="en-US" altLang="ko-KR" sz="1200" dirty="0">
                  <a:latin typeface="+mn-ea"/>
                </a:rPr>
                <a:t>, CPU </a:t>
              </a:r>
              <a:r>
                <a:rPr lang="ko-KR" altLang="en-US" sz="1200" dirty="0">
                  <a:latin typeface="+mn-ea"/>
                </a:rPr>
                <a:t>영향 등의 다양한 성능 지표를 보고 분석하려면 </a:t>
              </a:r>
              <a:r>
                <a:rPr lang="ko-KR" altLang="en-US" sz="1200" dirty="0">
                  <a:latin typeface="+mn-ea"/>
                  <a:hlinkClick r:id="rId5"/>
                </a:rPr>
                <a:t>성능 </a:t>
              </a:r>
              <a:r>
                <a:rPr lang="ko-KR" altLang="en-US" sz="1200" dirty="0" err="1">
                  <a:latin typeface="+mn-ea"/>
                  <a:hlinkClick r:id="rId5"/>
                </a:rPr>
                <a:t>프로파일링</a:t>
              </a:r>
              <a:r>
                <a:rPr lang="ko-KR" altLang="en-US" sz="1200" dirty="0">
                  <a:latin typeface="+mn-ea"/>
                  <a:hlinkClick r:id="rId5"/>
                </a:rPr>
                <a:t> 도구</a:t>
              </a:r>
              <a:r>
                <a:rPr lang="ko-KR" altLang="en-US" sz="1200" dirty="0">
                  <a:latin typeface="+mn-ea"/>
                </a:rPr>
                <a:t>를 </a:t>
              </a:r>
              <a:r>
                <a:rPr lang="ko-KR" altLang="en-US" sz="1200" dirty="0" smtClean="0">
                  <a:latin typeface="+mn-ea"/>
                </a:rPr>
                <a:t>참조한다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endParaRPr lang="en-US" altLang="ko-KR" sz="1200" dirty="0">
                <a:latin typeface="+mn-ea"/>
              </a:endParaRPr>
            </a:p>
            <a:p>
              <a:endParaRPr lang="en-US" altLang="ko-KR" sz="1200" b="1" dirty="0" smtClean="0">
                <a:latin typeface="+mn-ea"/>
              </a:endParaRPr>
            </a:p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게시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앱을 </a:t>
              </a:r>
              <a:r>
                <a:rPr lang="ko-KR" altLang="en-US" sz="1200" dirty="0">
                  <a:latin typeface="+mn-ea"/>
                </a:rPr>
                <a:t>사용자에게 출시할 준비가 되면 앱 버전 관리</a:t>
              </a:r>
              <a:r>
                <a:rPr lang="en-US" altLang="ko-KR" sz="1200" dirty="0">
                  <a:latin typeface="+mn-ea"/>
                </a:rPr>
                <a:t>, Android App Bundle </a:t>
              </a:r>
              <a:r>
                <a:rPr lang="ko-KR" altLang="en-US" sz="1200" dirty="0">
                  <a:latin typeface="+mn-ea"/>
                </a:rPr>
                <a:t>빌드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키 서명과 같은 몇 가지 사항을 고려해야 합니다</a:t>
              </a:r>
              <a:r>
                <a:rPr lang="en-US" altLang="ko-KR" sz="1200" dirty="0">
                  <a:latin typeface="+mn-ea"/>
                </a:rPr>
                <a:t>. </a:t>
              </a: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구성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구성</a:t>
            </a:r>
            <a:endParaRPr lang="en-US" altLang="ko-K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0" name="Picture 2" descr="Android] Multi Module로 Android project 구성하기 — 꾸준하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616624" cy="42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구조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Android App / Project Folder Structure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266" name="Picture 2" descr="Android App / Project Folder Structure - Tut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276872"/>
            <a:ext cx="4680520" cy="36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Studio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프로젝트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(Project)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이클립스에서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애플리케이션이나 라이브러리가 각각 하나의 프로젝트로 구성되어 있던 것과 달리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안드로이드 스튜디오의 프로젝트는 범위가 더 넓습니다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프로젝트는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모듈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이라 불리는 작은 프로젝트들로 구성됩니다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예를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들어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어떤 프로젝트가 애플리케이션 프로젝트 하나와 안드로이드 라이브러리 프로젝트 하나로 구성되어 있을 경우 이클립스에서는 이 두 개의 프로젝트가 각각 별개의 프로젝트로 존재하는 반면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안드로이드 스튜디오에서는 이 두 개의 작은 프로젝트들을 모듈로 구성하여 하나의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프로젝트로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관리할 수 있습니다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37575</TotalTime>
  <Words>1010</Words>
  <Application>Microsoft Office PowerPoint</Application>
  <PresentationFormat>화면 슬라이드 쇼(4:3)</PresentationFormat>
  <Paragraphs>313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Android Studio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3872</cp:revision>
  <cp:lastPrinted>2020-07-31T05:58:37Z</cp:lastPrinted>
  <dcterms:created xsi:type="dcterms:W3CDTF">2007-03-28T23:45:48Z</dcterms:created>
  <dcterms:modified xsi:type="dcterms:W3CDTF">2022-12-07T01:07:53Z</dcterms:modified>
</cp:coreProperties>
</file>