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13"/>
  </p:notesMasterIdLst>
  <p:handoutMasterIdLst>
    <p:handoutMasterId r:id="rId14"/>
  </p:handoutMasterIdLst>
  <p:sldIdLst>
    <p:sldId id="615" r:id="rId2"/>
    <p:sldId id="1148" r:id="rId3"/>
    <p:sldId id="1152" r:id="rId4"/>
    <p:sldId id="1153" r:id="rId5"/>
    <p:sldId id="1154" r:id="rId6"/>
    <p:sldId id="1149" r:id="rId7"/>
    <p:sldId id="1150" r:id="rId8"/>
    <p:sldId id="1151" r:id="rId9"/>
    <p:sldId id="1155" r:id="rId10"/>
    <p:sldId id="1156" r:id="rId11"/>
    <p:sldId id="1157" r:id="rId12"/>
  </p:sldIdLst>
  <p:sldSz cx="9144000" cy="6858000" type="screen4x3"/>
  <p:notesSz cx="6865938" cy="999807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70AD47"/>
    <a:srgbClr val="3333FF"/>
    <a:srgbClr val="4545FF"/>
    <a:srgbClr val="0033CC"/>
    <a:srgbClr val="3366CC"/>
    <a:srgbClr val="0000FF"/>
    <a:srgbClr val="4F4F4F"/>
    <a:srgbClr val="003399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AF606853-7671-496A-8E4F-DF71F8EC918B}" styleName="어두운 스타일 1 - 강조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50" autoAdjust="0"/>
    <p:restoredTop sz="89872" autoAdjust="0"/>
  </p:normalViewPr>
  <p:slideViewPr>
    <p:cSldViewPr>
      <p:cViewPr varScale="1">
        <p:scale>
          <a:sx n="107" d="100"/>
          <a:sy n="107" d="100"/>
        </p:scale>
        <p:origin x="2124" y="45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311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8689" y="3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r">
              <a:defRPr sz="1200"/>
            </a:lvl1pPr>
          </a:lstStyle>
          <a:p>
            <a:fld id="{0701E38F-D71B-4628-B377-F26FA834EB07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9496347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8689" y="9496347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r">
              <a:defRPr sz="1200"/>
            </a:lvl1pPr>
          </a:lstStyle>
          <a:p>
            <a:fld id="{EE566A07-10C8-48AB-AB10-C055AAB063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94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9110" y="1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r">
              <a:defRPr sz="1200"/>
            </a:lvl1pPr>
          </a:lstStyle>
          <a:p>
            <a:fld id="{BC75A1C1-99F9-4ED1-B968-97F8F766565C}" type="datetimeFigureOut">
              <a:rPr lang="ko-KR" altLang="en-US" smtClean="0"/>
              <a:pPr/>
              <a:t>2022-12-07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49300"/>
            <a:ext cx="4995862" cy="3746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9" tIns="45725" rIns="91449" bIns="4572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594" y="4749087"/>
            <a:ext cx="5492750" cy="4499134"/>
          </a:xfrm>
          <a:prstGeom prst="rect">
            <a:avLst/>
          </a:prstGeom>
        </p:spPr>
        <p:txBody>
          <a:bodyPr vert="horz" lIns="91449" tIns="45725" rIns="91449" bIns="4572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96438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9110" y="9496438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r">
              <a:defRPr sz="1200"/>
            </a:lvl1pPr>
          </a:lstStyle>
          <a:p>
            <a:fld id="{2925679C-3CF1-4175-AC10-4B4E045DB2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03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1" y="0"/>
            <a:ext cx="9144000" cy="6858001"/>
            <a:chOff x="1" y="0"/>
            <a:chExt cx="9144000" cy="6858001"/>
          </a:xfrm>
        </p:grpSpPr>
        <p:sp>
          <p:nvSpPr>
            <p:cNvPr id="15363" name="Rectangle 3"/>
            <p:cNvSpPr>
              <a:spLocks noChangeArrowheads="1"/>
            </p:cNvSpPr>
            <p:nvPr userDrawn="1"/>
          </p:nvSpPr>
          <p:spPr bwMode="hidden">
            <a:xfrm>
              <a:off x="1" y="0"/>
              <a:ext cx="3491879" cy="6858001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4" name="Rectangle 4"/>
            <p:cNvSpPr>
              <a:spLocks noChangeArrowheads="1"/>
            </p:cNvSpPr>
            <p:nvPr/>
          </p:nvSpPr>
          <p:spPr bwMode="hidden">
            <a:xfrm>
              <a:off x="1716088" y="1690688"/>
              <a:ext cx="7427913" cy="25336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6" name="Rectangle 6"/>
            <p:cNvSpPr>
              <a:spLocks noChangeArrowheads="1"/>
            </p:cNvSpPr>
            <p:nvPr userDrawn="1"/>
          </p:nvSpPr>
          <p:spPr bwMode="auto">
            <a:xfrm>
              <a:off x="573088" y="3582988"/>
              <a:ext cx="576263" cy="64135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7" name="Rectangle 7"/>
            <p:cNvSpPr>
              <a:spLocks noChangeArrowheads="1"/>
            </p:cNvSpPr>
            <p:nvPr userDrawn="1"/>
          </p:nvSpPr>
          <p:spPr bwMode="auto">
            <a:xfrm>
              <a:off x="1716089" y="1690688"/>
              <a:ext cx="577056" cy="64293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9" name="Rectangle 9"/>
            <p:cNvSpPr>
              <a:spLocks noChangeArrowheads="1"/>
            </p:cNvSpPr>
            <p:nvPr userDrawn="1"/>
          </p:nvSpPr>
          <p:spPr bwMode="auto">
            <a:xfrm>
              <a:off x="1141413" y="3582988"/>
              <a:ext cx="584200" cy="6413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0" name="Rectangle 10"/>
            <p:cNvSpPr>
              <a:spLocks noChangeArrowheads="1"/>
            </p:cNvSpPr>
            <p:nvPr userDrawn="1"/>
          </p:nvSpPr>
          <p:spPr bwMode="auto">
            <a:xfrm>
              <a:off x="2293143" y="1690688"/>
              <a:ext cx="573881" cy="64293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1" name="Rectangle 11"/>
            <p:cNvSpPr>
              <a:spLocks noChangeArrowheads="1"/>
            </p:cNvSpPr>
            <p:nvPr userDrawn="1"/>
          </p:nvSpPr>
          <p:spPr bwMode="auto">
            <a:xfrm>
              <a:off x="1141413" y="2333625"/>
              <a:ext cx="575468" cy="6238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3" name="Rectangle 13"/>
            <p:cNvSpPr>
              <a:spLocks noChangeArrowheads="1"/>
            </p:cNvSpPr>
            <p:nvPr userDrawn="1"/>
          </p:nvSpPr>
          <p:spPr bwMode="auto">
            <a:xfrm>
              <a:off x="1716088" y="2333625"/>
              <a:ext cx="577055" cy="614363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4" name="Rectangle 14"/>
            <p:cNvSpPr>
              <a:spLocks noChangeArrowheads="1"/>
            </p:cNvSpPr>
            <p:nvPr userDrawn="1"/>
          </p:nvSpPr>
          <p:spPr bwMode="auto">
            <a:xfrm>
              <a:off x="573088" y="2947988"/>
              <a:ext cx="576263" cy="644525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5" name="Rectangle 15"/>
            <p:cNvSpPr>
              <a:spLocks noChangeArrowheads="1"/>
            </p:cNvSpPr>
            <p:nvPr userDrawn="1"/>
          </p:nvSpPr>
          <p:spPr bwMode="auto">
            <a:xfrm>
              <a:off x="1141413" y="2947988"/>
              <a:ext cx="575468" cy="64452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65150" y="1715317"/>
              <a:ext cx="576263" cy="61830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 userDrawn="1"/>
          </p:nvSpPr>
          <p:spPr>
            <a:xfrm>
              <a:off x="561975" y="1715316"/>
              <a:ext cx="295275" cy="31031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561976" y="2023309"/>
              <a:ext cx="289322" cy="31031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851298" y="1715316"/>
              <a:ext cx="289322" cy="310316"/>
            </a:xfrm>
            <a:prstGeom prst="rect">
              <a:avLst/>
            </a:prstGeom>
            <a:solidFill>
              <a:srgbClr val="00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7989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409575" y="299923"/>
            <a:ext cx="8290288" cy="102412"/>
            <a:chOff x="409575" y="212141"/>
            <a:chExt cx="8290288" cy="153620"/>
          </a:xfrm>
        </p:grpSpPr>
        <p:sp>
          <p:nvSpPr>
            <p:cNvPr id="14342" name="Rectangle 6"/>
            <p:cNvSpPr>
              <a:spLocks noChangeArrowheads="1"/>
            </p:cNvSpPr>
            <p:nvPr/>
          </p:nvSpPr>
          <p:spPr bwMode="auto">
            <a:xfrm>
              <a:off x="412750" y="212141"/>
              <a:ext cx="8287113" cy="153620"/>
            </a:xfrm>
            <a:prstGeom prst="rect">
              <a:avLst/>
            </a:prstGeom>
            <a:gradFill flip="none" rotWithShape="1">
              <a:gsLst>
                <a:gs pos="10000">
                  <a:schemeClr val="bg1"/>
                </a:gs>
                <a:gs pos="45000">
                  <a:schemeClr val="bg2">
                    <a:lumMod val="40000"/>
                    <a:lumOff val="60000"/>
                  </a:schemeClr>
                </a:gs>
                <a:gs pos="85000">
                  <a:schemeClr val="bg2">
                    <a:lumMod val="75000"/>
                  </a:schemeClr>
                </a:gs>
                <a:gs pos="69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grpSp>
          <p:nvGrpSpPr>
            <p:cNvPr id="4" name="그룹 3"/>
            <p:cNvGrpSpPr/>
            <p:nvPr userDrawn="1"/>
          </p:nvGrpSpPr>
          <p:grpSpPr>
            <a:xfrm>
              <a:off x="409575" y="212141"/>
              <a:ext cx="277813" cy="153620"/>
              <a:chOff x="409575" y="200025"/>
              <a:chExt cx="277813" cy="180975"/>
            </a:xfrm>
          </p:grpSpPr>
          <p:sp>
            <p:nvSpPr>
              <p:cNvPr id="14343" name="Rectangle 7"/>
              <p:cNvSpPr>
                <a:spLocks noChangeArrowheads="1"/>
              </p:cNvSpPr>
              <p:nvPr/>
            </p:nvSpPr>
            <p:spPr bwMode="auto">
              <a:xfrm>
                <a:off x="409575" y="200025"/>
                <a:ext cx="138113" cy="93103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hlink"/>
                  </a:solidFill>
                  <a:latin typeface="Arial" charset="0"/>
                </a:endParaRPr>
              </a:p>
            </p:txBody>
          </p:sp>
          <p:sp>
            <p:nvSpPr>
              <p:cNvPr id="14345" name="Rectangle 9"/>
              <p:cNvSpPr>
                <a:spLocks noChangeArrowheads="1"/>
              </p:cNvSpPr>
              <p:nvPr/>
            </p:nvSpPr>
            <p:spPr bwMode="auto">
              <a:xfrm>
                <a:off x="547688" y="200025"/>
                <a:ext cx="139700" cy="93103"/>
              </a:xfrm>
              <a:prstGeom prst="rect">
                <a:avLst/>
              </a:prstGeom>
              <a:solidFill>
                <a:srgbClr val="00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accent2"/>
                  </a:solidFill>
                  <a:latin typeface="Arial" charset="0"/>
                </a:endParaRPr>
              </a:p>
            </p:txBody>
          </p:sp>
          <p:sp>
            <p:nvSpPr>
              <p:cNvPr id="14348" name="Rectangle 12"/>
              <p:cNvSpPr>
                <a:spLocks noChangeArrowheads="1"/>
              </p:cNvSpPr>
              <p:nvPr/>
            </p:nvSpPr>
            <p:spPr bwMode="auto">
              <a:xfrm>
                <a:off x="409575" y="289990"/>
                <a:ext cx="138113" cy="91010"/>
              </a:xfrm>
              <a:prstGeom prst="rect">
                <a:avLst/>
              </a:prstGeom>
              <a:solidFill>
                <a:srgbClr val="FF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accent2"/>
                  </a:solidFill>
                  <a:latin typeface="Arial" charset="0"/>
                </a:endParaRPr>
              </a:p>
            </p:txBody>
          </p:sp>
        </p:grpSp>
      </p:grpSp>
      <p:sp>
        <p:nvSpPr>
          <p:cNvPr id="14350" name="Rectangle 14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461119" y="399703"/>
            <a:ext cx="822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4351" name="Rectangle 15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457200" y="1196975"/>
            <a:ext cx="82296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14356" name="Rectangle 20"/>
          <p:cNvSpPr>
            <a:spLocks noChangeArrowheads="1"/>
          </p:cNvSpPr>
          <p:nvPr userDrawn="1"/>
        </p:nvSpPr>
        <p:spPr bwMode="auto">
          <a:xfrm>
            <a:off x="411163" y="1000125"/>
            <a:ext cx="8265293" cy="45719"/>
          </a:xfrm>
          <a:prstGeom prst="rect">
            <a:avLst/>
          </a:prstGeom>
          <a:gradFill flip="none" rotWithShape="1">
            <a:gsLst>
              <a:gs pos="40000">
                <a:schemeClr val="bg2">
                  <a:lumMod val="40000"/>
                  <a:lumOff val="60000"/>
                </a:schemeClr>
              </a:gs>
              <a:gs pos="0">
                <a:schemeClr val="bg2">
                  <a:lumMod val="75000"/>
                </a:schemeClr>
              </a:gs>
              <a:gs pos="77000">
                <a:schemeClr val="bg1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pPr latinLnBrk="0"/>
            <a:endParaRPr kumimoji="0" lang="ko-KR" altLang="ko-KR" sz="240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3" r:id="rId3"/>
  </p:sldLayoutIdLst>
  <p:txStyles>
    <p:titleStyle>
      <a:lvl1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kumimoji="1" sz="2400">
          <a:solidFill>
            <a:srgbClr val="006600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kumimoji="1" sz="2000">
          <a:solidFill>
            <a:schemeClr val="bg2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kumimoji="1">
          <a:solidFill>
            <a:schemeClr val="bg2"/>
          </a:solidFill>
          <a:latin typeface="+mn-lt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kumimoji="1" sz="1600">
          <a:solidFill>
            <a:schemeClr val="bg2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873829" y="1685109"/>
            <a:ext cx="6257108" cy="2521131"/>
          </a:xfrm>
        </p:spPr>
        <p:txBody>
          <a:bodyPr/>
          <a:lstStyle/>
          <a:p>
            <a:pPr algn="ctr"/>
            <a:r>
              <a:rPr lang="ko-KR" altLang="en-US" sz="4800" dirty="0" smtClean="0">
                <a:solidFill>
                  <a:schemeClr val="bg1"/>
                </a:solidFill>
                <a:effectLst/>
              </a:rPr>
              <a:t>연구</a:t>
            </a:r>
            <a:r>
              <a:rPr lang="en-US" altLang="ko-KR" sz="4800" dirty="0" smtClean="0">
                <a:solidFill>
                  <a:schemeClr val="bg1"/>
                </a:solidFill>
                <a:effectLst/>
              </a:rPr>
              <a:t>/</a:t>
            </a:r>
            <a:r>
              <a:rPr lang="ko-KR" altLang="en-US" sz="4800" dirty="0" smtClean="0">
                <a:solidFill>
                  <a:schemeClr val="bg1"/>
                </a:solidFill>
                <a:effectLst/>
              </a:rPr>
              <a:t>개발팀</a:t>
            </a:r>
            <a:r>
              <a:rPr lang="en-US" altLang="ko-KR" sz="5400" dirty="0" smtClean="0">
                <a:solidFill>
                  <a:schemeClr val="bg1"/>
                </a:solidFill>
                <a:effectLst/>
              </a:rPr>
              <a:t/>
            </a:r>
            <a:br>
              <a:rPr lang="en-US" altLang="ko-KR" sz="5400" dirty="0" smtClean="0">
                <a:solidFill>
                  <a:schemeClr val="bg1"/>
                </a:solidFill>
                <a:effectLst/>
              </a:rPr>
            </a:br>
            <a:r>
              <a:rPr lang="en-US" altLang="ko-KR" sz="4000" dirty="0" smtClean="0">
                <a:solidFill>
                  <a:srgbClr val="FFFF00"/>
                </a:solidFill>
                <a:effectLst/>
              </a:rPr>
              <a:t> Radis </a:t>
            </a:r>
            <a:r>
              <a:rPr lang="ko-KR" altLang="en-US" sz="4000" dirty="0" smtClean="0">
                <a:solidFill>
                  <a:srgbClr val="FFFF00"/>
                </a:solidFill>
                <a:effectLst/>
              </a:rPr>
              <a:t>시작하기</a:t>
            </a:r>
            <a:endParaRPr lang="ko-KR" altLang="en-US" sz="5400" dirty="0">
              <a:solidFill>
                <a:srgbClr val="FFFF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623720" y="3717032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정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승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훈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차장</a:t>
            </a:r>
            <a:endParaRPr lang="ko-KR" altLang="en-US" sz="2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491" y="5717587"/>
            <a:ext cx="1515017" cy="6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47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latin typeface="HY헤드라인M" pitchFamily="18" charset="-127"/>
                <a:ea typeface="HY헤드라인M" pitchFamily="18" charset="-127"/>
              </a:rPr>
              <a:t>Redis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511991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  <a:cs typeface="Arial" panose="020B0604020202020204" pitchFamily="34" charset="0"/>
              </a:rPr>
              <a:t>서비스 등록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>
                <a:latin typeface="+mn-ea"/>
                <a:cs typeface="Arial" panose="020B0604020202020204" pitchFamily="34" charset="0"/>
              </a:rPr>
              <a:t>redis</a:t>
            </a:r>
            <a:r>
              <a:rPr lang="en-US" altLang="ko-KR" sz="1400" dirty="0" smtClean="0">
                <a:latin typeface="+mn-ea"/>
                <a:cs typeface="Arial" panose="020B0604020202020204" pitchFamily="34" charset="0"/>
              </a:rPr>
              <a:t>-server </a:t>
            </a:r>
            <a:r>
              <a:rPr lang="en-US" altLang="ko-KR" sz="1400" dirty="0">
                <a:latin typeface="+mn-ea"/>
                <a:cs typeface="Arial" panose="020B0604020202020204" pitchFamily="34" charset="0"/>
              </a:rPr>
              <a:t>--service-install </a:t>
            </a:r>
            <a:r>
              <a:rPr lang="en-US" altLang="ko-KR" sz="1400" dirty="0" err="1">
                <a:latin typeface="+mn-ea"/>
                <a:cs typeface="Arial" panose="020B0604020202020204" pitchFamily="34" charset="0"/>
              </a:rPr>
              <a:t>redis.windows.conf</a:t>
            </a:r>
            <a:r>
              <a:rPr lang="en-US" altLang="ko-KR" sz="1400" dirty="0">
                <a:latin typeface="+mn-ea"/>
                <a:cs typeface="Arial" panose="020B0604020202020204" pitchFamily="34" charset="0"/>
              </a:rPr>
              <a:t> --</a:t>
            </a:r>
            <a:r>
              <a:rPr lang="en-US" altLang="ko-KR" sz="1400" dirty="0" err="1">
                <a:latin typeface="+mn-ea"/>
                <a:cs typeface="Arial" panose="020B0604020202020204" pitchFamily="34" charset="0"/>
              </a:rPr>
              <a:t>loglevel</a:t>
            </a:r>
            <a:r>
              <a:rPr lang="en-US" altLang="ko-KR" sz="1400" dirty="0"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sz="1400" dirty="0" smtClean="0">
                <a:latin typeface="+mn-ea"/>
                <a:cs typeface="Arial" panose="020B0604020202020204" pitchFamily="34" charset="0"/>
              </a:rPr>
              <a:t>notice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+mn-ea"/>
                <a:cs typeface="Arial" panose="020B0604020202020204" pitchFamily="34" charset="0"/>
              </a:rPr>
              <a:t>redis</a:t>
            </a:r>
            <a:r>
              <a:rPr lang="en-US" altLang="ko-KR" sz="1400" dirty="0">
                <a:latin typeface="+mn-ea"/>
                <a:cs typeface="Arial" panose="020B0604020202020204" pitchFamily="34" charset="0"/>
              </a:rPr>
              <a:t>-server --</a:t>
            </a:r>
            <a:r>
              <a:rPr lang="en-US" altLang="ko-KR" sz="1400" dirty="0" smtClean="0">
                <a:latin typeface="+mn-ea"/>
                <a:cs typeface="Arial" panose="020B0604020202020204" pitchFamily="34" charset="0"/>
              </a:rPr>
              <a:t>service-uninstall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+mn-ea"/>
                <a:cs typeface="Arial" panose="020B0604020202020204" pitchFamily="34" charset="0"/>
              </a:rPr>
              <a:t>redis</a:t>
            </a:r>
            <a:r>
              <a:rPr lang="en-US" altLang="ko-KR" sz="1400" dirty="0">
                <a:latin typeface="+mn-ea"/>
                <a:cs typeface="Arial" panose="020B0604020202020204" pitchFamily="34" charset="0"/>
              </a:rPr>
              <a:t>-server --</a:t>
            </a:r>
            <a:r>
              <a:rPr lang="en-US" altLang="ko-KR" sz="1400" dirty="0" smtClean="0">
                <a:latin typeface="+mn-ea"/>
                <a:cs typeface="Arial" panose="020B0604020202020204" pitchFamily="34" charset="0"/>
              </a:rPr>
              <a:t>service-start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>
                <a:latin typeface="+mn-ea"/>
                <a:cs typeface="Arial" panose="020B0604020202020204" pitchFamily="34" charset="0"/>
              </a:rPr>
              <a:t>redis</a:t>
            </a:r>
            <a:r>
              <a:rPr lang="en-US" altLang="ko-KR" sz="1400" dirty="0" smtClean="0">
                <a:latin typeface="+mn-ea"/>
                <a:cs typeface="Arial" panose="020B0604020202020204" pitchFamily="34" charset="0"/>
              </a:rPr>
              <a:t>-server </a:t>
            </a:r>
            <a:r>
              <a:rPr lang="en-US" altLang="ko-KR" sz="1400" dirty="0">
                <a:latin typeface="+mn-ea"/>
                <a:cs typeface="Arial" panose="020B0604020202020204" pitchFamily="34" charset="0"/>
              </a:rPr>
              <a:t>--</a:t>
            </a:r>
            <a:r>
              <a:rPr lang="en-US" altLang="ko-KR" sz="1400" dirty="0" smtClean="0">
                <a:latin typeface="+mn-ea"/>
                <a:cs typeface="Arial" panose="020B0604020202020204" pitchFamily="34" charset="0"/>
              </a:rPr>
              <a:t>service-stop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+mn-ea"/>
                <a:cs typeface="Arial" panose="020B0604020202020204" pitchFamily="34" charset="0"/>
              </a:rPr>
              <a:t>redis</a:t>
            </a:r>
            <a:r>
              <a:rPr lang="en-US" altLang="ko-KR" sz="1400" dirty="0">
                <a:latin typeface="+mn-ea"/>
                <a:cs typeface="Arial" panose="020B0604020202020204" pitchFamily="34" charset="0"/>
              </a:rPr>
              <a:t>-server --service-install -service-name </a:t>
            </a:r>
            <a:r>
              <a:rPr lang="en-US" altLang="ko-KR" sz="1400" dirty="0" smtClean="0">
                <a:latin typeface="+mn-ea"/>
                <a:cs typeface="Arial" panose="020B0604020202020204" pitchFamily="34" charset="0"/>
              </a:rPr>
              <a:t>‘</a:t>
            </a:r>
            <a:r>
              <a:rPr lang="ko-KR" altLang="en-US" sz="1400" dirty="0" smtClean="0">
                <a:latin typeface="+mn-ea"/>
                <a:cs typeface="Arial" panose="020B0604020202020204" pitchFamily="34" charset="0"/>
              </a:rPr>
              <a:t>새로운 이름</a:t>
            </a:r>
            <a:r>
              <a:rPr lang="en-US" altLang="ko-KR" sz="1400" dirty="0" smtClean="0">
                <a:latin typeface="+mn-ea"/>
                <a:cs typeface="Arial" panose="020B0604020202020204" pitchFamily="34" charset="0"/>
              </a:rPr>
              <a:t>‘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>
                <a:latin typeface="+mn-ea"/>
                <a:cs typeface="Arial" panose="020B0604020202020204" pitchFamily="34" charset="0"/>
              </a:rPr>
              <a:t>redis</a:t>
            </a:r>
            <a:r>
              <a:rPr lang="en-US" altLang="ko-KR" sz="1400" dirty="0" smtClean="0">
                <a:latin typeface="+mn-ea"/>
                <a:cs typeface="Arial" panose="020B0604020202020204" pitchFamily="34" charset="0"/>
              </a:rPr>
              <a:t>-server --service-install –service-name ‘</a:t>
            </a:r>
            <a:r>
              <a:rPr lang="ko-KR" altLang="en-US" sz="1400" dirty="0">
                <a:latin typeface="+mn-ea"/>
                <a:cs typeface="Arial" panose="020B0604020202020204" pitchFamily="34" charset="0"/>
              </a:rPr>
              <a:t>새로운 </a:t>
            </a:r>
            <a:r>
              <a:rPr lang="ko-KR" altLang="en-US" sz="1400" dirty="0" smtClean="0">
                <a:latin typeface="+mn-ea"/>
                <a:cs typeface="Arial" panose="020B0604020202020204" pitchFamily="34" charset="0"/>
              </a:rPr>
              <a:t>이름</a:t>
            </a:r>
            <a:r>
              <a:rPr lang="en-US" altLang="ko-KR" sz="1400" dirty="0" smtClean="0">
                <a:latin typeface="+mn-ea"/>
                <a:cs typeface="Arial" panose="020B0604020202020204" pitchFamily="34" charset="0"/>
              </a:rPr>
              <a:t>’–port 10001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+mn-ea"/>
                <a:cs typeface="Arial" panose="020B0604020202020204" pitchFamily="34" charset="0"/>
              </a:rPr>
              <a:t>redis</a:t>
            </a:r>
            <a:r>
              <a:rPr lang="en-US" altLang="ko-KR" sz="1400" dirty="0">
                <a:latin typeface="+mn-ea"/>
                <a:cs typeface="Arial" panose="020B0604020202020204" pitchFamily="34" charset="0"/>
              </a:rPr>
              <a:t>-server </a:t>
            </a:r>
            <a:r>
              <a:rPr lang="en-US" altLang="ko-KR" sz="1400" dirty="0" smtClean="0">
                <a:latin typeface="+mn-ea"/>
                <a:cs typeface="Arial" panose="020B0604020202020204" pitchFamily="34" charset="0"/>
              </a:rPr>
              <a:t>--service-start </a:t>
            </a:r>
            <a:r>
              <a:rPr lang="en-US" altLang="ko-KR" sz="1400" dirty="0">
                <a:latin typeface="+mn-ea"/>
                <a:cs typeface="Arial" panose="020B0604020202020204" pitchFamily="34" charset="0"/>
              </a:rPr>
              <a:t>-service-name ‘</a:t>
            </a:r>
            <a:r>
              <a:rPr lang="ko-KR" altLang="en-US" sz="1400" dirty="0">
                <a:latin typeface="+mn-ea"/>
                <a:cs typeface="Arial" panose="020B0604020202020204" pitchFamily="34" charset="0"/>
              </a:rPr>
              <a:t>새로운 </a:t>
            </a:r>
            <a:r>
              <a:rPr lang="ko-KR" altLang="en-US" sz="1400" dirty="0" smtClean="0">
                <a:latin typeface="+mn-ea"/>
                <a:cs typeface="Arial" panose="020B0604020202020204" pitchFamily="34" charset="0"/>
              </a:rPr>
              <a:t>이름</a:t>
            </a:r>
            <a:r>
              <a:rPr lang="en-US" altLang="ko-KR" sz="1400" dirty="0" smtClean="0">
                <a:latin typeface="+mn-ea"/>
                <a:cs typeface="Arial" panose="020B0604020202020204" pitchFamily="34" charset="0"/>
              </a:rPr>
              <a:t>‘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  <a:cs typeface="Arial" panose="020B0604020202020204" pitchFamily="34" charset="0"/>
              </a:rPr>
              <a:t>사용법</a:t>
            </a:r>
            <a:endParaRPr lang="ko-KR" altLang="en-US" sz="2000" dirty="0">
              <a:solidFill>
                <a:srgbClr val="0000FF"/>
              </a:solidFill>
              <a:latin typeface="+mn-ea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n-ea"/>
                <a:cs typeface="Arial" panose="020B0604020202020204" pitchFamily="34" charset="0"/>
              </a:rPr>
              <a:t>set name "jsh“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n-ea"/>
                <a:cs typeface="Arial" panose="020B0604020202020204" pitchFamily="34" charset="0"/>
              </a:rPr>
              <a:t>get name</a:t>
            </a:r>
          </a:p>
          <a:p>
            <a:pPr lvl="1" latinLnBrk="0">
              <a:lnSpc>
                <a:spcPct val="150000"/>
              </a:lnSpc>
            </a:pP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182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latin typeface="HY헤드라인M" pitchFamily="18" charset="-127"/>
                <a:ea typeface="HY헤드라인M" pitchFamily="18" charset="-127"/>
              </a:rPr>
              <a:t>Redis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511991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err="1" smtClean="0">
                <a:solidFill>
                  <a:srgbClr val="0000FF"/>
                </a:solidFill>
                <a:latin typeface="+mn-ea"/>
                <a:cs typeface="Arial" panose="020B0604020202020204" pitchFamily="34" charset="0"/>
              </a:rPr>
              <a:t>NodeJS</a:t>
            </a:r>
            <a:r>
              <a:rPr lang="en-US" altLang="ko-KR" sz="2000" dirty="0" smtClean="0">
                <a:solidFill>
                  <a:srgbClr val="0000FF"/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ko-KR" altLang="en-US" sz="2000" dirty="0" smtClean="0">
                <a:solidFill>
                  <a:srgbClr val="0000FF"/>
                </a:solidFill>
                <a:latin typeface="+mn-ea"/>
                <a:cs typeface="Arial" panose="020B0604020202020204" pitchFamily="34" charset="0"/>
              </a:rPr>
              <a:t>연동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>
                <a:latin typeface="+mj-ea"/>
                <a:ea typeface="+mj-ea"/>
                <a:cs typeface="Arial" panose="020B0604020202020204" pitchFamily="34" charset="0"/>
              </a:rPr>
              <a:t>npm</a:t>
            </a:r>
            <a:r>
              <a:rPr lang="en-US" altLang="ko-KR" sz="1600" dirty="0">
                <a:latin typeface="+mj-ea"/>
                <a:ea typeface="+mj-ea"/>
                <a:cs typeface="Arial" panose="020B0604020202020204" pitchFamily="34" charset="0"/>
              </a:rPr>
              <a:t> install </a:t>
            </a:r>
            <a:r>
              <a:rPr lang="en-US" altLang="ko-KR" sz="1600" dirty="0" err="1">
                <a:latin typeface="+mj-ea"/>
                <a:ea typeface="+mj-ea"/>
                <a:cs typeface="Arial" panose="020B0604020202020204" pitchFamily="34" charset="0"/>
              </a:rPr>
              <a:t>redis</a:t>
            </a:r>
            <a:r>
              <a:rPr lang="en-US" altLang="ko-KR" sz="1600" dirty="0">
                <a:latin typeface="+mj-ea"/>
                <a:ea typeface="+mj-ea"/>
                <a:cs typeface="Arial" panose="020B0604020202020204" pitchFamily="34" charset="0"/>
              </a:rPr>
              <a:t> </a:t>
            </a:r>
            <a:r>
              <a:rPr lang="en-US" altLang="ko-KR" sz="1600" dirty="0" err="1">
                <a:latin typeface="+mj-ea"/>
                <a:ea typeface="+mj-ea"/>
                <a:cs typeface="Arial" panose="020B0604020202020204" pitchFamily="34" charset="0"/>
              </a:rPr>
              <a:t>redis</a:t>
            </a:r>
            <a:r>
              <a:rPr lang="en-US" altLang="ko-KR" sz="1600" dirty="0">
                <a:latin typeface="+mj-ea"/>
                <a:ea typeface="+mj-ea"/>
                <a:cs typeface="Arial" panose="020B0604020202020204" pitchFamily="34" charset="0"/>
              </a:rPr>
              <a:t>-session </a:t>
            </a:r>
            <a:r>
              <a:rPr lang="en-US" altLang="ko-KR" sz="1600" dirty="0" smtClean="0">
                <a:latin typeface="+mj-ea"/>
                <a:ea typeface="+mj-ea"/>
                <a:cs typeface="Arial" panose="020B0604020202020204" pitchFamily="34" charset="0"/>
              </a:rPr>
              <a:t>connect-</a:t>
            </a:r>
            <a:r>
              <a:rPr lang="en-US" altLang="ko-KR" sz="1600" dirty="0" err="1" smtClean="0">
                <a:latin typeface="+mj-ea"/>
                <a:ea typeface="+mj-ea"/>
                <a:cs typeface="Arial" panose="020B0604020202020204" pitchFamily="34" charset="0"/>
              </a:rPr>
              <a:t>redis</a:t>
            </a:r>
            <a:endParaRPr lang="en-US" altLang="ko-KR" sz="1600" dirty="0" smtClean="0">
              <a:latin typeface="+mj-ea"/>
              <a:ea typeface="+mj-ea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>
                <a:latin typeface="+mj-ea"/>
                <a:ea typeface="+mj-ea"/>
                <a:cs typeface="Arial" panose="020B0604020202020204" pitchFamily="34" charset="0"/>
              </a:rPr>
              <a:t>npm</a:t>
            </a:r>
            <a:r>
              <a:rPr lang="en-US" altLang="ko-KR" sz="1600" dirty="0">
                <a:latin typeface="+mj-ea"/>
                <a:ea typeface="+mj-ea"/>
                <a:cs typeface="Arial" panose="020B0604020202020204" pitchFamily="34" charset="0"/>
              </a:rPr>
              <a:t> install express-session</a:t>
            </a:r>
          </a:p>
        </p:txBody>
      </p:sp>
    </p:spTree>
    <p:extLst>
      <p:ext uri="{BB962C8B-B14F-4D97-AF65-F5344CB8AC3E}">
        <p14:creationId xmlns:p14="http://schemas.microsoft.com/office/powerpoint/2010/main" val="160267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latin typeface="HY헤드라인M" pitchFamily="18" charset="-127"/>
                <a:ea typeface="HY헤드라인M" pitchFamily="18" charset="-127"/>
              </a:rPr>
              <a:t>Redis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511991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개요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FF0000"/>
                </a:solidFill>
                <a:latin typeface="+mn-ea"/>
                <a:cs typeface="Arial" panose="020B0604020202020204" pitchFamily="34" charset="0"/>
              </a:rPr>
              <a:t>REDIS(</a:t>
            </a:r>
            <a:r>
              <a:rPr lang="en-US" altLang="ko-KR" sz="1600" dirty="0" err="1">
                <a:solidFill>
                  <a:srgbClr val="FF0000"/>
                </a:solidFill>
                <a:latin typeface="+mn-ea"/>
                <a:cs typeface="Arial" panose="020B0604020202020204" pitchFamily="34" charset="0"/>
              </a:rPr>
              <a:t>REmote</a:t>
            </a:r>
            <a:r>
              <a:rPr lang="en-US" altLang="ko-KR" sz="1600" dirty="0">
                <a:solidFill>
                  <a:srgbClr val="FF0000"/>
                </a:solidFill>
                <a:latin typeface="+mn-ea"/>
                <a:cs typeface="Arial" panose="020B0604020202020204" pitchFamily="34" charset="0"/>
              </a:rPr>
              <a:t> Dictionary Server)</a:t>
            </a:r>
            <a:r>
              <a:rPr lang="ko-KR" altLang="en-US" sz="1600" dirty="0">
                <a:solidFill>
                  <a:srgbClr val="FF0000"/>
                </a:solidFill>
                <a:latin typeface="+mn-ea"/>
                <a:cs typeface="Arial" panose="020B0604020202020204" pitchFamily="34" charset="0"/>
              </a:rPr>
              <a:t>는 메모리 기반의 “키</a:t>
            </a:r>
            <a:r>
              <a:rPr lang="en-US" altLang="ko-KR" sz="1600" dirty="0">
                <a:solidFill>
                  <a:srgbClr val="FF0000"/>
                </a:solidFill>
                <a:latin typeface="+mn-ea"/>
                <a:cs typeface="Arial" panose="020B0604020202020204" pitchFamily="34" charset="0"/>
              </a:rPr>
              <a:t>-</a:t>
            </a:r>
            <a:r>
              <a:rPr lang="ko-KR" altLang="en-US" sz="1600" dirty="0">
                <a:solidFill>
                  <a:srgbClr val="FF0000"/>
                </a:solidFill>
                <a:latin typeface="+mn-ea"/>
                <a:cs typeface="Arial" panose="020B0604020202020204" pitchFamily="34" charset="0"/>
              </a:rPr>
              <a:t>값” 구조 데이터 관리 시스템이며</a:t>
            </a:r>
            <a:r>
              <a:rPr lang="en-US" altLang="ko-KR" sz="1600" dirty="0">
                <a:solidFill>
                  <a:srgbClr val="FF0000"/>
                </a:solidFill>
                <a:latin typeface="+mn-ea"/>
                <a:cs typeface="Arial" panose="020B0604020202020204" pitchFamily="34" charset="0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+mn-ea"/>
                <a:cs typeface="Arial" panose="020B0604020202020204" pitchFamily="34" charset="0"/>
              </a:rPr>
              <a:t>모든 데이터를 메모리에 저장하고 조회하기에 빠른 </a:t>
            </a:r>
            <a:r>
              <a:rPr lang="en-US" altLang="ko-KR" sz="1600" dirty="0">
                <a:solidFill>
                  <a:srgbClr val="FF0000"/>
                </a:solidFill>
                <a:latin typeface="+mn-ea"/>
                <a:cs typeface="Arial" panose="020B0604020202020204" pitchFamily="34" charset="0"/>
              </a:rPr>
              <a:t>Read, Write </a:t>
            </a:r>
            <a:r>
              <a:rPr lang="ko-KR" altLang="en-US" sz="1600" dirty="0">
                <a:solidFill>
                  <a:srgbClr val="FF0000"/>
                </a:solidFill>
                <a:latin typeface="+mn-ea"/>
                <a:cs typeface="Arial" panose="020B0604020202020204" pitchFamily="34" charset="0"/>
              </a:rPr>
              <a:t>속도를 보장하는 비 관계형 데이터베이스이다</a:t>
            </a:r>
            <a:r>
              <a:rPr lang="en-US" altLang="ko-KR" sz="1600" dirty="0">
                <a:solidFill>
                  <a:srgbClr val="FF0000"/>
                </a:solidFill>
                <a:latin typeface="+mn-ea"/>
                <a:cs typeface="Arial" panose="020B0604020202020204" pitchFamily="34" charset="0"/>
              </a:rPr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 smtClean="0">
                <a:latin typeface="+mn-ea"/>
                <a:cs typeface="Arial" panose="020B0604020202020204" pitchFamily="34" charset="0"/>
              </a:rPr>
              <a:t>레디스는</a:t>
            </a:r>
            <a:r>
              <a:rPr lang="ko-KR" altLang="en-US" sz="1600" dirty="0" smtClean="0">
                <a:latin typeface="+mn-ea"/>
                <a:cs typeface="Arial" panose="020B0604020202020204" pitchFamily="34" charset="0"/>
              </a:rPr>
              <a:t> </a:t>
            </a:r>
            <a:r>
              <a:rPr lang="ko-KR" altLang="en-US" sz="1600" dirty="0">
                <a:latin typeface="+mn-ea"/>
                <a:cs typeface="Arial" panose="020B0604020202020204" pitchFamily="34" charset="0"/>
              </a:rPr>
              <a:t>크게 </a:t>
            </a:r>
            <a:r>
              <a:rPr lang="en-US" altLang="ko-KR" sz="1600" dirty="0">
                <a:latin typeface="+mn-ea"/>
                <a:cs typeface="Arial" panose="020B0604020202020204" pitchFamily="34" charset="0"/>
              </a:rPr>
              <a:t>5</a:t>
            </a:r>
            <a:r>
              <a:rPr lang="ko-KR" altLang="en-US" sz="1600" dirty="0">
                <a:latin typeface="+mn-ea"/>
                <a:cs typeface="Arial" panose="020B0604020202020204" pitchFamily="34" charset="0"/>
              </a:rPr>
              <a:t>가지</a:t>
            </a:r>
            <a:r>
              <a:rPr lang="en-US" altLang="ko-KR" sz="1600" dirty="0">
                <a:latin typeface="+mn-ea"/>
                <a:cs typeface="Arial" panose="020B0604020202020204" pitchFamily="34" charset="0"/>
              </a:rPr>
              <a:t>&lt; String, Set, Sorted Set, Hash, List &gt;</a:t>
            </a:r>
            <a:r>
              <a:rPr lang="ko-KR" altLang="en-US" sz="1600" dirty="0">
                <a:latin typeface="+mn-ea"/>
                <a:cs typeface="Arial" panose="020B0604020202020204" pitchFamily="34" charset="0"/>
              </a:rPr>
              <a:t>의 데이터 형식을 지원한다</a:t>
            </a:r>
            <a:r>
              <a:rPr lang="en-US" altLang="ko-KR" sz="1600" dirty="0">
                <a:latin typeface="+mn-ea"/>
                <a:cs typeface="Arial" panose="020B0604020202020204" pitchFamily="34" charset="0"/>
              </a:rPr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>
                <a:latin typeface="+mn-ea"/>
                <a:cs typeface="Arial" panose="020B0604020202020204" pitchFamily="34" charset="0"/>
              </a:rPr>
              <a:t>Redis</a:t>
            </a:r>
            <a:r>
              <a:rPr lang="ko-KR" altLang="en-US" sz="1600" dirty="0">
                <a:latin typeface="+mn-ea"/>
                <a:cs typeface="Arial" panose="020B0604020202020204" pitchFamily="34" charset="0"/>
              </a:rPr>
              <a:t>는 빠른 오픈 소스 인 메모리 키</a:t>
            </a:r>
            <a:r>
              <a:rPr lang="en-US" altLang="ko-KR" sz="1600" dirty="0">
                <a:latin typeface="+mn-ea"/>
                <a:cs typeface="Arial" panose="020B0604020202020204" pitchFamily="34" charset="0"/>
              </a:rPr>
              <a:t>-</a:t>
            </a:r>
            <a:r>
              <a:rPr lang="ko-KR" altLang="en-US" sz="1600" dirty="0">
                <a:latin typeface="+mn-ea"/>
                <a:cs typeface="Arial" panose="020B0604020202020204" pitchFamily="34" charset="0"/>
              </a:rPr>
              <a:t>값 데이터 구조 스토어이며</a:t>
            </a:r>
            <a:r>
              <a:rPr lang="en-US" altLang="ko-KR" sz="1600" dirty="0">
                <a:latin typeface="+mn-ea"/>
                <a:cs typeface="Arial" panose="020B0604020202020204" pitchFamily="34" charset="0"/>
              </a:rPr>
              <a:t>, </a:t>
            </a:r>
            <a:r>
              <a:rPr lang="ko-KR" altLang="en-US" sz="1600" dirty="0">
                <a:latin typeface="+mn-ea"/>
                <a:cs typeface="Arial" panose="020B0604020202020204" pitchFamily="34" charset="0"/>
              </a:rPr>
              <a:t>다양한 인 메모리 데이터 구조 집합을 제공하므로 사용자 정의 애플리케이션을 손쉽게 생성할 수 있다</a:t>
            </a:r>
            <a:r>
              <a:rPr lang="en-US" altLang="ko-KR" sz="1600" dirty="0" smtClean="0">
                <a:latin typeface="+mn-ea"/>
                <a:cs typeface="Arial" panose="020B0604020202020204" pitchFamily="34" charset="0"/>
              </a:rPr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>
                <a:latin typeface="+mn-ea"/>
                <a:cs typeface="Arial" panose="020B0604020202020204" pitchFamily="34" charset="0"/>
              </a:rPr>
              <a:t>Redis</a:t>
            </a:r>
            <a:r>
              <a:rPr lang="ko-KR" altLang="en-US" sz="1600" dirty="0">
                <a:latin typeface="+mn-ea"/>
                <a:cs typeface="Arial" panose="020B0604020202020204" pitchFamily="34" charset="0"/>
              </a:rPr>
              <a:t>는 안정성을 제공하기 위해 특정 시점 스냅샷</a:t>
            </a:r>
            <a:r>
              <a:rPr lang="en-US" altLang="ko-KR" sz="1600" dirty="0">
                <a:latin typeface="+mn-ea"/>
                <a:cs typeface="Arial" panose="020B0604020202020204" pitchFamily="34" charset="0"/>
              </a:rPr>
              <a:t>(</a:t>
            </a:r>
            <a:r>
              <a:rPr lang="en-US" altLang="ko-KR" sz="1600" dirty="0" err="1">
                <a:latin typeface="+mn-ea"/>
                <a:cs typeface="Arial" panose="020B0604020202020204" pitchFamily="34" charset="0"/>
              </a:rPr>
              <a:t>Redis</a:t>
            </a:r>
            <a:r>
              <a:rPr lang="en-US" altLang="ko-KR" sz="1600" dirty="0">
                <a:latin typeface="+mn-ea"/>
                <a:cs typeface="Arial" panose="020B0604020202020204" pitchFamily="34" charset="0"/>
              </a:rPr>
              <a:t> </a:t>
            </a:r>
            <a:r>
              <a:rPr lang="ko-KR" altLang="en-US" sz="1600" dirty="0">
                <a:latin typeface="+mn-ea"/>
                <a:cs typeface="Arial" panose="020B0604020202020204" pitchFamily="34" charset="0"/>
              </a:rPr>
              <a:t>데이터 세트를 디스크로 복사</a:t>
            </a:r>
            <a:r>
              <a:rPr lang="en-US" altLang="ko-KR" sz="1600" dirty="0">
                <a:latin typeface="+mn-ea"/>
                <a:cs typeface="Arial" panose="020B0604020202020204" pitchFamily="34" charset="0"/>
              </a:rPr>
              <a:t>)</a:t>
            </a:r>
            <a:r>
              <a:rPr lang="ko-KR" altLang="en-US" sz="1600" dirty="0">
                <a:latin typeface="+mn-ea"/>
                <a:cs typeface="Arial" panose="020B0604020202020204" pitchFamily="34" charset="0"/>
              </a:rPr>
              <a:t>과 데이터가 변경될 때마다 이를 디스크에 저장하는 </a:t>
            </a:r>
            <a:r>
              <a:rPr lang="en-US" altLang="ko-KR" sz="1600" dirty="0">
                <a:latin typeface="+mn-ea"/>
                <a:cs typeface="Arial" panose="020B0604020202020204" pitchFamily="34" charset="0"/>
              </a:rPr>
              <a:t>Append Only File(AOF) </a:t>
            </a:r>
            <a:r>
              <a:rPr lang="ko-KR" altLang="en-US" sz="1600" dirty="0">
                <a:latin typeface="+mn-ea"/>
                <a:cs typeface="Arial" panose="020B0604020202020204" pitchFamily="34" charset="0"/>
              </a:rPr>
              <a:t>생성을 모두 지원합니다</a:t>
            </a:r>
            <a:r>
              <a:rPr lang="en-US" altLang="ko-KR" sz="1600" dirty="0">
                <a:latin typeface="+mn-ea"/>
                <a:cs typeface="Arial" panose="020B0604020202020204" pitchFamily="34" charset="0"/>
              </a:rPr>
              <a:t>. </a:t>
            </a:r>
            <a:r>
              <a:rPr lang="ko-KR" altLang="en-US" sz="1600" dirty="0">
                <a:latin typeface="+mn-ea"/>
                <a:cs typeface="Arial" panose="020B0604020202020204" pitchFamily="34" charset="0"/>
              </a:rPr>
              <a:t>두 방법 모두 </a:t>
            </a:r>
            <a:r>
              <a:rPr lang="ko-KR" altLang="en-US" sz="1600" dirty="0" smtClean="0">
                <a:latin typeface="+mn-ea"/>
                <a:cs typeface="Arial" panose="020B0604020202020204" pitchFamily="34" charset="0"/>
              </a:rPr>
              <a:t>장애 </a:t>
            </a:r>
            <a:r>
              <a:rPr lang="ko-KR" altLang="en-US" sz="1600" dirty="0">
                <a:latin typeface="+mn-ea"/>
                <a:cs typeface="Arial" panose="020B0604020202020204" pitchFamily="34" charset="0"/>
              </a:rPr>
              <a:t>발생 시 </a:t>
            </a:r>
            <a:r>
              <a:rPr lang="en-US" altLang="ko-KR" sz="1600" dirty="0" err="1">
                <a:latin typeface="+mn-ea"/>
                <a:cs typeface="Arial" panose="020B0604020202020204" pitchFamily="34" charset="0"/>
              </a:rPr>
              <a:t>Redis</a:t>
            </a:r>
            <a:r>
              <a:rPr lang="en-US" altLang="ko-KR" sz="1600" dirty="0">
                <a:latin typeface="+mn-ea"/>
                <a:cs typeface="Arial" panose="020B0604020202020204" pitchFamily="34" charset="0"/>
              </a:rPr>
              <a:t> </a:t>
            </a:r>
            <a:r>
              <a:rPr lang="ko-KR" altLang="en-US" sz="1600" dirty="0">
                <a:latin typeface="+mn-ea"/>
                <a:cs typeface="Arial" panose="020B0604020202020204" pitchFamily="34" charset="0"/>
              </a:rPr>
              <a:t>데이터를 신속하게 복원할 수 있습니다</a:t>
            </a:r>
            <a:r>
              <a:rPr lang="en-US" altLang="ko-KR" sz="1600" dirty="0">
                <a:latin typeface="+mn-ea"/>
                <a:cs typeface="Arial" panose="020B0604020202020204" pitchFamily="34" charset="0"/>
              </a:rPr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latin typeface="+mn-ea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latinLnBrk="0">
              <a:lnSpc>
                <a:spcPct val="150000"/>
              </a:lnSpc>
            </a:pP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1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latin typeface="HY헤드라인M" pitchFamily="18" charset="-127"/>
                <a:ea typeface="HY헤드라인M" pitchFamily="18" charset="-127"/>
              </a:rPr>
              <a:t>Redis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511991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특징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+mn-ea"/>
                <a:cs typeface="Arial" panose="020B0604020202020204" pitchFamily="34" charset="0"/>
              </a:rPr>
              <a:t>영속성을 지원하는 </a:t>
            </a:r>
            <a:r>
              <a:rPr lang="ko-KR" altLang="en-US" sz="1600" dirty="0" err="1">
                <a:latin typeface="+mn-ea"/>
                <a:cs typeface="Arial" panose="020B0604020202020204" pitchFamily="34" charset="0"/>
              </a:rPr>
              <a:t>인메모리</a:t>
            </a:r>
            <a:r>
              <a:rPr lang="ko-KR" altLang="en-US" sz="1600" dirty="0">
                <a:latin typeface="+mn-ea"/>
                <a:cs typeface="Arial" panose="020B0604020202020204" pitchFamily="34" charset="0"/>
              </a:rPr>
              <a:t> 데이터 저장소</a:t>
            </a:r>
            <a:r>
              <a:rPr lang="en-US" altLang="ko-KR" sz="1600" dirty="0">
                <a:latin typeface="+mn-ea"/>
                <a:cs typeface="Arial" panose="020B0604020202020204" pitchFamily="34" charset="0"/>
              </a:rPr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+mn-ea"/>
                <a:cs typeface="Arial" panose="020B0604020202020204" pitchFamily="34" charset="0"/>
              </a:rPr>
              <a:t>읽기 성능 증대를 위한 서버 측 복제를 지원한다</a:t>
            </a:r>
            <a:r>
              <a:rPr lang="en-US" altLang="ko-KR" sz="1600" dirty="0" smtClean="0">
                <a:latin typeface="+mn-ea"/>
                <a:cs typeface="Arial" panose="020B0604020202020204" pitchFamily="34" charset="0"/>
              </a:rPr>
              <a:t>.</a:t>
            </a:r>
          </a:p>
          <a:p>
            <a:pPr marL="1257300" lvl="2" indent="-34290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err="1" smtClean="0">
                <a:latin typeface="+mn-ea"/>
                <a:cs typeface="Arial" panose="020B0604020202020204" pitchFamily="34" charset="0"/>
              </a:rPr>
              <a:t>Redis</a:t>
            </a:r>
            <a:r>
              <a:rPr lang="ko-KR" altLang="en-US" sz="1400" dirty="0">
                <a:latin typeface="+mn-ea"/>
                <a:cs typeface="Arial" panose="020B0604020202020204" pitchFamily="34" charset="0"/>
              </a:rPr>
              <a:t>가 실행중인 서버가 충돌하는 경우 장애 조치 처리와 함께 더 높은 읽기 성능을 지원하기 위해 </a:t>
            </a:r>
            <a:r>
              <a:rPr lang="ko-KR" altLang="en-US" sz="1400" dirty="0" err="1">
                <a:latin typeface="+mn-ea"/>
                <a:cs typeface="Arial" panose="020B0604020202020204" pitchFamily="34" charset="0"/>
              </a:rPr>
              <a:t>슬레이브가</a:t>
            </a:r>
            <a:r>
              <a:rPr lang="ko-KR" altLang="en-US" sz="1400" dirty="0">
                <a:latin typeface="+mn-ea"/>
                <a:cs typeface="Arial" panose="020B0604020202020204" pitchFamily="34" charset="0"/>
              </a:rPr>
              <a:t> 마스터에 연결하고 전체 데이터베이스의 초기 복사본을 받는 마스터 </a:t>
            </a:r>
            <a:r>
              <a:rPr lang="en-US" altLang="ko-KR" sz="1400" dirty="0">
                <a:latin typeface="+mn-ea"/>
                <a:cs typeface="Arial" panose="020B0604020202020204" pitchFamily="34" charset="0"/>
              </a:rPr>
              <a:t>/ </a:t>
            </a:r>
            <a:r>
              <a:rPr lang="ko-KR" altLang="en-US" sz="1400" dirty="0" err="1">
                <a:latin typeface="+mn-ea"/>
                <a:cs typeface="Arial" panose="020B0604020202020204" pitchFamily="34" charset="0"/>
              </a:rPr>
              <a:t>슬레이브</a:t>
            </a:r>
            <a:r>
              <a:rPr lang="ko-KR" altLang="en-US" sz="1400" dirty="0">
                <a:latin typeface="+mn-ea"/>
                <a:cs typeface="Arial" panose="020B0604020202020204" pitchFamily="34" charset="0"/>
              </a:rPr>
              <a:t> 복제를 지원한다</a:t>
            </a:r>
            <a:r>
              <a:rPr lang="en-US" altLang="ko-KR" sz="1400" dirty="0">
                <a:latin typeface="+mn-ea"/>
                <a:cs typeface="Arial" panose="020B0604020202020204" pitchFamily="34" charset="0"/>
              </a:rPr>
              <a:t>. </a:t>
            </a:r>
            <a:r>
              <a:rPr lang="ko-KR" altLang="en-US" sz="1400" dirty="0">
                <a:latin typeface="+mn-ea"/>
                <a:cs typeface="Arial" panose="020B0604020202020204" pitchFamily="34" charset="0"/>
              </a:rPr>
              <a:t>마스터에서 쓰기가 수행되면 </a:t>
            </a:r>
            <a:r>
              <a:rPr lang="ko-KR" altLang="en-US" sz="1400" dirty="0" err="1">
                <a:latin typeface="+mn-ea"/>
                <a:cs typeface="Arial" panose="020B0604020202020204" pitchFamily="34" charset="0"/>
              </a:rPr>
              <a:t>슬레이브</a:t>
            </a:r>
            <a:r>
              <a:rPr lang="ko-KR" altLang="en-US" sz="1400" dirty="0">
                <a:latin typeface="+mn-ea"/>
                <a:cs typeface="Arial" panose="020B0604020202020204" pitchFamily="34" charset="0"/>
              </a:rPr>
              <a:t> 데이터 세트를 실시간으로 업데이트하기 위해 연결된 모든 </a:t>
            </a:r>
            <a:r>
              <a:rPr lang="ko-KR" altLang="en-US" sz="1400" dirty="0" err="1">
                <a:latin typeface="+mn-ea"/>
                <a:cs typeface="Arial" panose="020B0604020202020204" pitchFamily="34" charset="0"/>
              </a:rPr>
              <a:t>슬레이브로</a:t>
            </a:r>
            <a:r>
              <a:rPr lang="ko-KR" altLang="en-US" sz="1400" dirty="0">
                <a:latin typeface="+mn-ea"/>
                <a:cs typeface="Arial" panose="020B0604020202020204" pitchFamily="34" charset="0"/>
              </a:rPr>
              <a:t> 전송된다</a:t>
            </a:r>
            <a:r>
              <a:rPr lang="en-US" altLang="ko-KR" sz="1400" dirty="0" smtClean="0">
                <a:latin typeface="+mn-ea"/>
                <a:cs typeface="Arial" panose="020B0604020202020204" pitchFamily="34" charset="0"/>
              </a:rPr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+mn-ea"/>
              </a:rPr>
              <a:t>쓰기 성능 증대를 위한 클라이언트 측 </a:t>
            </a:r>
            <a:r>
              <a:rPr lang="ko-KR" altLang="en-US" sz="1600" b="1" dirty="0" err="1">
                <a:latin typeface="+mn-ea"/>
              </a:rPr>
              <a:t>샤딩</a:t>
            </a:r>
            <a:r>
              <a:rPr lang="en-US" altLang="ko-KR" sz="1600" b="1" dirty="0">
                <a:latin typeface="+mn-ea"/>
              </a:rPr>
              <a:t>(</a:t>
            </a:r>
            <a:r>
              <a:rPr lang="en-US" altLang="ko-KR" sz="1600" b="1" dirty="0" err="1">
                <a:latin typeface="+mn-ea"/>
              </a:rPr>
              <a:t>Sharding</a:t>
            </a:r>
            <a:r>
              <a:rPr lang="en-US" altLang="ko-KR" sz="1600" b="1" dirty="0">
                <a:latin typeface="+mn-ea"/>
              </a:rPr>
              <a:t>)</a:t>
            </a:r>
            <a:r>
              <a:rPr lang="ko-KR" altLang="en-US" sz="1600" dirty="0">
                <a:latin typeface="+mn-ea"/>
              </a:rPr>
              <a:t>을 지원한다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 err="1">
                <a:latin typeface="+mn-ea"/>
                <a:cs typeface="Arial" panose="020B0604020202020204" pitchFamily="34" charset="0"/>
              </a:rPr>
              <a:t>샤딩</a:t>
            </a:r>
            <a:r>
              <a:rPr lang="en-US" altLang="ko-KR" sz="1400" dirty="0">
                <a:latin typeface="+mn-ea"/>
                <a:cs typeface="Arial" panose="020B0604020202020204" pitchFamily="34" charset="0"/>
              </a:rPr>
              <a:t>(</a:t>
            </a:r>
            <a:r>
              <a:rPr lang="en-US" altLang="ko-KR" sz="1400" dirty="0" err="1">
                <a:latin typeface="+mn-ea"/>
                <a:cs typeface="Arial" panose="020B0604020202020204" pitchFamily="34" charset="0"/>
              </a:rPr>
              <a:t>Sharding</a:t>
            </a:r>
            <a:r>
              <a:rPr lang="en-US" altLang="ko-KR" sz="1400" dirty="0">
                <a:latin typeface="+mn-ea"/>
                <a:cs typeface="Arial" panose="020B0604020202020204" pitchFamily="34" charset="0"/>
              </a:rPr>
              <a:t>)</a:t>
            </a:r>
            <a:r>
              <a:rPr lang="ko-KR" altLang="en-US" sz="1400" dirty="0">
                <a:latin typeface="+mn-ea"/>
                <a:cs typeface="Arial" panose="020B0604020202020204" pitchFamily="34" charset="0"/>
              </a:rPr>
              <a:t>이란</a:t>
            </a:r>
            <a:r>
              <a:rPr lang="en-US" altLang="ko-KR" sz="1400" dirty="0">
                <a:latin typeface="+mn-ea"/>
                <a:cs typeface="Arial" panose="020B0604020202020204" pitchFamily="34" charset="0"/>
              </a:rPr>
              <a:t>??? </a:t>
            </a:r>
            <a:r>
              <a:rPr lang="ko-KR" altLang="en-US" sz="1400" dirty="0" err="1">
                <a:latin typeface="+mn-ea"/>
                <a:cs typeface="Arial" panose="020B0604020202020204" pitchFamily="34" charset="0"/>
              </a:rPr>
              <a:t>파티셔닝</a:t>
            </a:r>
            <a:r>
              <a:rPr lang="en-US" altLang="ko-KR" sz="1400" dirty="0">
                <a:latin typeface="+mn-ea"/>
                <a:cs typeface="Arial" panose="020B0604020202020204" pitchFamily="34" charset="0"/>
              </a:rPr>
              <a:t>(</a:t>
            </a:r>
            <a:r>
              <a:rPr lang="en-US" altLang="ko-KR" sz="1400" dirty="0" err="1">
                <a:latin typeface="+mn-ea"/>
                <a:cs typeface="Arial" panose="020B0604020202020204" pitchFamily="34" charset="0"/>
              </a:rPr>
              <a:t>Partitionong</a:t>
            </a:r>
            <a:r>
              <a:rPr lang="en-US" altLang="ko-KR" sz="1400" dirty="0">
                <a:latin typeface="+mn-ea"/>
                <a:cs typeface="Arial" panose="020B0604020202020204" pitchFamily="34" charset="0"/>
              </a:rPr>
              <a:t>)</a:t>
            </a:r>
            <a:r>
              <a:rPr lang="ko-KR" altLang="en-US" sz="1400" dirty="0">
                <a:latin typeface="+mn-ea"/>
                <a:cs typeface="Arial" panose="020B0604020202020204" pitchFamily="34" charset="0"/>
              </a:rPr>
              <a:t>과 동일하다</a:t>
            </a:r>
            <a:r>
              <a:rPr lang="en-US" altLang="ko-KR" sz="1400" dirty="0">
                <a:latin typeface="+mn-ea"/>
                <a:cs typeface="Arial" panose="020B0604020202020204" pitchFamily="34" charset="0"/>
              </a:rPr>
              <a:t>. </a:t>
            </a:r>
            <a:r>
              <a:rPr lang="ko-KR" altLang="en-US" sz="1400" dirty="0">
                <a:latin typeface="+mn-ea"/>
                <a:cs typeface="Arial" panose="020B0604020202020204" pitchFamily="34" charset="0"/>
              </a:rPr>
              <a:t>같은 테이블 스키마를 가진 데이터를 다수의 데이터베이스에 분산하여 저장하는 방법을 의미한다</a:t>
            </a:r>
            <a:r>
              <a:rPr lang="en-US" altLang="ko-KR" sz="1400" dirty="0" smtClean="0">
                <a:latin typeface="+mn-ea"/>
                <a:cs typeface="Arial" panose="020B0604020202020204" pitchFamily="34" charset="0"/>
              </a:rPr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+mn-ea"/>
                <a:cs typeface="Arial" panose="020B0604020202020204" pitchFamily="34" charset="0"/>
              </a:rPr>
              <a:t>문자열</a:t>
            </a:r>
            <a:r>
              <a:rPr lang="en-US" altLang="ko-KR" sz="1600" dirty="0">
                <a:latin typeface="+mn-ea"/>
                <a:cs typeface="Arial" panose="020B0604020202020204" pitchFamily="34" charset="0"/>
              </a:rPr>
              <a:t>, </a:t>
            </a:r>
            <a:r>
              <a:rPr lang="ko-KR" altLang="en-US" sz="1600" dirty="0">
                <a:latin typeface="+mn-ea"/>
                <a:cs typeface="Arial" panose="020B0604020202020204" pitchFamily="34" charset="0"/>
              </a:rPr>
              <a:t>리스트</a:t>
            </a:r>
            <a:r>
              <a:rPr lang="en-US" altLang="ko-KR" sz="1600" dirty="0">
                <a:latin typeface="+mn-ea"/>
                <a:cs typeface="Arial" panose="020B0604020202020204" pitchFamily="34" charset="0"/>
              </a:rPr>
              <a:t>, </a:t>
            </a:r>
            <a:r>
              <a:rPr lang="ko-KR" altLang="en-US" sz="1600" dirty="0">
                <a:latin typeface="+mn-ea"/>
                <a:cs typeface="Arial" panose="020B0604020202020204" pitchFamily="34" charset="0"/>
              </a:rPr>
              <a:t>해시</a:t>
            </a:r>
            <a:r>
              <a:rPr lang="en-US" altLang="ko-KR" sz="1600" dirty="0">
                <a:latin typeface="+mn-ea"/>
                <a:cs typeface="Arial" panose="020B0604020202020204" pitchFamily="34" charset="0"/>
              </a:rPr>
              <a:t>, </a:t>
            </a:r>
            <a:r>
              <a:rPr lang="ko-KR" altLang="en-US" sz="1600" dirty="0">
                <a:latin typeface="+mn-ea"/>
                <a:cs typeface="Arial" panose="020B0604020202020204" pitchFamily="34" charset="0"/>
              </a:rPr>
              <a:t>셋</a:t>
            </a:r>
            <a:r>
              <a:rPr lang="en-US" altLang="ko-KR" sz="1600" dirty="0">
                <a:latin typeface="+mn-ea"/>
                <a:cs typeface="Arial" panose="020B0604020202020204" pitchFamily="34" charset="0"/>
              </a:rPr>
              <a:t>, </a:t>
            </a:r>
            <a:r>
              <a:rPr lang="ko-KR" altLang="en-US" sz="1600" dirty="0">
                <a:latin typeface="+mn-ea"/>
                <a:cs typeface="Arial" panose="020B0604020202020204" pitchFamily="34" charset="0"/>
              </a:rPr>
              <a:t>정렬된 셋과 같은 다양한 </a:t>
            </a:r>
            <a:r>
              <a:rPr lang="ko-KR" altLang="en-US" sz="1600" dirty="0" err="1">
                <a:latin typeface="+mn-ea"/>
                <a:cs typeface="Arial" panose="020B0604020202020204" pitchFamily="34" charset="0"/>
              </a:rPr>
              <a:t>데이터형을</a:t>
            </a:r>
            <a:r>
              <a:rPr lang="ko-KR" altLang="en-US" sz="1600" dirty="0">
                <a:latin typeface="+mn-ea"/>
                <a:cs typeface="Arial" panose="020B0604020202020204" pitchFamily="34" charset="0"/>
              </a:rPr>
              <a:t> 지원한다</a:t>
            </a:r>
            <a:r>
              <a:rPr lang="en-US" altLang="ko-KR" sz="1600" dirty="0">
                <a:latin typeface="+mn-ea"/>
                <a:cs typeface="Arial" panose="020B0604020202020204" pitchFamily="34" charset="0"/>
              </a:rPr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latinLnBrk="0">
              <a:lnSpc>
                <a:spcPct val="150000"/>
              </a:lnSpc>
            </a:pP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03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latin typeface="HY헤드라인M" pitchFamily="18" charset="-127"/>
                <a:ea typeface="HY헤드라인M" pitchFamily="18" charset="-127"/>
              </a:rPr>
              <a:t>Redis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511991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장점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+mn-ea"/>
                <a:cs typeface="Arial" panose="020B0604020202020204" pitchFamily="34" charset="0"/>
              </a:rPr>
              <a:t>리스트</a:t>
            </a:r>
            <a:r>
              <a:rPr lang="en-US" altLang="ko-KR" sz="1600" dirty="0">
                <a:latin typeface="+mn-ea"/>
                <a:cs typeface="Arial" panose="020B0604020202020204" pitchFamily="34" charset="0"/>
              </a:rPr>
              <a:t>, </a:t>
            </a:r>
            <a:r>
              <a:rPr lang="ko-KR" altLang="en-US" sz="1600" dirty="0">
                <a:latin typeface="+mn-ea"/>
                <a:cs typeface="Arial" panose="020B0604020202020204" pitchFamily="34" charset="0"/>
              </a:rPr>
              <a:t>배열과 같은 데이터를 처리하는데 유용하다</a:t>
            </a:r>
            <a:r>
              <a:rPr lang="en-US" altLang="ko-KR" sz="1600" dirty="0" smtClean="0">
                <a:latin typeface="+mn-ea"/>
                <a:cs typeface="Arial" panose="020B0604020202020204" pitchFamily="34" charset="0"/>
              </a:rPr>
              <a:t>.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dirty="0">
                <a:latin typeface="+mn-ea"/>
                <a:cs typeface="Arial" panose="020B0604020202020204" pitchFamily="34" charset="0"/>
              </a:rPr>
              <a:t>value </a:t>
            </a:r>
            <a:r>
              <a:rPr lang="ko-KR" altLang="en-US" sz="1200" dirty="0">
                <a:latin typeface="+mn-ea"/>
                <a:cs typeface="Arial" panose="020B0604020202020204" pitchFamily="34" charset="0"/>
              </a:rPr>
              <a:t>값으로 문자열</a:t>
            </a:r>
            <a:r>
              <a:rPr lang="en-US" altLang="ko-KR" sz="1200" dirty="0">
                <a:latin typeface="+mn-ea"/>
                <a:cs typeface="Arial" panose="020B0604020202020204" pitchFamily="34" charset="0"/>
              </a:rPr>
              <a:t>, </a:t>
            </a:r>
            <a:r>
              <a:rPr lang="ko-KR" altLang="en-US" sz="1200" dirty="0">
                <a:latin typeface="+mn-ea"/>
                <a:cs typeface="Arial" panose="020B0604020202020204" pitchFamily="34" charset="0"/>
              </a:rPr>
              <a:t>리스트</a:t>
            </a:r>
            <a:r>
              <a:rPr lang="en-US" altLang="ko-KR" sz="1200" dirty="0">
                <a:latin typeface="+mn-ea"/>
                <a:cs typeface="Arial" panose="020B0604020202020204" pitchFamily="34" charset="0"/>
              </a:rPr>
              <a:t>, Set, Sorted set, Hash </a:t>
            </a:r>
            <a:r>
              <a:rPr lang="ko-KR" altLang="en-US" sz="1200" dirty="0">
                <a:latin typeface="+mn-ea"/>
                <a:cs typeface="Arial" panose="020B0604020202020204" pitchFamily="34" charset="0"/>
              </a:rPr>
              <a:t>등 여러 데이터 형식을 지원하기에</a:t>
            </a:r>
            <a:r>
              <a:rPr lang="en-US" altLang="ko-KR" sz="1200" dirty="0">
                <a:latin typeface="+mn-ea"/>
                <a:cs typeface="Arial" panose="020B0604020202020204" pitchFamily="34" charset="0"/>
              </a:rPr>
              <a:t>, </a:t>
            </a:r>
            <a:r>
              <a:rPr lang="ko-KR" altLang="en-US" sz="1200" dirty="0">
                <a:latin typeface="+mn-ea"/>
                <a:cs typeface="Arial" panose="020B0604020202020204" pitchFamily="34" charset="0"/>
              </a:rPr>
              <a:t>다양한 방식으로 데이터를 활용할 수 있다</a:t>
            </a:r>
            <a:r>
              <a:rPr lang="en-US" altLang="ko-KR" sz="1200" dirty="0">
                <a:latin typeface="+mn-ea"/>
                <a:cs typeface="Arial" panose="020B0604020202020204" pitchFamily="34" charset="0"/>
              </a:rPr>
              <a:t>.</a:t>
            </a:r>
            <a:endParaRPr lang="en-US" altLang="ko-KR" sz="1200" dirty="0" smtClean="0">
              <a:latin typeface="+mn-ea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/>
              <a:t>리스트형</a:t>
            </a:r>
            <a:r>
              <a:rPr lang="ko-KR" altLang="en-US" sz="1600" dirty="0"/>
              <a:t> 데이터 입력과 삭제가 </a:t>
            </a:r>
            <a:r>
              <a:rPr lang="en-US" altLang="ko-KR" sz="1600" dirty="0"/>
              <a:t>MySQL</a:t>
            </a:r>
            <a:r>
              <a:rPr lang="ko-KR" altLang="en-US" sz="1600" dirty="0"/>
              <a:t>에 비해서 </a:t>
            </a:r>
            <a:r>
              <a:rPr lang="en-US" altLang="ko-KR" sz="1600" dirty="0"/>
              <a:t>10</a:t>
            </a:r>
            <a:r>
              <a:rPr lang="ko-KR" altLang="en-US" sz="1600" dirty="0"/>
              <a:t>배정도 빠르다고 한다</a:t>
            </a:r>
            <a:r>
              <a:rPr lang="en-US" altLang="ko-KR" sz="1600" dirty="0" smtClean="0"/>
              <a:t>.</a:t>
            </a:r>
          </a:p>
          <a:p>
            <a:pPr marL="1257300" lvl="2" indent="-34290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/>
              <a:t>여러 프로세스에서 동시에 같은 </a:t>
            </a:r>
            <a:r>
              <a:rPr lang="en-US" altLang="ko-KR" sz="1200" dirty="0"/>
              <a:t>key</a:t>
            </a:r>
            <a:r>
              <a:rPr lang="ko-KR" altLang="en-US" sz="1200" dirty="0"/>
              <a:t>에 대한 갱신을 요청할 경우</a:t>
            </a:r>
            <a:r>
              <a:rPr lang="en-US" altLang="ko-KR" sz="1200" dirty="0"/>
              <a:t>, Atomic </a:t>
            </a:r>
            <a:r>
              <a:rPr lang="ko-KR" altLang="en-US" sz="1200" dirty="0"/>
              <a:t>처리로 데이터 </a:t>
            </a:r>
            <a:r>
              <a:rPr lang="ko-KR" altLang="en-US" sz="1200" dirty="0" err="1"/>
              <a:t>부정합</a:t>
            </a:r>
            <a:r>
              <a:rPr lang="ko-KR" altLang="en-US" sz="1200" dirty="0"/>
              <a:t> 방지 </a:t>
            </a:r>
            <a:r>
              <a:rPr lang="en-US" altLang="ko-KR" sz="1200" dirty="0"/>
              <a:t>Atomic</a:t>
            </a:r>
            <a:r>
              <a:rPr lang="ko-KR" altLang="en-US" sz="1200" dirty="0"/>
              <a:t>처리 함수를 제공한다</a:t>
            </a:r>
            <a:r>
              <a:rPr lang="en-US" altLang="ko-KR" sz="1200" dirty="0"/>
              <a:t>.(</a:t>
            </a:r>
            <a:r>
              <a:rPr lang="ko-KR" altLang="en-US" sz="1200" dirty="0" err="1"/>
              <a:t>원자성을</a:t>
            </a:r>
            <a:r>
              <a:rPr lang="ko-KR" altLang="en-US" sz="1200" dirty="0"/>
              <a:t> 잘 </a:t>
            </a:r>
            <a:r>
              <a:rPr lang="ko-KR" altLang="en-US" sz="1200" dirty="0" smtClean="0"/>
              <a:t>지킨다</a:t>
            </a:r>
            <a:r>
              <a:rPr lang="en-US" altLang="ko-KR" sz="1200" dirty="0" smtClean="0"/>
              <a:t>.)</a:t>
            </a:r>
            <a:endParaRPr lang="en-US" altLang="ko-KR" sz="1200" dirty="0"/>
          </a:p>
          <a:p>
            <a:pPr marL="800100" lvl="1" indent="-34290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메모리를 </a:t>
            </a:r>
            <a:r>
              <a:rPr lang="ko-KR" altLang="en-US" sz="1600" dirty="0"/>
              <a:t>활용하면서 영속적인 데이터 </a:t>
            </a:r>
            <a:r>
              <a:rPr lang="ko-KR" altLang="en-US" sz="1600" dirty="0" smtClean="0"/>
              <a:t>보존</a:t>
            </a:r>
            <a:endParaRPr lang="en-US" altLang="ko-KR" sz="1600" dirty="0" smtClean="0"/>
          </a:p>
          <a:p>
            <a:pPr marL="1257300" lvl="2" indent="-34290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/>
              <a:t>명령어로 명시적으로 삭제</a:t>
            </a:r>
            <a:r>
              <a:rPr lang="en-US" altLang="ko-KR" sz="1200" dirty="0"/>
              <a:t>, expires</a:t>
            </a:r>
            <a:r>
              <a:rPr lang="ko-KR" altLang="en-US" sz="1200" dirty="0"/>
              <a:t>를 설정하지 않으면 데이터가 삭제되지 않는다</a:t>
            </a:r>
            <a:r>
              <a:rPr lang="en-US" altLang="ko-KR" sz="1200" dirty="0"/>
              <a:t>.</a:t>
            </a:r>
          </a:p>
          <a:p>
            <a:pPr marL="1257300" lvl="2" indent="-34290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/>
              <a:t>스냅샷</a:t>
            </a:r>
            <a:r>
              <a:rPr lang="en-US" altLang="ko-KR" sz="1200" dirty="0"/>
              <a:t>(</a:t>
            </a:r>
            <a:r>
              <a:rPr lang="ko-KR" altLang="en-US" sz="1200" dirty="0"/>
              <a:t>기억장치</a:t>
            </a:r>
            <a:r>
              <a:rPr lang="en-US" altLang="ko-KR" sz="1200" dirty="0"/>
              <a:t>) </a:t>
            </a:r>
            <a:r>
              <a:rPr lang="ko-KR" altLang="en-US" sz="1200" dirty="0"/>
              <a:t>기능을 제공하여 메모리의 내용을 *</a:t>
            </a:r>
            <a:r>
              <a:rPr lang="en-US" altLang="ko-KR" sz="1200" dirty="0"/>
              <a:t>.</a:t>
            </a:r>
            <a:r>
              <a:rPr lang="en-US" altLang="ko-KR" sz="1200" dirty="0" err="1"/>
              <a:t>rdb</a:t>
            </a:r>
            <a:r>
              <a:rPr lang="en-US" altLang="ko-KR" sz="1200" dirty="0"/>
              <a:t> </a:t>
            </a:r>
            <a:r>
              <a:rPr lang="ko-KR" altLang="en-US" sz="1200" dirty="0"/>
              <a:t>파일로 저장하여 해당 시점으로 복구할 수 있다</a:t>
            </a:r>
            <a:r>
              <a:rPr lang="en-US" altLang="ko-KR" sz="1200" dirty="0"/>
              <a:t>.</a:t>
            </a:r>
          </a:p>
          <a:p>
            <a:pPr marL="1257300" lvl="2" indent="-34290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dirty="0" err="1"/>
              <a:t>Redis</a:t>
            </a:r>
            <a:r>
              <a:rPr lang="en-US" altLang="ko-KR" sz="1200" dirty="0"/>
              <a:t> Server</a:t>
            </a:r>
            <a:r>
              <a:rPr lang="ko-KR" altLang="en-US" sz="1200" dirty="0"/>
              <a:t>는 </a:t>
            </a:r>
            <a:r>
              <a:rPr lang="en-US" altLang="ko-KR" sz="1200" dirty="0"/>
              <a:t>1</a:t>
            </a:r>
            <a:r>
              <a:rPr lang="ko-KR" altLang="en-US" sz="1200" dirty="0"/>
              <a:t>개의 싱글 </a:t>
            </a:r>
            <a:r>
              <a:rPr lang="ko-KR" altLang="en-US" sz="1200" dirty="0" err="1"/>
              <a:t>쓰레드로</a:t>
            </a:r>
            <a:r>
              <a:rPr lang="ko-KR" altLang="en-US" sz="1200" dirty="0"/>
              <a:t> 수행되며</a:t>
            </a:r>
            <a:r>
              <a:rPr lang="en-US" altLang="ko-KR" sz="1200" dirty="0"/>
              <a:t>, </a:t>
            </a:r>
            <a:r>
              <a:rPr lang="ko-KR" altLang="en-US" sz="1200" dirty="0"/>
              <a:t>따라서 서버 하나에 </a:t>
            </a:r>
            <a:r>
              <a:rPr lang="ko-KR" altLang="en-US" sz="1200" dirty="0" err="1"/>
              <a:t>여러개의</a:t>
            </a:r>
            <a:r>
              <a:rPr lang="ko-KR" altLang="en-US" sz="1200" dirty="0"/>
              <a:t> 서버를 띄우는 것이 가능하다</a:t>
            </a:r>
            <a:r>
              <a:rPr lang="en-US" altLang="ko-KR" sz="1200" dirty="0"/>
              <a:t>.</a:t>
            </a:r>
          </a:p>
          <a:p>
            <a:pPr marL="1257300" lvl="2" indent="-34290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dirty="0"/>
              <a:t>Master — Slave </a:t>
            </a:r>
            <a:r>
              <a:rPr lang="ko-KR" altLang="en-US" sz="1200" dirty="0"/>
              <a:t>형식으로 구성이 가능함</a:t>
            </a:r>
            <a:r>
              <a:rPr lang="en-US" altLang="ko-KR" sz="1200" dirty="0"/>
              <a:t>, </a:t>
            </a:r>
            <a:r>
              <a:rPr lang="ko-KR" altLang="en-US" sz="1200" dirty="0"/>
              <a:t>데이터 분실 위험을 없애주는 것이 바로 </a:t>
            </a:r>
            <a:r>
              <a:rPr lang="en-US" altLang="ko-KR" sz="1200" dirty="0"/>
              <a:t>Master — Slave </a:t>
            </a:r>
            <a:r>
              <a:rPr lang="ko-KR" altLang="en-US" sz="1200" dirty="0"/>
              <a:t>방식이다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pPr marL="1257300" lvl="2" indent="-34290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dirty="0"/>
          </a:p>
          <a:p>
            <a:pPr lvl="1" latinLnBrk="0">
              <a:lnSpc>
                <a:spcPct val="150000"/>
              </a:lnSpc>
            </a:pP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28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latin typeface="HY헤드라인M" pitchFamily="18" charset="-127"/>
                <a:ea typeface="HY헤드라인M" pitchFamily="18" charset="-127"/>
              </a:rPr>
              <a:t>Redis</a:t>
            </a:r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 vs Others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pic>
        <p:nvPicPr>
          <p:cNvPr id="5122" name="Picture 2" descr="Image for pos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35" y="2564905"/>
            <a:ext cx="8954331" cy="267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780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latin typeface="HY헤드라인M" pitchFamily="18" charset="-127"/>
                <a:ea typeface="HY헤드라인M" pitchFamily="18" charset="-127"/>
              </a:rPr>
              <a:t>Memcached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511991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j-ea"/>
                <a:ea typeface="+mj-ea"/>
                <a:cs typeface="Arial" panose="020B0604020202020204" pitchFamily="34" charset="0"/>
              </a:rPr>
              <a:t>특징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+mn-ea"/>
                <a:cs typeface="Arial" panose="020B0604020202020204" pitchFamily="34" charset="0"/>
              </a:rPr>
              <a:t>처리 </a:t>
            </a:r>
            <a:r>
              <a:rPr lang="ko-KR" altLang="en-US" sz="1600" dirty="0">
                <a:latin typeface="+mn-ea"/>
                <a:cs typeface="Arial" panose="020B0604020202020204" pitchFamily="34" charset="0"/>
              </a:rPr>
              <a:t>속도가 빠르다</a:t>
            </a:r>
            <a:r>
              <a:rPr lang="en-US" altLang="ko-KR" sz="1600" dirty="0" smtClean="0">
                <a:latin typeface="+mn-ea"/>
                <a:cs typeface="Arial" panose="020B0604020202020204" pitchFamily="34" charset="0"/>
              </a:rPr>
              <a:t>. (</a:t>
            </a:r>
            <a:r>
              <a:rPr lang="ko-KR" altLang="en-US" sz="1600" dirty="0">
                <a:latin typeface="+mn-ea"/>
                <a:cs typeface="Arial" panose="020B0604020202020204" pitchFamily="34" charset="0"/>
              </a:rPr>
              <a:t>데이터가 메모리에만 저장되므로 빠르다</a:t>
            </a:r>
            <a:r>
              <a:rPr lang="en-US" altLang="ko-KR" sz="1600" dirty="0">
                <a:latin typeface="+mn-ea"/>
                <a:cs typeface="Arial" panose="020B0604020202020204" pitchFamily="34" charset="0"/>
              </a:rPr>
              <a:t>. </a:t>
            </a:r>
            <a:r>
              <a:rPr lang="ko-KR" altLang="en-US" sz="1600" dirty="0">
                <a:latin typeface="+mn-ea"/>
                <a:cs typeface="Arial" panose="020B0604020202020204" pitchFamily="34" charset="0"/>
              </a:rPr>
              <a:t>즉</a:t>
            </a:r>
            <a:r>
              <a:rPr lang="en-US" altLang="ko-KR" sz="1600" dirty="0">
                <a:latin typeface="+mn-ea"/>
                <a:cs typeface="Arial" panose="020B0604020202020204" pitchFamily="34" charset="0"/>
              </a:rPr>
              <a:t>, </a:t>
            </a:r>
            <a:r>
              <a:rPr lang="ko-KR" altLang="en-US" sz="1600" dirty="0" smtClean="0">
                <a:latin typeface="+mn-ea"/>
                <a:cs typeface="Arial" panose="020B0604020202020204" pitchFamily="34" charset="0"/>
              </a:rPr>
              <a:t>속도가 느린 </a:t>
            </a:r>
            <a:r>
              <a:rPr lang="en-US" altLang="ko-KR" sz="1600" dirty="0">
                <a:latin typeface="+mn-ea"/>
                <a:cs typeface="Arial" panose="020B0604020202020204" pitchFamily="34" charset="0"/>
              </a:rPr>
              <a:t>Disk</a:t>
            </a:r>
            <a:r>
              <a:rPr lang="ko-KR" altLang="en-US" sz="1600" dirty="0">
                <a:latin typeface="+mn-ea"/>
                <a:cs typeface="Arial" panose="020B0604020202020204" pitchFamily="34" charset="0"/>
              </a:rPr>
              <a:t>를 거치지 않는다</a:t>
            </a:r>
            <a:r>
              <a:rPr lang="en-US" altLang="ko-KR" sz="1600" dirty="0">
                <a:latin typeface="+mn-ea"/>
                <a:cs typeface="Arial" panose="020B0604020202020204" pitchFamily="34" charset="0"/>
              </a:rPr>
              <a:t>.)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+mn-ea"/>
                <a:cs typeface="Arial" panose="020B0604020202020204" pitchFamily="34" charset="0"/>
              </a:rPr>
              <a:t>데이터가 </a:t>
            </a:r>
            <a:r>
              <a:rPr lang="ko-KR" altLang="en-US" sz="1600" dirty="0">
                <a:latin typeface="+mn-ea"/>
                <a:cs typeface="Arial" panose="020B0604020202020204" pitchFamily="34" charset="0"/>
              </a:rPr>
              <a:t>메모리에만 저장된다</a:t>
            </a:r>
            <a:r>
              <a:rPr lang="en-US" altLang="ko-KR" sz="1600" dirty="0" smtClean="0">
                <a:latin typeface="+mn-ea"/>
                <a:cs typeface="Arial" panose="020B0604020202020204" pitchFamily="34" charset="0"/>
              </a:rPr>
              <a:t>. (</a:t>
            </a:r>
            <a:r>
              <a:rPr lang="ko-KR" altLang="en-US" sz="1600" dirty="0">
                <a:latin typeface="+mn-ea"/>
                <a:cs typeface="Arial" panose="020B0604020202020204" pitchFamily="34" charset="0"/>
              </a:rPr>
              <a:t>프로세스가 죽거나 장비가 </a:t>
            </a:r>
            <a:r>
              <a:rPr lang="en-US" altLang="ko-KR" sz="1600" dirty="0">
                <a:latin typeface="+mn-ea"/>
                <a:cs typeface="Arial" panose="020B0604020202020204" pitchFamily="34" charset="0"/>
              </a:rPr>
              <a:t>Shutdown</a:t>
            </a:r>
            <a:r>
              <a:rPr lang="ko-KR" altLang="en-US" sz="1600" dirty="0">
                <a:latin typeface="+mn-ea"/>
                <a:cs typeface="Arial" panose="020B0604020202020204" pitchFamily="34" charset="0"/>
              </a:rPr>
              <a:t>되면 데이터가 사라진다</a:t>
            </a:r>
            <a:r>
              <a:rPr lang="en-US" altLang="ko-KR" sz="1600" dirty="0">
                <a:latin typeface="+mn-ea"/>
                <a:cs typeface="Arial" panose="020B0604020202020204" pitchFamily="34" charset="0"/>
              </a:rPr>
              <a:t>.)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+mn-ea"/>
                <a:cs typeface="Arial" panose="020B0604020202020204" pitchFamily="34" charset="0"/>
              </a:rPr>
              <a:t>만료일을 </a:t>
            </a:r>
            <a:r>
              <a:rPr lang="ko-KR" altLang="en-US" sz="1600" dirty="0">
                <a:latin typeface="+mn-ea"/>
                <a:cs typeface="Arial" panose="020B0604020202020204" pitchFamily="34" charset="0"/>
              </a:rPr>
              <a:t>지정하여 만료가 되면 자동으로 데이터가 사라진다</a:t>
            </a:r>
            <a:r>
              <a:rPr lang="en-US" altLang="ko-KR" sz="1600" dirty="0" smtClean="0">
                <a:latin typeface="+mn-ea"/>
                <a:cs typeface="Arial" panose="020B0604020202020204" pitchFamily="34" charset="0"/>
              </a:rPr>
              <a:t>. (</a:t>
            </a:r>
            <a:r>
              <a:rPr lang="en-US" altLang="ko-KR" sz="1600" dirty="0">
                <a:latin typeface="+mn-ea"/>
                <a:cs typeface="Arial" panose="020B0604020202020204" pitchFamily="34" charset="0"/>
              </a:rPr>
              <a:t>Cache</a:t>
            </a:r>
            <a:r>
              <a:rPr lang="ko-KR" altLang="en-US" sz="1600" dirty="0">
                <a:latin typeface="+mn-ea"/>
                <a:cs typeface="Arial" panose="020B0604020202020204" pitchFamily="34" charset="0"/>
              </a:rPr>
              <a:t>이기에</a:t>
            </a:r>
            <a:r>
              <a:rPr lang="en-US" altLang="ko-KR" sz="1600" dirty="0">
                <a:latin typeface="+mn-ea"/>
                <a:cs typeface="Arial" panose="020B0604020202020204" pitchFamily="34" charset="0"/>
              </a:rPr>
              <a:t>)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+mn-ea"/>
                <a:cs typeface="Arial" panose="020B0604020202020204" pitchFamily="34" charset="0"/>
              </a:rPr>
              <a:t>저장소 </a:t>
            </a:r>
            <a:r>
              <a:rPr lang="ko-KR" altLang="en-US" sz="1600" dirty="0">
                <a:latin typeface="+mn-ea"/>
                <a:cs typeface="Arial" panose="020B0604020202020204" pitchFamily="34" charset="0"/>
              </a:rPr>
              <a:t>메모리 재사용</a:t>
            </a:r>
            <a:r>
              <a:rPr lang="en-US" altLang="ko-KR" sz="1600" dirty="0">
                <a:latin typeface="+mn-ea"/>
                <a:cs typeface="Arial" panose="020B0604020202020204" pitchFamily="34" charset="0"/>
              </a:rPr>
              <a:t>( </a:t>
            </a:r>
            <a:r>
              <a:rPr lang="ko-KR" altLang="en-US" sz="1600" dirty="0">
                <a:latin typeface="+mn-ea"/>
                <a:cs typeface="Arial" panose="020B0604020202020204" pitchFamily="34" charset="0"/>
              </a:rPr>
              <a:t>만료가 되지 않았더라도 더 이상 데이터를 넣을 메모리가 없으면 </a:t>
            </a:r>
            <a:r>
              <a:rPr lang="en-US" altLang="ko-KR" sz="1600" dirty="0" smtClean="0">
                <a:latin typeface="+mn-ea"/>
                <a:cs typeface="Arial" panose="020B0604020202020204" pitchFamily="34" charset="0"/>
              </a:rPr>
              <a:t>LRU (</a:t>
            </a:r>
            <a:r>
              <a:rPr lang="en-US" altLang="ko-KR" sz="1600" dirty="0">
                <a:latin typeface="+mn-ea"/>
                <a:cs typeface="Arial" panose="020B0604020202020204" pitchFamily="34" charset="0"/>
              </a:rPr>
              <a:t>Least recently used) </a:t>
            </a:r>
            <a:r>
              <a:rPr lang="ko-KR" altLang="en-US" sz="1600" dirty="0">
                <a:latin typeface="+mn-ea"/>
                <a:cs typeface="Arial" panose="020B0604020202020204" pitchFamily="34" charset="0"/>
              </a:rPr>
              <a:t>알고리즘에 의해 데이터가 사라진다</a:t>
            </a:r>
            <a:r>
              <a:rPr lang="en-US" altLang="ko-KR" sz="1600" dirty="0">
                <a:latin typeface="+mn-ea"/>
                <a:cs typeface="Arial" panose="020B0604020202020204" pitchFamily="34" charset="0"/>
              </a:rPr>
              <a:t>.)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+mn-ea"/>
                <a:cs typeface="Arial" panose="020B0604020202020204" pitchFamily="34" charset="0"/>
              </a:rPr>
              <a:t>그래서</a:t>
            </a:r>
            <a:r>
              <a:rPr lang="en-US" altLang="ko-KR" sz="1600" dirty="0">
                <a:latin typeface="+mn-ea"/>
                <a:cs typeface="Arial" panose="020B0604020202020204" pitchFamily="34" charset="0"/>
              </a:rPr>
              <a:t>, </a:t>
            </a:r>
            <a:r>
              <a:rPr lang="ko-KR" altLang="en-US" sz="1600" dirty="0">
                <a:latin typeface="+mn-ea"/>
                <a:cs typeface="Arial" panose="020B0604020202020204" pitchFamily="34" charset="0"/>
              </a:rPr>
              <a:t>보통 대형 </a:t>
            </a:r>
            <a:r>
              <a:rPr lang="ko-KR" altLang="en-US" sz="1600" dirty="0" err="1">
                <a:latin typeface="+mn-ea"/>
                <a:cs typeface="Arial" panose="020B0604020202020204" pitchFamily="34" charset="0"/>
              </a:rPr>
              <a:t>포털들에서</a:t>
            </a:r>
            <a:r>
              <a:rPr lang="ko-KR" altLang="en-US" sz="1600" dirty="0"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sz="1600" dirty="0">
                <a:latin typeface="+mn-ea"/>
                <a:cs typeface="Arial" panose="020B0604020202020204" pitchFamily="34" charset="0"/>
              </a:rPr>
              <a:t>Static page, </a:t>
            </a:r>
            <a:r>
              <a:rPr lang="ko-KR" altLang="en-US" sz="1600" dirty="0">
                <a:latin typeface="+mn-ea"/>
                <a:cs typeface="Arial" panose="020B0604020202020204" pitchFamily="34" charset="0"/>
              </a:rPr>
              <a:t>또는 검색 결과 등을 </a:t>
            </a:r>
            <a:r>
              <a:rPr lang="ko-KR" altLang="en-US" sz="1600" dirty="0" smtClean="0">
                <a:latin typeface="+mn-ea"/>
                <a:cs typeface="Arial" panose="020B0604020202020204" pitchFamily="34" charset="0"/>
              </a:rPr>
              <a:t>캐쉬 하는데 </a:t>
            </a:r>
            <a:r>
              <a:rPr lang="ko-KR" altLang="en-US" sz="1600" dirty="0">
                <a:latin typeface="+mn-ea"/>
                <a:cs typeface="Arial" panose="020B0604020202020204" pitchFamily="34" charset="0"/>
              </a:rPr>
              <a:t>많이 사용한다</a:t>
            </a:r>
            <a:r>
              <a:rPr lang="en-US" altLang="ko-KR" sz="1600" dirty="0">
                <a:latin typeface="+mn-ea"/>
                <a:cs typeface="Arial" panose="020B0604020202020204" pitchFamily="34" charset="0"/>
              </a:rPr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latin typeface="+mn-ea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latinLnBrk="0">
              <a:lnSpc>
                <a:spcPct val="150000"/>
              </a:lnSpc>
            </a:pP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762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latin typeface="HY헤드라인M" pitchFamily="18" charset="-127"/>
                <a:ea typeface="HY헤드라인M" pitchFamily="18" charset="-127"/>
              </a:rPr>
              <a:t>Redis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511991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err="1" smtClean="0">
                <a:solidFill>
                  <a:srgbClr val="0000FF"/>
                </a:solidFill>
                <a:latin typeface="+mj-ea"/>
                <a:ea typeface="+mj-ea"/>
                <a:cs typeface="Arial" panose="020B0604020202020204" pitchFamily="34" charset="0"/>
              </a:rPr>
              <a:t>Memcached</a:t>
            </a:r>
            <a:r>
              <a:rPr lang="en-US" altLang="ko-KR" sz="2000" dirty="0" smtClean="0">
                <a:solidFill>
                  <a:srgbClr val="0000FF"/>
                </a:solidFill>
                <a:latin typeface="+mj-ea"/>
                <a:ea typeface="+mj-ea"/>
                <a:cs typeface="Arial" panose="020B0604020202020204" pitchFamily="34" charset="0"/>
              </a:rPr>
              <a:t> vs </a:t>
            </a:r>
            <a:r>
              <a:rPr lang="en-US" altLang="ko-KR" sz="2000" dirty="0" err="1" smtClean="0">
                <a:solidFill>
                  <a:srgbClr val="0000FF"/>
                </a:solidFill>
                <a:latin typeface="+mj-ea"/>
                <a:ea typeface="+mj-ea"/>
                <a:cs typeface="Arial" panose="020B0604020202020204" pitchFamily="34" charset="0"/>
              </a:rPr>
              <a:t>Redis</a:t>
            </a:r>
            <a:endParaRPr lang="ko-KR" altLang="en-US" sz="2000" dirty="0" smtClean="0">
              <a:solidFill>
                <a:srgbClr val="0000FF"/>
              </a:solidFill>
              <a:latin typeface="+mj-ea"/>
              <a:ea typeface="+mj-ea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latin typeface="+mn-ea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latinLnBrk="0">
              <a:lnSpc>
                <a:spcPct val="150000"/>
              </a:lnSpc>
            </a:pP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Image for pos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284" y="2204864"/>
            <a:ext cx="7919432" cy="2373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251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latin typeface="HY헤드라인M" pitchFamily="18" charset="-127"/>
                <a:ea typeface="HY헤드라인M" pitchFamily="18" charset="-127"/>
              </a:rPr>
              <a:t>Redis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511991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j-ea"/>
                <a:ea typeface="+mj-ea"/>
                <a:cs typeface="Arial" panose="020B0604020202020204" pitchFamily="34" charset="0"/>
              </a:rPr>
              <a:t>구조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latin typeface="+mn-ea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latinLnBrk="0">
              <a:lnSpc>
                <a:spcPct val="150000"/>
              </a:lnSpc>
            </a:pP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 descr="Image for pos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8396" y="1916832"/>
            <a:ext cx="5447209" cy="453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0685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latin typeface="HY헤드라인M" pitchFamily="18" charset="-127"/>
                <a:ea typeface="HY헤드라인M" pitchFamily="18" charset="-127"/>
              </a:rPr>
              <a:t>Redis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511991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  <a:cs typeface="Arial" panose="020B0604020202020204" pitchFamily="34" charset="0"/>
              </a:rPr>
              <a:t>설치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+mn-ea"/>
                <a:cs typeface="Arial" panose="020B0604020202020204" pitchFamily="34" charset="0"/>
              </a:rPr>
              <a:t>Redis-x64-3.2.100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+mn-ea"/>
                <a:cs typeface="Arial" panose="020B0604020202020204" pitchFamily="34" charset="0"/>
              </a:rPr>
              <a:t>C:\Program Files\</a:t>
            </a:r>
            <a:r>
              <a:rPr lang="en-US" altLang="ko-KR" sz="1600" dirty="0" err="1">
                <a:latin typeface="+mn-ea"/>
                <a:cs typeface="Arial" panose="020B0604020202020204" pitchFamily="34" charset="0"/>
              </a:rPr>
              <a:t>Redis</a:t>
            </a:r>
            <a:endParaRPr lang="en-US" altLang="ko-KR" sz="1600" dirty="0" smtClean="0">
              <a:latin typeface="+mn-ea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+mn-ea"/>
                <a:cs typeface="Arial" panose="020B0604020202020204" pitchFamily="34" charset="0"/>
              </a:rPr>
              <a:t>설치 확인</a:t>
            </a:r>
            <a:endParaRPr lang="en-US" altLang="ko-KR" sz="1600" dirty="0" smtClean="0">
              <a:latin typeface="+mn-ea"/>
              <a:cs typeface="Arial" panose="020B0604020202020204" pitchFamily="34" charset="0"/>
            </a:endParaRP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err="1" smtClean="0">
                <a:solidFill>
                  <a:srgbClr val="FF0000"/>
                </a:solidFill>
                <a:latin typeface="+mn-ea"/>
                <a:cs typeface="Arial" panose="020B0604020202020204" pitchFamily="34" charset="0"/>
              </a:rPr>
              <a:t>netstat</a:t>
            </a:r>
            <a:r>
              <a:rPr lang="en-US" altLang="ko-KR" sz="1400" dirty="0" smtClean="0">
                <a:solidFill>
                  <a:srgbClr val="FF0000"/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+mn-ea"/>
                <a:cs typeface="Arial" panose="020B0604020202020204" pitchFamily="34" charset="0"/>
              </a:rPr>
              <a:t>-</a:t>
            </a:r>
            <a:r>
              <a:rPr lang="en-US" altLang="ko-KR" sz="1400" dirty="0" err="1">
                <a:solidFill>
                  <a:srgbClr val="FF0000"/>
                </a:solidFill>
                <a:latin typeface="+mn-ea"/>
                <a:cs typeface="Arial" panose="020B0604020202020204" pitchFamily="34" charset="0"/>
              </a:rPr>
              <a:t>an|findstr</a:t>
            </a:r>
            <a:r>
              <a:rPr lang="en-US" altLang="ko-KR" sz="1400" dirty="0">
                <a:solidFill>
                  <a:srgbClr val="FF0000"/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  <a:latin typeface="+mn-ea"/>
                <a:cs typeface="Arial" panose="020B0604020202020204" pitchFamily="34" charset="0"/>
              </a:rPr>
              <a:t>6379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rgbClr val="FF0000"/>
                </a:solidFill>
                <a:latin typeface="+mn-ea"/>
                <a:cs typeface="Arial" panose="020B0604020202020204" pitchFamily="34" charset="0"/>
              </a:rPr>
              <a:t>n</a:t>
            </a:r>
            <a:r>
              <a:rPr lang="en-US" altLang="ko-KR" sz="1400" dirty="0" smtClean="0">
                <a:solidFill>
                  <a:srgbClr val="FF0000"/>
                </a:solidFill>
                <a:latin typeface="+mn-ea"/>
                <a:cs typeface="Arial" panose="020B0604020202020204" pitchFamily="34" charset="0"/>
              </a:rPr>
              <a:t>et stop </a:t>
            </a:r>
            <a:r>
              <a:rPr lang="en-US" altLang="ko-KR" sz="1400" dirty="0" err="1" smtClean="0">
                <a:solidFill>
                  <a:srgbClr val="FF0000"/>
                </a:solidFill>
                <a:latin typeface="+mn-ea"/>
                <a:cs typeface="Arial" panose="020B0604020202020204" pitchFamily="34" charset="0"/>
              </a:rPr>
              <a:t>redis</a:t>
            </a:r>
            <a:endParaRPr lang="en-US" altLang="ko-KR" sz="1400" dirty="0" smtClean="0">
              <a:solidFill>
                <a:srgbClr val="FF0000"/>
              </a:solidFill>
              <a:latin typeface="+mn-ea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+mn-ea"/>
                <a:cs typeface="Arial" panose="020B0604020202020204" pitchFamily="34" charset="0"/>
              </a:rPr>
              <a:t>설정</a:t>
            </a:r>
            <a:endParaRPr lang="en-US" altLang="ko-KR" sz="1600" dirty="0">
              <a:latin typeface="+mn-ea"/>
              <a:cs typeface="Arial" panose="020B0604020202020204" pitchFamily="34" charset="0"/>
            </a:endParaRP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err="1">
                <a:latin typeface="+mn-ea"/>
              </a:rPr>
              <a:t>redis</a:t>
            </a:r>
            <a:r>
              <a:rPr lang="en-US" altLang="ko-KR" sz="1400" dirty="0">
                <a:latin typeface="+mn-ea"/>
              </a:rPr>
              <a:t>-server </a:t>
            </a:r>
            <a:r>
              <a:rPr lang="en-US" altLang="ko-KR" sz="1400" dirty="0" err="1" smtClean="0">
                <a:latin typeface="+mn-ea"/>
              </a:rPr>
              <a:t>redis.windows.conf</a:t>
            </a:r>
            <a:endParaRPr lang="en-US" altLang="ko-KR" sz="1400" dirty="0" smtClean="0"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+mn-ea"/>
                <a:cs typeface="Arial" panose="020B0604020202020204" pitchFamily="34" charset="0"/>
              </a:rPr>
              <a:t>서버</a:t>
            </a:r>
            <a:endParaRPr lang="en-US" altLang="ko-KR" sz="1600" dirty="0" smtClean="0">
              <a:latin typeface="+mn-ea"/>
              <a:cs typeface="Arial" panose="020B0604020202020204" pitchFamily="34" charset="0"/>
            </a:endParaRP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smtClean="0">
                <a:latin typeface="+mn-ea"/>
              </a:rPr>
              <a:t>redis-server.exe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+mn-ea"/>
                <a:cs typeface="Arial" panose="020B0604020202020204" pitchFamily="34" charset="0"/>
              </a:rPr>
              <a:t>클라이언트</a:t>
            </a:r>
            <a:endParaRPr lang="en-US" altLang="ko-KR" sz="1600" dirty="0">
              <a:latin typeface="+mn-ea"/>
              <a:cs typeface="Arial" panose="020B0604020202020204" pitchFamily="34" charset="0"/>
            </a:endParaRP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smtClean="0">
                <a:latin typeface="+mn-ea"/>
              </a:rPr>
              <a:t>redis-cli.exe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err="1">
                <a:latin typeface="+mn-ea"/>
                <a:cs typeface="Arial" panose="020B0604020202020204" pitchFamily="34" charset="0"/>
              </a:rPr>
              <a:t>redis</a:t>
            </a:r>
            <a:r>
              <a:rPr lang="en-US" altLang="ko-KR" sz="1400" dirty="0">
                <a:latin typeface="+mn-ea"/>
                <a:cs typeface="Arial" panose="020B0604020202020204" pitchFamily="34" charset="0"/>
              </a:rPr>
              <a:t>-cli –h </a:t>
            </a:r>
            <a:r>
              <a:rPr lang="en-US" altLang="ko-KR" sz="1400" dirty="0" smtClean="0">
                <a:latin typeface="+mn-ea"/>
                <a:cs typeface="Arial" panose="020B0604020202020204" pitchFamily="34" charset="0"/>
              </a:rPr>
              <a:t>localhost </a:t>
            </a:r>
            <a:r>
              <a:rPr lang="en-US" altLang="ko-KR" sz="1400" dirty="0">
                <a:latin typeface="+mn-ea"/>
                <a:cs typeface="Arial" panose="020B0604020202020204" pitchFamily="34" charset="0"/>
              </a:rPr>
              <a:t>–p </a:t>
            </a:r>
            <a:r>
              <a:rPr lang="en-US" altLang="ko-KR" sz="1400" dirty="0" smtClean="0">
                <a:latin typeface="+mn-ea"/>
                <a:cs typeface="Arial" panose="020B0604020202020204" pitchFamily="34" charset="0"/>
              </a:rPr>
              <a:t>6379 </a:t>
            </a:r>
            <a:r>
              <a:rPr lang="en-US" altLang="ko-KR" sz="1400" dirty="0">
                <a:latin typeface="+mn-ea"/>
                <a:cs typeface="Arial" panose="020B0604020202020204" pitchFamily="34" charset="0"/>
              </a:rPr>
              <a:t>–p password</a:t>
            </a:r>
          </a:p>
          <a:p>
            <a:pPr lvl="2" latinLnBrk="0">
              <a:lnSpc>
                <a:spcPct val="150000"/>
              </a:lnSpc>
            </a:pP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376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모자이크">
  <a:themeElements>
    <a:clrScheme name="모자이크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모자이크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모자이크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37643</TotalTime>
  <Words>541</Words>
  <Application>Microsoft Office PowerPoint</Application>
  <PresentationFormat>화면 슬라이드 쇼(4:3)</PresentationFormat>
  <Paragraphs>79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HY헤드라인M</vt:lpstr>
      <vt:lpstr>굴림</vt:lpstr>
      <vt:lpstr>맑은 고딕</vt:lpstr>
      <vt:lpstr>Arial</vt:lpstr>
      <vt:lpstr>Times New Roman</vt:lpstr>
      <vt:lpstr>Wingdings</vt:lpstr>
      <vt:lpstr>모자이크</vt:lpstr>
      <vt:lpstr>연구/개발팀  Radis 시작하기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메카트로닉스공학과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비티 회사소개서</dc:title>
  <dc:creator>양승진</dc:creator>
  <cp:lastModifiedBy>jsh</cp:lastModifiedBy>
  <cp:revision>3770</cp:revision>
  <cp:lastPrinted>2020-07-31T05:58:37Z</cp:lastPrinted>
  <dcterms:created xsi:type="dcterms:W3CDTF">2007-03-28T23:45:48Z</dcterms:created>
  <dcterms:modified xsi:type="dcterms:W3CDTF">2022-12-07T03:12:39Z</dcterms:modified>
</cp:coreProperties>
</file>