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15" r:id="rId2"/>
    <p:sldId id="1127" r:id="rId3"/>
    <p:sldId id="1143" r:id="rId4"/>
    <p:sldId id="1145" r:id="rId5"/>
    <p:sldId id="1142" r:id="rId6"/>
    <p:sldId id="1144" r:id="rId7"/>
    <p:sldId id="1149" r:id="rId8"/>
    <p:sldId id="1147" r:id="rId9"/>
  </p:sldIdLst>
  <p:sldSz cx="9144000" cy="6858000" type="screen4x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4545FF"/>
    <a:srgbClr val="70AD47"/>
    <a:srgbClr val="3333FF"/>
    <a:srgbClr val="0033CC"/>
    <a:srgbClr val="3366CC"/>
    <a:srgbClr val="0000FF"/>
    <a:srgbClr val="4F4F4F"/>
    <a:srgbClr val="0033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50" autoAdjust="0"/>
    <p:restoredTop sz="89872" autoAdjust="0"/>
  </p:normalViewPr>
  <p:slideViewPr>
    <p:cSldViewPr>
      <p:cViewPr varScale="1">
        <p:scale>
          <a:sx n="107" d="100"/>
          <a:sy n="107" d="100"/>
        </p:scale>
        <p:origin x="2124" y="45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8689" y="3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0701E38F-D71B-4628-B377-F26FA834EB07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8689" y="9496347"/>
            <a:ext cx="2975663" cy="500142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EE566A07-10C8-48AB-AB10-C055AAB0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BC75A1C1-99F9-4ED1-B968-97F8F766565C}" type="datetimeFigureOut">
              <a:rPr lang="ko-KR" altLang="en-US" smtClean="0"/>
              <a:pPr/>
              <a:t>2022-12-07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5862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7"/>
            <a:ext cx="5492750" cy="4499134"/>
          </a:xfrm>
          <a:prstGeom prst="rect">
            <a:avLst/>
          </a:prstGeom>
        </p:spPr>
        <p:txBody>
          <a:bodyPr vert="horz" lIns="91449" tIns="45725" rIns="91449" bIns="4572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0" y="9496438"/>
            <a:ext cx="2975240" cy="49990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2925679C-3CF1-4175-AC10-4B4E045DB2D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3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" y="0"/>
            <a:ext cx="9144000" cy="6858001"/>
            <a:chOff x="1" y="0"/>
            <a:chExt cx="9144000" cy="6858001"/>
          </a:xfrm>
        </p:grpSpPr>
        <p:sp>
          <p:nvSpPr>
            <p:cNvPr id="15363" name="Rectangle 3"/>
            <p:cNvSpPr>
              <a:spLocks noChangeArrowheads="1"/>
            </p:cNvSpPr>
            <p:nvPr userDrawn="1"/>
          </p:nvSpPr>
          <p:spPr bwMode="hidden">
            <a:xfrm>
              <a:off x="1" y="0"/>
              <a:ext cx="3491879" cy="6858001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 userDrawn="1"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7" name="Rectangle 7"/>
            <p:cNvSpPr>
              <a:spLocks noChangeArrowheads="1"/>
            </p:cNvSpPr>
            <p:nvPr userDrawn="1"/>
          </p:nvSpPr>
          <p:spPr bwMode="auto">
            <a:xfrm>
              <a:off x="1716089" y="1690688"/>
              <a:ext cx="577056" cy="64293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 userDrawn="1"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 userDrawn="1"/>
          </p:nvSpPr>
          <p:spPr bwMode="auto">
            <a:xfrm>
              <a:off x="2293143" y="1690688"/>
              <a:ext cx="573881" cy="64293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 userDrawn="1"/>
          </p:nvSpPr>
          <p:spPr bwMode="auto">
            <a:xfrm>
              <a:off x="1141413" y="2333625"/>
              <a:ext cx="575468" cy="6238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3" name="Rectangle 13"/>
            <p:cNvSpPr>
              <a:spLocks noChangeArrowheads="1"/>
            </p:cNvSpPr>
            <p:nvPr userDrawn="1"/>
          </p:nvSpPr>
          <p:spPr bwMode="auto">
            <a:xfrm>
              <a:off x="1716088" y="2333625"/>
              <a:ext cx="577055" cy="61436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4" name="Rectangle 14"/>
            <p:cNvSpPr>
              <a:spLocks noChangeArrowheads="1"/>
            </p:cNvSpPr>
            <p:nvPr userDrawn="1"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15375" name="Rectangle 15"/>
            <p:cNvSpPr>
              <a:spLocks noChangeArrowheads="1"/>
            </p:cNvSpPr>
            <p:nvPr userDrawn="1"/>
          </p:nvSpPr>
          <p:spPr bwMode="auto">
            <a:xfrm>
              <a:off x="1141413" y="2947988"/>
              <a:ext cx="575468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65150" y="1715317"/>
              <a:ext cx="576263" cy="61830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561975" y="1715316"/>
              <a:ext cx="295275" cy="31031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561976" y="2023309"/>
              <a:ext cx="289322" cy="3103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851298" y="1715316"/>
              <a:ext cx="289322" cy="310316"/>
            </a:xfrm>
            <a:prstGeom prst="rect">
              <a:avLst/>
            </a:prstGeom>
            <a:solidFill>
              <a:srgbClr val="00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4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08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61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09575" y="299923"/>
            <a:ext cx="8290288" cy="102412"/>
            <a:chOff x="409575" y="212141"/>
            <a:chExt cx="8290288" cy="153620"/>
          </a:xfrm>
        </p:grpSpPr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412750" y="212141"/>
              <a:ext cx="8287113" cy="153620"/>
            </a:xfrm>
            <a:prstGeom prst="rect">
              <a:avLst/>
            </a:prstGeom>
            <a:gradFill flip="none" rotWithShape="1">
              <a:gsLst>
                <a:gs pos="10000">
                  <a:schemeClr val="bg1"/>
                </a:gs>
                <a:gs pos="45000">
                  <a:schemeClr val="bg2">
                    <a:lumMod val="40000"/>
                    <a:lumOff val="60000"/>
                  </a:schemeClr>
                </a:gs>
                <a:gs pos="85000">
                  <a:schemeClr val="bg2">
                    <a:lumMod val="75000"/>
                  </a:schemeClr>
                </a:gs>
                <a:gs pos="69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atinLnBrk="0"/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4" name="그룹 3"/>
            <p:cNvGrpSpPr/>
            <p:nvPr userDrawn="1"/>
          </p:nvGrpSpPr>
          <p:grpSpPr>
            <a:xfrm>
              <a:off x="409575" y="212141"/>
              <a:ext cx="277813" cy="153620"/>
              <a:chOff x="409575" y="200025"/>
              <a:chExt cx="277813" cy="180975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409575" y="200025"/>
                <a:ext cx="138113" cy="93103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hlink"/>
                  </a:solidFill>
                  <a:latin typeface="Arial" charset="0"/>
                </a:endParaRPr>
              </a:p>
            </p:txBody>
          </p:sp>
          <p:sp>
            <p:nvSpPr>
              <p:cNvPr id="14345" name="Rectangle 9"/>
              <p:cNvSpPr>
                <a:spLocks noChangeArrowheads="1"/>
              </p:cNvSpPr>
              <p:nvPr/>
            </p:nvSpPr>
            <p:spPr bwMode="auto">
              <a:xfrm>
                <a:off x="547688" y="200025"/>
                <a:ext cx="139700" cy="93103"/>
              </a:xfrm>
              <a:prstGeom prst="rect">
                <a:avLst/>
              </a:prstGeom>
              <a:solidFill>
                <a:srgbClr val="00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  <p:sp>
            <p:nvSpPr>
              <p:cNvPr id="14348" name="Rectangle 12"/>
              <p:cNvSpPr>
                <a:spLocks noChangeArrowheads="1"/>
              </p:cNvSpPr>
              <p:nvPr/>
            </p:nvSpPr>
            <p:spPr bwMode="auto">
              <a:xfrm>
                <a:off x="409575" y="289990"/>
                <a:ext cx="138113" cy="91010"/>
              </a:xfrm>
              <a:prstGeom prst="rect">
                <a:avLst/>
              </a:prstGeom>
              <a:solidFill>
                <a:srgbClr val="FFCC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atinLnBrk="0"/>
                <a:endParaRPr kumimoji="0" lang="ko-KR" altLang="ko-KR">
                  <a:solidFill>
                    <a:schemeClr val="accent2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435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61119" y="399703"/>
            <a:ext cx="8229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435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196975"/>
            <a:ext cx="82296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4356" name="Rectangle 20"/>
          <p:cNvSpPr>
            <a:spLocks noChangeArrowheads="1"/>
          </p:cNvSpPr>
          <p:nvPr userDrawn="1"/>
        </p:nvSpPr>
        <p:spPr bwMode="auto">
          <a:xfrm>
            <a:off x="411163" y="1000125"/>
            <a:ext cx="8265293" cy="45719"/>
          </a:xfrm>
          <a:prstGeom prst="rect">
            <a:avLst/>
          </a:prstGeom>
          <a:gradFill flip="none" rotWithShape="1">
            <a:gsLst>
              <a:gs pos="40000">
                <a:schemeClr val="bg2">
                  <a:lumMod val="40000"/>
                  <a:lumOff val="60000"/>
                </a:schemeClr>
              </a:gs>
              <a:gs pos="0">
                <a:schemeClr val="bg2">
                  <a:lumMod val="75000"/>
                </a:schemeClr>
              </a:gs>
              <a:gs pos="77000">
                <a:schemeClr val="bg1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latinLnBrk="0"/>
            <a:endParaRPr kumimoji="0" lang="ko-KR" altLang="ko-KR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775" r:id="rId3"/>
    <p:sldLayoutId id="2147483776" r:id="rId4"/>
    <p:sldLayoutId id="2147483788" r:id="rId5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2400">
          <a:solidFill>
            <a:srgbClr val="006600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000">
          <a:solidFill>
            <a:schemeClr val="bg2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>
          <a:solidFill>
            <a:schemeClr val="bg2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1600">
          <a:solidFill>
            <a:schemeClr val="bg2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86075" y="1684338"/>
            <a:ext cx="6257925" cy="2522537"/>
          </a:xfrm>
        </p:spPr>
        <p:txBody>
          <a:bodyPr/>
          <a:lstStyle/>
          <a:p>
            <a:pPr algn="ctr"/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연구</a:t>
            </a:r>
            <a:r>
              <a:rPr lang="en-US" altLang="ko-KR" sz="4800" dirty="0" smtClean="0">
                <a:solidFill>
                  <a:schemeClr val="bg1"/>
                </a:solidFill>
                <a:effectLst/>
              </a:rPr>
              <a:t>/</a:t>
            </a:r>
            <a:r>
              <a:rPr lang="ko-KR" altLang="en-US" sz="4800" dirty="0" smtClean="0">
                <a:solidFill>
                  <a:schemeClr val="bg1"/>
                </a:solidFill>
                <a:effectLst/>
              </a:rPr>
              <a:t>개발팀</a:t>
            </a:r>
            <a:r>
              <a:rPr lang="en-US" altLang="ko-KR" sz="5400" dirty="0" smtClean="0">
                <a:solidFill>
                  <a:schemeClr val="bg1"/>
                </a:solidFill>
                <a:effectLst/>
              </a:rPr>
              <a:t/>
            </a:r>
            <a:br>
              <a:rPr lang="en-US" altLang="ko-KR" sz="5400" dirty="0" smtClean="0">
                <a:solidFill>
                  <a:schemeClr val="bg1"/>
                </a:solidFill>
                <a:effectLst/>
              </a:rPr>
            </a:br>
            <a:r>
              <a:rPr lang="en-US" altLang="ko-KR" sz="4000" dirty="0" smtClean="0">
                <a:solidFill>
                  <a:srgbClr val="FFFF00"/>
                </a:solidFill>
                <a:effectLst/>
              </a:rPr>
              <a:t> Firebase </a:t>
            </a:r>
            <a:r>
              <a:rPr lang="ko-KR" altLang="en-US" sz="4000" dirty="0" smtClean="0">
                <a:solidFill>
                  <a:srgbClr val="FFFF00"/>
                </a:solidFill>
                <a:effectLst/>
              </a:rPr>
              <a:t>시작하기</a:t>
            </a:r>
            <a:endParaRPr lang="ko-KR" altLang="en-US" sz="5400" dirty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3720" y="3717032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정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승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  <a:ea typeface="+mn-ea"/>
              </a:rPr>
              <a:t>훈</a:t>
            </a:r>
            <a:r>
              <a:rPr lang="ko-KR" altLang="en-US" sz="2400" dirty="0" smtClean="0">
                <a:solidFill>
                  <a:schemeClr val="bg1"/>
                </a:solidFill>
                <a:latin typeface="+mn-ea"/>
                <a:ea typeface="+mn-ea"/>
              </a:rPr>
              <a:t> 차장</a:t>
            </a:r>
            <a:endParaRPr lang="ko-KR" altLang="en-US" sz="24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91" y="5717587"/>
            <a:ext cx="1515017" cy="6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역사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파이어베이스는 </a:t>
            </a:r>
            <a:r>
              <a:rPr lang="en-US" altLang="ko-KR" sz="1400" dirty="0">
                <a:latin typeface="+mn-ea"/>
              </a:rPr>
              <a:t>2011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James </a:t>
            </a:r>
            <a:r>
              <a:rPr lang="en-US" altLang="ko-KR" sz="1400" dirty="0" err="1">
                <a:latin typeface="+mn-ea"/>
              </a:rPr>
              <a:t>Tamplin</a:t>
            </a:r>
            <a:r>
              <a:rPr lang="en-US" altLang="ko-KR" sz="1400" dirty="0">
                <a:latin typeface="+mn-ea"/>
              </a:rPr>
              <a:t>, Andrew Lee</a:t>
            </a:r>
            <a:r>
              <a:rPr lang="ko-KR" altLang="en-US" sz="1400" dirty="0">
                <a:latin typeface="+mn-ea"/>
              </a:rPr>
              <a:t>가 설립한 이전의 </a:t>
            </a:r>
            <a:r>
              <a:rPr lang="ko-KR" altLang="en-US" sz="1400" dirty="0" err="1">
                <a:latin typeface="+mn-ea"/>
              </a:rPr>
              <a:t>스타트업</a:t>
            </a:r>
            <a:r>
              <a:rPr lang="ko-KR" altLang="en-US" sz="1400" dirty="0">
                <a:latin typeface="+mn-ea"/>
              </a:rPr>
              <a:t> 기업 </a:t>
            </a:r>
            <a:r>
              <a:rPr lang="ko-KR" altLang="en-US" sz="1400" dirty="0" err="1">
                <a:latin typeface="+mn-ea"/>
              </a:rPr>
              <a:t>인볼브</a:t>
            </a:r>
            <a:r>
              <a:rPr lang="en-US" altLang="ko-KR" sz="1400" dirty="0">
                <a:latin typeface="+mn-ea"/>
              </a:rPr>
              <a:t>(</a:t>
            </a:r>
            <a:r>
              <a:rPr lang="en-US" altLang="ko-KR" sz="1400" dirty="0" err="1">
                <a:latin typeface="+mn-ea"/>
              </a:rPr>
              <a:t>Envolve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로부터 발전하였다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 smtClean="0">
                <a:latin typeface="+mn-ea"/>
              </a:rPr>
              <a:t>인볼브는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개발자들에게 온라인 채팅 기능을 자신의 웹사이트에 연동할 수 있는 </a:t>
            </a:r>
            <a:r>
              <a:rPr lang="en-US" altLang="ko-KR" sz="1400" dirty="0">
                <a:latin typeface="+mn-ea"/>
              </a:rPr>
              <a:t>API</a:t>
            </a:r>
            <a:r>
              <a:rPr lang="ko-KR" altLang="en-US" sz="1400" dirty="0">
                <a:latin typeface="+mn-ea"/>
              </a:rPr>
              <a:t>를 제공하였다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채팅 서비스를 출시한 이후 </a:t>
            </a:r>
            <a:r>
              <a:rPr lang="en-US" altLang="ko-KR" sz="1400" dirty="0" err="1">
                <a:latin typeface="+mn-ea"/>
              </a:rPr>
              <a:t>Tamplin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>
                <a:latin typeface="+mn-ea"/>
              </a:rPr>
              <a:t>Lee</a:t>
            </a:r>
            <a:r>
              <a:rPr lang="ko-KR" altLang="en-US" sz="1400" dirty="0">
                <a:latin typeface="+mn-ea"/>
              </a:rPr>
              <a:t>는 채팅 메시지가 아닌 애플리케이션 데이터를 전달하는데 사용되고 있음을 알아차렸다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개발자들은 </a:t>
            </a:r>
            <a:r>
              <a:rPr lang="ko-KR" altLang="en-US" sz="1400" dirty="0" err="1">
                <a:latin typeface="+mn-ea"/>
              </a:rPr>
              <a:t>인볼브를</a:t>
            </a:r>
            <a:r>
              <a:rPr lang="ko-KR" altLang="en-US" sz="1400" dirty="0">
                <a:latin typeface="+mn-ea"/>
              </a:rPr>
              <a:t> 사용하여 자신의 사용자들 간에 실시간으로 게임 </a:t>
            </a:r>
            <a:r>
              <a:rPr lang="ko-KR" altLang="en-US" sz="1400" dirty="0" err="1">
                <a:latin typeface="+mn-ea"/>
              </a:rPr>
              <a:t>스테이트와</a:t>
            </a:r>
            <a:r>
              <a:rPr lang="ko-KR" altLang="en-US" sz="1400" dirty="0">
                <a:latin typeface="+mn-ea"/>
              </a:rPr>
              <a:t> 같은 애플리케이션 데이터를 동기화하고 있었다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latin typeface="+mn-ea"/>
              </a:rPr>
              <a:t>Tamplin</a:t>
            </a:r>
            <a:r>
              <a:rPr lang="ko-KR" altLang="en-US" sz="1400" dirty="0">
                <a:latin typeface="+mn-ea"/>
              </a:rPr>
              <a:t>과 </a:t>
            </a:r>
            <a:r>
              <a:rPr lang="en-US" altLang="ko-KR" sz="1400" dirty="0">
                <a:latin typeface="+mn-ea"/>
              </a:rPr>
              <a:t>Lee</a:t>
            </a:r>
            <a:r>
              <a:rPr lang="ko-KR" altLang="en-US" sz="1400" dirty="0">
                <a:latin typeface="+mn-ea"/>
              </a:rPr>
              <a:t>는 채팅 시스템과 이를 지원하는 실시간 아키텍처를 분리하기로 마음먹었다</a:t>
            </a:r>
            <a:r>
              <a:rPr lang="en-US" altLang="ko-KR" sz="1400" dirty="0">
                <a:latin typeface="+mn-ea"/>
              </a:rPr>
              <a:t>. </a:t>
            </a:r>
            <a:endParaRPr lang="en-US" altLang="ko-KR" sz="1400" dirty="0" smtClean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+mn-ea"/>
              </a:rPr>
              <a:t>그들은 </a:t>
            </a:r>
            <a:r>
              <a:rPr lang="en-US" altLang="ko-KR" sz="1400" dirty="0">
                <a:latin typeface="+mn-ea"/>
              </a:rPr>
              <a:t>2012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4</a:t>
            </a:r>
            <a:r>
              <a:rPr lang="ko-KR" altLang="en-US" sz="1400" dirty="0">
                <a:latin typeface="+mn-ea"/>
              </a:rPr>
              <a:t>월 파이어베이스를 별도의 기업으로 설립하였다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파이어베이스는 </a:t>
            </a:r>
            <a:r>
              <a:rPr lang="en-US" altLang="ko-KR" sz="1400" dirty="0">
                <a:latin typeface="+mn-ea"/>
              </a:rPr>
              <a:t>2012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5</a:t>
            </a:r>
            <a:r>
              <a:rPr lang="ko-KR" altLang="en-US" sz="1400" dirty="0">
                <a:latin typeface="+mn-ea"/>
              </a:rPr>
              <a:t>월 </a:t>
            </a:r>
            <a:r>
              <a:rPr lang="ko-KR" altLang="en-US" sz="1400" dirty="0" err="1">
                <a:latin typeface="+mn-ea"/>
              </a:rPr>
              <a:t>시드머니를</a:t>
            </a:r>
            <a:r>
              <a:rPr lang="ko-KR" altLang="en-US" sz="1400" dirty="0">
                <a:latin typeface="+mn-ea"/>
              </a:rPr>
              <a:t> 모금했다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더 나아가 이 기업은 </a:t>
            </a:r>
            <a:r>
              <a:rPr lang="en-US" altLang="ko-KR" sz="1400" dirty="0">
                <a:latin typeface="+mn-ea"/>
              </a:rPr>
              <a:t>2013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월 시리즈 </a:t>
            </a:r>
            <a:r>
              <a:rPr lang="en-US" altLang="ko-KR" sz="1400" dirty="0">
                <a:latin typeface="+mn-ea"/>
              </a:rPr>
              <a:t>A </a:t>
            </a:r>
            <a:r>
              <a:rPr lang="ko-KR" altLang="en-US" sz="1400" dirty="0" err="1">
                <a:latin typeface="+mn-ea"/>
              </a:rPr>
              <a:t>펀딩을</a:t>
            </a:r>
            <a:r>
              <a:rPr lang="ko-KR" altLang="en-US" sz="1400" dirty="0">
                <a:latin typeface="+mn-ea"/>
              </a:rPr>
              <a:t> 모금했다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+mn-ea"/>
              </a:rPr>
              <a:t>2014</a:t>
            </a:r>
            <a:r>
              <a:rPr lang="ko-KR" altLang="en-US" sz="1400" dirty="0">
                <a:latin typeface="+mn-ea"/>
              </a:rPr>
              <a:t>년 </a:t>
            </a:r>
            <a:r>
              <a:rPr lang="en-US" altLang="ko-KR" sz="1400" dirty="0">
                <a:latin typeface="+mn-ea"/>
              </a:rPr>
              <a:t>10</a:t>
            </a:r>
            <a:r>
              <a:rPr lang="ko-KR" altLang="en-US" sz="1400" dirty="0">
                <a:latin typeface="+mn-ea"/>
              </a:rPr>
              <a:t>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파이어베이스는 구글에 인수되었다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07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개요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앱</a:t>
            </a:r>
            <a:r>
              <a:rPr lang="en-US" altLang="ko-KR" sz="1600" dirty="0"/>
              <a:t>/</a:t>
            </a:r>
            <a:r>
              <a:rPr lang="ko-KR" altLang="en-US" sz="1600" dirty="0"/>
              <a:t>웹 애플리케이션을 만들 때 우리가 애플리케이션 기능 개발에만 집중할 수 있도록 </a:t>
            </a:r>
            <a:r>
              <a:rPr lang="ko-KR" altLang="en-US" sz="1600" dirty="0">
                <a:solidFill>
                  <a:srgbClr val="FF0000"/>
                </a:solidFill>
              </a:rPr>
              <a:t>인증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저장소</a:t>
            </a:r>
            <a:r>
              <a:rPr lang="en-US" altLang="ko-KR" sz="1600" dirty="0">
                <a:solidFill>
                  <a:srgbClr val="FF0000"/>
                </a:solidFill>
              </a:rPr>
              <a:t>/</a:t>
            </a:r>
            <a:r>
              <a:rPr lang="ko-KR" altLang="en-US" sz="1600" dirty="0">
                <a:solidFill>
                  <a:srgbClr val="FF0000"/>
                </a:solidFill>
              </a:rPr>
              <a:t>분석 등 </a:t>
            </a:r>
            <a:r>
              <a:rPr lang="ko-KR" altLang="en-US" sz="1600" dirty="0" err="1">
                <a:solidFill>
                  <a:srgbClr val="FF0000"/>
                </a:solidFill>
              </a:rPr>
              <a:t>백엔드의</a:t>
            </a:r>
            <a:r>
              <a:rPr lang="ko-KR" altLang="en-US" sz="1600" dirty="0">
                <a:solidFill>
                  <a:srgbClr val="FF0000"/>
                </a:solidFill>
              </a:rPr>
              <a:t> 부가적인 것들을 몽땅 </a:t>
            </a:r>
            <a:r>
              <a:rPr lang="ko-KR" altLang="en-US" sz="1600" dirty="0" smtClean="0">
                <a:solidFill>
                  <a:srgbClr val="FF0000"/>
                </a:solidFill>
              </a:rPr>
              <a:t>처리해 준다</a:t>
            </a:r>
            <a:r>
              <a:rPr lang="en-US" altLang="ko-KR" sz="1600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lvl="2">
              <a:lnSpc>
                <a:spcPct val="150000"/>
              </a:lnSpc>
            </a:pPr>
            <a:endParaRPr kumimoji="0" lang="en-US" altLang="ko-KR" sz="1200" dirty="0">
              <a:solidFill>
                <a:srgbClr val="0000FF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050" name="Picture 2" descr="Firebase - Introduction - GeeksforGee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463" y="2978656"/>
            <a:ext cx="6048672" cy="304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7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구성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6" name="Picture 2" descr="FCM 아키텍처 개요 | Firebase Document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132856"/>
            <a:ext cx="6840760" cy="384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FireStore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글로벌 앱을 위해 구축된 </a:t>
            </a:r>
            <a:r>
              <a:rPr lang="en-US" altLang="ko-KR" sz="1600" dirty="0" smtClean="0"/>
              <a:t>NoSQL </a:t>
            </a:r>
            <a:r>
              <a:rPr lang="ko-KR" altLang="en-US" sz="1600" dirty="0" smtClean="0"/>
              <a:t>데이터베이스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Storage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사용자의 사진 및 동영상 저장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Authentication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모든 플랫폼에서 손쉽게 로그인</a:t>
            </a: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Hosting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호스팅은 기본적인 </a:t>
            </a:r>
            <a:r>
              <a:rPr lang="ko-KR" altLang="en-US" sz="1600" dirty="0" err="1" smtClean="0"/>
              <a:t>프런트앤드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기반의 웹 소스를 올릴 수 있는 서비스입니다</a:t>
            </a:r>
            <a:r>
              <a:rPr lang="en-US" altLang="ko-KR" sz="1600" dirty="0" smtClean="0"/>
              <a:t>.</a:t>
            </a: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0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0567" y="1268760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Firebase Cloud Messaging (FCM) –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모든 기기에 메시지 전송</a:t>
            </a:r>
            <a:endParaRPr lang="en-US" altLang="ko-KR" sz="2000" dirty="0" smtClean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앱 개발에 있어 아주 중요한 </a:t>
            </a:r>
            <a:r>
              <a:rPr lang="en-US" altLang="ko-KR" sz="1400" dirty="0" smtClean="0"/>
              <a:t>Push Notification</a:t>
            </a:r>
            <a:r>
              <a:rPr lang="ko-KR" altLang="en-US" sz="1400" dirty="0" smtClean="0"/>
              <a:t>을 쉽게 제작할 수 있는 시스템입니다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안드로이드 </a:t>
            </a:r>
            <a:r>
              <a:rPr lang="en-US" altLang="ko-KR" sz="1400" dirty="0" smtClean="0"/>
              <a:t>(FCM)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IOS (APNS : Apple Push Notification Service)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Cloud Functions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Functions</a:t>
            </a:r>
            <a:r>
              <a:rPr lang="ko-KR" altLang="en-US" sz="1400" dirty="0" smtClean="0"/>
              <a:t>는 기본으로 </a:t>
            </a:r>
            <a:r>
              <a:rPr lang="en-US" altLang="ko-KR" sz="1400" dirty="0" smtClean="0"/>
              <a:t>REST API</a:t>
            </a:r>
            <a:r>
              <a:rPr lang="ko-KR" altLang="en-US" sz="1400" dirty="0" smtClean="0"/>
              <a:t>를 제작할 수 있으며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각종 </a:t>
            </a:r>
            <a:r>
              <a:rPr lang="en-US" altLang="ko-KR" sz="1400" dirty="0" smtClean="0"/>
              <a:t>Firebase </a:t>
            </a:r>
            <a:r>
              <a:rPr lang="ko-KR" altLang="en-US" sz="1400" dirty="0" smtClean="0"/>
              <a:t>서비스와 백그라운드 트리거로 연동됩니다</a:t>
            </a:r>
            <a:r>
              <a:rPr lang="en-US" altLang="ko-KR" sz="14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데이터베이스를 제어하거나 사진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동영상을 변환하거나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특정 데이터가 처리됐을 때 </a:t>
            </a:r>
            <a:r>
              <a:rPr lang="ko-KR" altLang="en-US" sz="1400" dirty="0" err="1" smtClean="0"/>
              <a:t>푸시를</a:t>
            </a:r>
            <a:r>
              <a:rPr lang="ko-KR" altLang="en-US" sz="1400" dirty="0" smtClean="0"/>
              <a:t> 전송한다거나 하는 작업을 실행할 수 있습니다</a:t>
            </a:r>
            <a:r>
              <a:rPr lang="en-US" altLang="ko-KR" sz="1600" dirty="0" smtClean="0"/>
              <a:t>.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Analytics, </a:t>
            </a: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Crashlytics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, Test Lab, Performance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>
              <a:solidFill>
                <a:schemeClr val="tx1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pPr lvl="1"/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altLang="ko-KR" sz="10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07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초기화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00B050"/>
                </a:solidFill>
              </a:rPr>
              <a:t>npm</a:t>
            </a:r>
            <a:r>
              <a:rPr lang="en-US" altLang="ko-KR" sz="1400" dirty="0">
                <a:solidFill>
                  <a:srgbClr val="00B050"/>
                </a:solidFill>
              </a:rPr>
              <a:t> install -g </a:t>
            </a:r>
            <a:r>
              <a:rPr lang="en-US" altLang="ko-KR" sz="1400" dirty="0" smtClean="0">
                <a:solidFill>
                  <a:srgbClr val="00B050"/>
                </a:solidFill>
              </a:rPr>
              <a:t>firebase-tools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npx</a:t>
            </a:r>
            <a:r>
              <a:rPr lang="en-US" altLang="ko-KR" sz="1400" dirty="0">
                <a:solidFill>
                  <a:srgbClr val="FF0000"/>
                </a:solidFill>
              </a:rPr>
              <a:t> create-react-app </a:t>
            </a:r>
            <a:r>
              <a:rPr lang="en-US" altLang="ko-KR" sz="1400" dirty="0" smtClean="0">
                <a:solidFill>
                  <a:srgbClr val="FF0000"/>
                </a:solidFill>
              </a:rPr>
              <a:t>react-firebase-app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FF0000"/>
                </a:solidFill>
              </a:rPr>
              <a:t>cd react-firebase-app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FF0000"/>
                </a:solidFill>
              </a:rPr>
              <a:t>npm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install </a:t>
            </a:r>
            <a:r>
              <a:rPr lang="en-US" altLang="ko-KR" sz="1400" dirty="0" smtClean="0">
                <a:solidFill>
                  <a:srgbClr val="FF0000"/>
                </a:solidFill>
              </a:rPr>
              <a:t>firebase</a:t>
            </a:r>
            <a:endParaRPr lang="en-US" altLang="ko-KR" sz="14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545FF"/>
                </a:solidFill>
              </a:rPr>
              <a:t>firebase </a:t>
            </a:r>
            <a:r>
              <a:rPr lang="en-US" altLang="ko-KR" sz="1400" dirty="0" smtClean="0">
                <a:solidFill>
                  <a:srgbClr val="4545FF"/>
                </a:solidFill>
              </a:rPr>
              <a:t>logout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4545FF"/>
                </a:solidFill>
              </a:rPr>
              <a:t>firebase login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545FF"/>
                </a:solidFill>
              </a:rPr>
              <a:t>firebase login –</a:t>
            </a:r>
            <a:r>
              <a:rPr lang="en-US" altLang="ko-KR" sz="1400" dirty="0" err="1" smtClean="0">
                <a:solidFill>
                  <a:srgbClr val="4545FF"/>
                </a:solidFill>
              </a:rPr>
              <a:t>reauth</a:t>
            </a:r>
            <a:endParaRPr lang="en-US" altLang="ko-KR" sz="1400" dirty="0" smtClean="0">
              <a:solidFill>
                <a:srgbClr val="4545FF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4545FF"/>
                </a:solidFill>
              </a:rPr>
              <a:t>firebase </a:t>
            </a:r>
            <a:r>
              <a:rPr lang="en-US" altLang="ko-KR" sz="1400" dirty="0" err="1" smtClean="0">
                <a:solidFill>
                  <a:srgbClr val="4545FF"/>
                </a:solidFill>
              </a:rPr>
              <a:t>login:ci</a:t>
            </a:r>
            <a:endParaRPr lang="en-US" altLang="ko-KR" sz="1400" dirty="0" smtClean="0">
              <a:solidFill>
                <a:srgbClr val="4545FF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firebase </a:t>
            </a:r>
            <a:r>
              <a:rPr lang="en-US" altLang="ko-KR" sz="1400" dirty="0" err="1"/>
              <a:t>init</a:t>
            </a:r>
            <a:endParaRPr lang="en-US" altLang="ko-KR" sz="1400" dirty="0"/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smtClean="0"/>
              <a:t>Hosting</a:t>
            </a:r>
            <a:r>
              <a:rPr lang="en-US" altLang="ko-KR" sz="1200" dirty="0"/>
              <a:t>: Configure files for Firebase Hosting and (optionally) set up GitHub Action </a:t>
            </a:r>
            <a:r>
              <a:rPr lang="en-US" altLang="ko-KR" sz="1200" dirty="0" smtClean="0"/>
              <a:t>deploys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Use an existing </a:t>
            </a:r>
            <a:r>
              <a:rPr lang="en-US" altLang="ko-KR" sz="1200" dirty="0" smtClean="0"/>
              <a:t>project</a:t>
            </a:r>
          </a:p>
          <a:p>
            <a:pPr marL="1200150" lvl="2" indent="-285750" latinLnBrk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What do you want to use as your public directory? (public</a:t>
            </a:r>
            <a:r>
              <a:rPr lang="en-US" altLang="ko-KR" sz="1200" dirty="0" smtClean="0"/>
              <a:t>) : </a:t>
            </a:r>
            <a:r>
              <a:rPr lang="en-US" altLang="ko-KR" sz="1400" dirty="0" smtClean="0">
                <a:solidFill>
                  <a:srgbClr val="FF0000"/>
                </a:solidFill>
              </a:rPr>
              <a:t>build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25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8640" y="470346"/>
            <a:ext cx="8055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헤드라인M" pitchFamily="18" charset="-127"/>
                <a:ea typeface="HY헤드라인M" pitchFamily="18" charset="-127"/>
              </a:rPr>
              <a:t>Firebase</a:t>
            </a:r>
            <a:endParaRPr lang="ko-KR" altLang="en-US" sz="2400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44" y="2925352"/>
            <a:ext cx="71600" cy="7160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439982" y="1196752"/>
            <a:ext cx="8164465" cy="5345844"/>
          </a:xfrm>
          <a:prstGeom prst="roundRect">
            <a:avLst>
              <a:gd name="adj" fmla="val 81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배포 및 실행 명령어</a:t>
            </a:r>
            <a:endParaRPr lang="en-US" altLang="ko-KR" sz="2000" dirty="0">
              <a:solidFill>
                <a:srgbClr val="0000FF"/>
              </a:solidFill>
              <a:latin typeface="+mn-ea"/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5050"/>
                </a:solidFill>
              </a:rPr>
              <a:t>firebase </a:t>
            </a:r>
            <a:r>
              <a:rPr lang="en-US" altLang="ko-KR" dirty="0" err="1" smtClean="0">
                <a:solidFill>
                  <a:srgbClr val="FF5050"/>
                </a:solidFill>
              </a:rPr>
              <a:t>projects:list</a:t>
            </a:r>
            <a:endParaRPr lang="en-US" altLang="ko-KR" dirty="0" smtClean="0">
              <a:solidFill>
                <a:srgbClr val="FF5050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yarn build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firebase deploy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yarn deploy</a:t>
            </a:r>
          </a:p>
          <a:p>
            <a:pPr marL="1200150" lvl="2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 </a:t>
            </a:r>
            <a:r>
              <a:rPr lang="en-US" altLang="ko-KR" dirty="0"/>
              <a:t> "deploy": "react-scripts build &amp;&amp; firebase deploy"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FF"/>
                </a:solidFill>
              </a:rPr>
              <a:t>firebase serve</a:t>
            </a: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4545FF"/>
                </a:solidFill>
              </a:rPr>
              <a:t>firebase </a:t>
            </a:r>
            <a:r>
              <a:rPr lang="en-US" altLang="ko-KR" dirty="0" err="1">
                <a:solidFill>
                  <a:srgbClr val="4545FF"/>
                </a:solidFill>
              </a:rPr>
              <a:t>emulators:start</a:t>
            </a:r>
            <a:endParaRPr lang="en-US" altLang="ko-KR" dirty="0">
              <a:solidFill>
                <a:srgbClr val="4545FF"/>
              </a:solidFill>
            </a:endParaRPr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 smtClean="0"/>
          </a:p>
          <a:p>
            <a:pPr marL="742950" lvl="1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10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모자이크">
  <a:themeElements>
    <a:clrScheme name="모자이크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모자이크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모자이크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모자이크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모자이크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37358</TotalTime>
  <Words>332</Words>
  <Application>Microsoft Office PowerPoint</Application>
  <PresentationFormat>화면 슬라이드 쇼(4:3)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HY헤드라인M</vt:lpstr>
      <vt:lpstr>굴림</vt:lpstr>
      <vt:lpstr>맑은 고딕</vt:lpstr>
      <vt:lpstr>Arial</vt:lpstr>
      <vt:lpstr>Times New Roman</vt:lpstr>
      <vt:lpstr>Wingdings</vt:lpstr>
      <vt:lpstr>모자이크</vt:lpstr>
      <vt:lpstr>연구/개발팀  Firebase 시작하기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메카트로닉스공학과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비티 회사소개서</dc:title>
  <dc:creator>양승진</dc:creator>
  <cp:lastModifiedBy>jsh</cp:lastModifiedBy>
  <cp:revision>3893</cp:revision>
  <cp:lastPrinted>2020-07-31T05:58:37Z</cp:lastPrinted>
  <dcterms:created xsi:type="dcterms:W3CDTF">2007-03-28T23:45:48Z</dcterms:created>
  <dcterms:modified xsi:type="dcterms:W3CDTF">2022-12-07T02:14:40Z</dcterms:modified>
</cp:coreProperties>
</file>