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615" r:id="rId2"/>
    <p:sldId id="622" r:id="rId3"/>
    <p:sldId id="627" r:id="rId4"/>
    <p:sldId id="628" r:id="rId5"/>
    <p:sldId id="626" r:id="rId6"/>
    <p:sldId id="629" r:id="rId7"/>
    <p:sldId id="630" r:id="rId8"/>
    <p:sldId id="625" r:id="rId9"/>
    <p:sldId id="620" r:id="rId10"/>
    <p:sldId id="621" r:id="rId11"/>
    <p:sldId id="624" r:id="rId12"/>
    <p:sldId id="623" r:id="rId1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Flutter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Flutter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프로젝트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배포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flutter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--</a:t>
            </a:r>
            <a:r>
              <a:rPr lang="en-US" altLang="ko-KR" sz="1600" dirty="0" smtClean="0"/>
              <a:t>enable-web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flutter devices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clone https://jsh-1235.github.io/flutter</a:t>
            </a:r>
            <a:r>
              <a:rPr lang="en-US" altLang="ko-KR" sz="1600" dirty="0" smtClean="0"/>
              <a:t>/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cd path/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add </a:t>
            </a:r>
            <a:r>
              <a:rPr lang="en-US" altLang="ko-KR" sz="1600" dirty="0" smtClean="0"/>
              <a:t>–all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commit -m "comment"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push -u origin master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YAML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기존에 주로 사용되던 포맷인 </a:t>
            </a:r>
            <a:r>
              <a:rPr lang="en-US" altLang="ko-KR" sz="1400" dirty="0"/>
              <a:t>JSON</a:t>
            </a:r>
            <a:r>
              <a:rPr lang="ko-KR" altLang="en-US" sz="1400" dirty="0"/>
              <a:t>의 불편함을 해소하기 위해 만들어진 </a:t>
            </a:r>
            <a:r>
              <a:rPr lang="en-US" altLang="ko-KR" sz="1400" dirty="0"/>
              <a:t>superset</a:t>
            </a:r>
            <a:r>
              <a:rPr lang="ko-KR" altLang="en-US" sz="1400" dirty="0"/>
              <a:t>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YAML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XML, C, </a:t>
            </a:r>
            <a:r>
              <a:rPr lang="ko-KR" altLang="en-US" sz="1400" dirty="0" err="1">
                <a:solidFill>
                  <a:schemeClr val="tx1"/>
                </a:solidFill>
              </a:rPr>
              <a:t>파이썬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펄</a:t>
            </a:r>
            <a:r>
              <a:rPr lang="en-US" altLang="ko-KR" sz="1400" dirty="0">
                <a:solidFill>
                  <a:schemeClr val="tx1"/>
                </a:solidFill>
              </a:rPr>
              <a:t>, RFC2822</a:t>
            </a:r>
            <a:r>
              <a:rPr lang="ko-KR" altLang="en-US" sz="1400" dirty="0">
                <a:solidFill>
                  <a:schemeClr val="tx1"/>
                </a:solidFill>
              </a:rPr>
              <a:t>에서 정의된 </a:t>
            </a:r>
            <a:r>
              <a:rPr lang="en-US" altLang="ko-KR" sz="1400" dirty="0">
                <a:solidFill>
                  <a:schemeClr val="tx1"/>
                </a:solidFill>
              </a:rPr>
              <a:t>e-mail </a:t>
            </a:r>
            <a:r>
              <a:rPr lang="ko-KR" altLang="en-US" sz="1400" dirty="0">
                <a:solidFill>
                  <a:schemeClr val="tx1"/>
                </a:solidFill>
              </a:rPr>
              <a:t>양식에서 개념을 얻어 만들어진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사람이 쉽게 읽을 수 있는</a:t>
            </a:r>
            <a:r>
              <a:rPr lang="en-US" altLang="ko-KR" sz="1400" dirty="0">
                <a:solidFill>
                  <a:schemeClr val="tx1"/>
                </a:solidFill>
              </a:rPr>
              <a:t>' </a:t>
            </a:r>
            <a:r>
              <a:rPr lang="ko-KR" altLang="en-US" sz="1400" dirty="0">
                <a:solidFill>
                  <a:schemeClr val="tx1"/>
                </a:solidFill>
              </a:rPr>
              <a:t>데이터 직렬화 양식이다</a:t>
            </a:r>
            <a:r>
              <a:rPr lang="en-US" altLang="ko-KR" sz="1400" dirty="0">
                <a:solidFill>
                  <a:schemeClr val="tx1"/>
                </a:solidFill>
              </a:rPr>
              <a:t>. 2001</a:t>
            </a:r>
            <a:r>
              <a:rPr lang="ko-KR" altLang="en-US" sz="1400" dirty="0">
                <a:solidFill>
                  <a:schemeClr val="tx1"/>
                </a:solidFill>
              </a:rPr>
              <a:t>년에 클라크 에반스가 고안했고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Ingy</a:t>
            </a:r>
            <a:r>
              <a:rPr lang="en-US" altLang="ko-KR" sz="1400" dirty="0">
                <a:solidFill>
                  <a:schemeClr val="tx1"/>
                </a:solidFill>
              </a:rPr>
              <a:t> dot Net </a:t>
            </a:r>
            <a:r>
              <a:rPr lang="ko-KR" altLang="en-US" sz="1400" dirty="0">
                <a:solidFill>
                  <a:schemeClr val="tx1"/>
                </a:solidFill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</a:rPr>
              <a:t>Oren Ben-Kiki</a:t>
            </a:r>
            <a:r>
              <a:rPr lang="ko-KR" altLang="en-US" sz="1400" dirty="0">
                <a:solidFill>
                  <a:schemeClr val="tx1"/>
                </a:solidFill>
              </a:rPr>
              <a:t>와 함께 디자인했다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YAML</a:t>
            </a:r>
            <a:r>
              <a:rPr lang="ko-KR" altLang="en-US" sz="1400" dirty="0">
                <a:solidFill>
                  <a:schemeClr val="tx1"/>
                </a:solidFill>
              </a:rPr>
              <a:t>이라는 이름은 </a:t>
            </a:r>
            <a:r>
              <a:rPr lang="en-US" altLang="ko-KR" sz="1400" dirty="0">
                <a:solidFill>
                  <a:schemeClr val="tx1"/>
                </a:solidFill>
              </a:rPr>
              <a:t>"YAML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ko-KR" altLang="en-US" sz="1400" dirty="0" err="1">
                <a:solidFill>
                  <a:schemeClr val="tx1"/>
                </a:solidFill>
              </a:rPr>
              <a:t>마크업</a:t>
            </a:r>
            <a:r>
              <a:rPr lang="ko-KR" altLang="en-US" sz="1400" dirty="0">
                <a:solidFill>
                  <a:schemeClr val="tx1"/>
                </a:solidFill>
              </a:rPr>
              <a:t> 언어가 아니다 </a:t>
            </a:r>
            <a:r>
              <a:rPr lang="en-US" altLang="ko-KR" sz="1400" dirty="0">
                <a:solidFill>
                  <a:schemeClr val="tx1"/>
                </a:solidFill>
              </a:rPr>
              <a:t>(YAML </a:t>
            </a:r>
            <a:r>
              <a:rPr lang="en-US" altLang="ko-KR" sz="1400" dirty="0" err="1">
                <a:solidFill>
                  <a:schemeClr val="tx1"/>
                </a:solidFill>
              </a:rPr>
              <a:t>Ain't</a:t>
            </a:r>
            <a:r>
              <a:rPr lang="en-US" altLang="ko-KR" sz="1400" dirty="0">
                <a:solidFill>
                  <a:schemeClr val="tx1"/>
                </a:solidFill>
              </a:rPr>
              <a:t> Markup Language)” </a:t>
            </a:r>
            <a:r>
              <a:rPr lang="ko-KR" altLang="en-US" sz="1400" dirty="0">
                <a:solidFill>
                  <a:schemeClr val="tx1"/>
                </a:solidFill>
              </a:rPr>
              <a:t>라는 </a:t>
            </a:r>
            <a:r>
              <a:rPr lang="ko-KR" altLang="en-US" sz="1400" dirty="0" err="1">
                <a:solidFill>
                  <a:schemeClr val="tx1"/>
                </a:solidFill>
              </a:rPr>
              <a:t>재귀적인</a:t>
            </a:r>
            <a:r>
              <a:rPr lang="ko-KR" altLang="en-US" sz="1400" dirty="0">
                <a:solidFill>
                  <a:schemeClr val="tx1"/>
                </a:solidFill>
              </a:rPr>
              <a:t> 이름에서 유래되었다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원래 </a:t>
            </a:r>
            <a:r>
              <a:rPr lang="en-US" altLang="ko-KR" sz="1400" dirty="0">
                <a:solidFill>
                  <a:schemeClr val="tx1"/>
                </a:solidFill>
              </a:rPr>
              <a:t>YAML</a:t>
            </a:r>
            <a:r>
              <a:rPr lang="ko-KR" altLang="en-US" sz="1400" dirty="0">
                <a:solidFill>
                  <a:schemeClr val="tx1"/>
                </a:solidFill>
              </a:rPr>
              <a:t>의 뜻은 “또 다른 </a:t>
            </a:r>
            <a:r>
              <a:rPr lang="ko-KR" altLang="en-US" sz="1400" dirty="0" err="1">
                <a:solidFill>
                  <a:schemeClr val="tx1"/>
                </a:solidFill>
              </a:rPr>
              <a:t>마크업</a:t>
            </a:r>
            <a:r>
              <a:rPr lang="ko-KR" altLang="en-US" sz="1400" dirty="0">
                <a:solidFill>
                  <a:schemeClr val="tx1"/>
                </a:solidFill>
              </a:rPr>
              <a:t> 언어 </a:t>
            </a:r>
            <a:r>
              <a:rPr lang="en-US" altLang="ko-KR" sz="1400" dirty="0">
                <a:solidFill>
                  <a:schemeClr val="tx1"/>
                </a:solidFill>
              </a:rPr>
              <a:t>(Yet Another Markup Language)”</a:t>
            </a:r>
            <a:r>
              <a:rPr lang="ko-KR" altLang="en-US" sz="1400" dirty="0">
                <a:solidFill>
                  <a:schemeClr val="tx1"/>
                </a:solidFill>
              </a:rPr>
              <a:t>였으나</a:t>
            </a:r>
            <a:r>
              <a:rPr lang="en-US" altLang="ko-KR" sz="1400" dirty="0">
                <a:solidFill>
                  <a:schemeClr val="tx1"/>
                </a:solidFill>
              </a:rPr>
              <a:t>, YAML</a:t>
            </a:r>
            <a:r>
              <a:rPr lang="ko-KR" altLang="en-US" sz="1400" dirty="0">
                <a:solidFill>
                  <a:schemeClr val="tx1"/>
                </a:solidFill>
              </a:rPr>
              <a:t>의 핵심은 문서 </a:t>
            </a:r>
            <a:r>
              <a:rPr lang="ko-KR" altLang="en-US" sz="1400" dirty="0" err="1">
                <a:solidFill>
                  <a:schemeClr val="tx1"/>
                </a:solidFill>
              </a:rPr>
              <a:t>마크업이</a:t>
            </a:r>
            <a:r>
              <a:rPr lang="ko-KR" altLang="en-US" sz="1400" dirty="0">
                <a:solidFill>
                  <a:schemeClr val="tx1"/>
                </a:solidFill>
              </a:rPr>
              <a:t> 아닌 데이터 중심에 있다는 것을 보여주기 위해 이름을 바꾸었다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오늘날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이 데이터 </a:t>
            </a:r>
            <a:r>
              <a:rPr lang="ko-KR" altLang="en-US" sz="1400" dirty="0" err="1">
                <a:solidFill>
                  <a:schemeClr val="tx1"/>
                </a:solidFill>
              </a:rPr>
              <a:t>직렬화에</a:t>
            </a:r>
            <a:r>
              <a:rPr lang="ko-KR" altLang="en-US" sz="1400" dirty="0">
                <a:solidFill>
                  <a:schemeClr val="tx1"/>
                </a:solidFill>
              </a:rPr>
              <a:t> 주로 쓰이기 시작하면서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많은 사람들이 </a:t>
            </a:r>
            <a:r>
              <a:rPr lang="en-US" altLang="ko-KR" sz="1400" dirty="0">
                <a:solidFill>
                  <a:schemeClr val="tx1"/>
                </a:solidFill>
              </a:rPr>
              <a:t>YAML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가벼운 </a:t>
            </a:r>
            <a:r>
              <a:rPr lang="ko-KR" altLang="en-US" sz="1400" dirty="0" err="1">
                <a:solidFill>
                  <a:schemeClr val="tx1"/>
                </a:solidFill>
              </a:rPr>
              <a:t>마크업</a:t>
            </a:r>
            <a:r>
              <a:rPr lang="ko-KR" altLang="en-US" sz="1400" dirty="0">
                <a:solidFill>
                  <a:schemeClr val="tx1"/>
                </a:solidFill>
              </a:rPr>
              <a:t> 언어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로 사용하려 하고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YAML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주석을 지원하지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이 때문에 </a:t>
            </a:r>
            <a:r>
              <a:rPr lang="ko-KR" altLang="en-US" sz="1200" dirty="0" err="1"/>
              <a:t>설정파일로</a:t>
            </a:r>
            <a:r>
              <a:rPr lang="ko-KR" altLang="en-US" sz="1200" dirty="0"/>
              <a:t> 사용하기 어려워진다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문법이 유연하지 않다</a:t>
            </a:r>
            <a:r>
              <a:rPr lang="en-US" altLang="ko-KR" sz="12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모든 문자열에 따옴표가 강제되며</a:t>
            </a:r>
            <a:r>
              <a:rPr lang="en-US" altLang="ko-KR" sz="1200" dirty="0"/>
              <a:t>, "(</a:t>
            </a:r>
            <a:r>
              <a:rPr lang="ko-KR" altLang="en-US" sz="1200" dirty="0" err="1"/>
              <a:t>쌍따옴표</a:t>
            </a:r>
            <a:r>
              <a:rPr lang="en-US" altLang="ko-KR" sz="1200" dirty="0"/>
              <a:t>)</a:t>
            </a:r>
            <a:r>
              <a:rPr lang="ko-KR" altLang="en-US" sz="1200" dirty="0"/>
              <a:t>만 사용해야 했기에 </a:t>
            </a:r>
            <a:r>
              <a:rPr lang="en-US" altLang="ko-KR" sz="1200" dirty="0"/>
              <a:t>"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일일히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이스케이핑</a:t>
            </a:r>
            <a:r>
              <a:rPr lang="ko-KR" altLang="en-US" sz="1200" dirty="0"/>
              <a:t> 해야 한다</a:t>
            </a:r>
            <a:r>
              <a:rPr lang="en-US" altLang="ko-KR" sz="1200" dirty="0"/>
              <a:t>.[4]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모든 </a:t>
            </a:r>
            <a:r>
              <a:rPr lang="ko-KR" altLang="en-US" sz="1200" dirty="0" err="1"/>
              <a:t>프로퍼티마다</a:t>
            </a:r>
            <a:r>
              <a:rPr lang="ko-KR" altLang="en-US" sz="1200" dirty="0"/>
              <a:t> </a:t>
            </a:r>
            <a:r>
              <a:rPr lang="en-US" altLang="ko-KR" sz="1200" dirty="0"/>
              <a:t>,</a:t>
            </a:r>
            <a:r>
              <a:rPr lang="ko-KR" altLang="en-US" sz="1200" dirty="0"/>
              <a:t>로 구분해야 하며</a:t>
            </a:r>
            <a:r>
              <a:rPr lang="en-US" altLang="ko-KR" sz="1200" dirty="0"/>
              <a:t>, trailing comma</a:t>
            </a:r>
            <a:r>
              <a:rPr lang="ko-KR" altLang="en-US" sz="1200" dirty="0"/>
              <a:t>는 불가능하다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diff</a:t>
            </a:r>
            <a:r>
              <a:rPr lang="ko-KR" altLang="en-US" sz="1200" dirty="0"/>
              <a:t>를 지저분하게 만들고</a:t>
            </a:r>
            <a:r>
              <a:rPr lang="en-US" altLang="ko-KR" sz="1200" dirty="0"/>
              <a:t>, </a:t>
            </a:r>
            <a:r>
              <a:rPr lang="ko-KR" altLang="en-US" sz="1200" dirty="0"/>
              <a:t>수시로 편집해야 하는 설정파일에서는 상당히 효율이 떨어지는 작업이다</a:t>
            </a:r>
            <a:r>
              <a:rPr lang="en-US" altLang="ko-KR" sz="12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중괄호를 모두 닫아야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만약 한쪽을 열고 닫지 않는다면 당연히 에러가 나며</a:t>
            </a:r>
            <a:r>
              <a:rPr lang="en-US" altLang="ko-KR" sz="1200" dirty="0"/>
              <a:t>, </a:t>
            </a:r>
            <a:r>
              <a:rPr lang="ko-KR" altLang="en-US" sz="1200" dirty="0"/>
              <a:t>객체나 배열을 새로 만들 때마다 불필요한 기호가 추가되어 길이가 길어진다</a:t>
            </a:r>
            <a:r>
              <a:rPr lang="en-US" altLang="ko-KR" sz="12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true, null</a:t>
            </a:r>
            <a:r>
              <a:rPr lang="ko-KR" altLang="en-US" sz="1200" dirty="0"/>
              <a:t>등의 </a:t>
            </a:r>
            <a:r>
              <a:rPr lang="ko-KR" altLang="en-US" sz="1200" dirty="0" err="1"/>
              <a:t>리터럴에서</a:t>
            </a:r>
            <a:r>
              <a:rPr lang="ko-KR" altLang="en-US" sz="1200" dirty="0"/>
              <a:t> 오타가 나기 쉽고</a:t>
            </a:r>
            <a:r>
              <a:rPr lang="en-US" altLang="ko-KR" sz="1200" dirty="0"/>
              <a:t>, </a:t>
            </a:r>
            <a:r>
              <a:rPr lang="ko-KR" altLang="en-US" sz="1200" dirty="0"/>
              <a:t>원하는 형식대로 간단히 쓸 수가 없다</a:t>
            </a:r>
            <a:r>
              <a:rPr lang="en-US" altLang="ko-KR" sz="12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문자열 안에서 이스케이프 문자를 처리하기가 복잡하다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반복적으로 쓰이는 값을 </a:t>
            </a:r>
            <a:r>
              <a:rPr lang="ko-KR" altLang="en-US" sz="1200" dirty="0" err="1"/>
              <a:t>일일히</a:t>
            </a:r>
            <a:r>
              <a:rPr lang="ko-KR" altLang="en-US" sz="1200" dirty="0"/>
              <a:t> 수정하거나 관리하기 어렵다</a:t>
            </a:r>
            <a:r>
              <a:rPr lang="en-US" altLang="ko-KR" sz="1200" dirty="0"/>
              <a:t>. </a:t>
            </a:r>
            <a:r>
              <a:rPr lang="ko-KR" altLang="en-US" sz="1200" dirty="0"/>
              <a:t>특히 설정파일에서는 이런 문제가 심해진다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타입을 명시할 방법이 존재하지 않는다</a:t>
            </a:r>
            <a:r>
              <a:rPr lang="en-US" altLang="ko-KR" sz="1200" dirty="0"/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Flutter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역사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플러터의</a:t>
            </a:r>
            <a:r>
              <a:rPr lang="ko-KR" altLang="en-US" sz="1600" dirty="0"/>
              <a:t> 최초 버전의 코드명은 </a:t>
            </a:r>
            <a:r>
              <a:rPr lang="en-US" altLang="ko-KR" sz="1600" dirty="0"/>
              <a:t>"Sky"(</a:t>
            </a:r>
            <a:r>
              <a:rPr lang="ko-KR" altLang="en-US" sz="1600" dirty="0"/>
              <a:t>스카이</a:t>
            </a:r>
            <a:r>
              <a:rPr lang="en-US" altLang="ko-KR" sz="1600" dirty="0"/>
              <a:t>)</a:t>
            </a:r>
            <a:r>
              <a:rPr lang="ko-KR" altLang="en-US" sz="1600" dirty="0"/>
              <a:t>이며 안드로이드 운영 체제에서 실행되었다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2015</a:t>
            </a:r>
            <a:r>
              <a:rPr lang="ko-KR" altLang="en-US" sz="1600" dirty="0"/>
              <a:t>년 다트 개발자 </a:t>
            </a:r>
            <a:r>
              <a:rPr lang="ko-KR" altLang="en-US" sz="1600" dirty="0" err="1"/>
              <a:t>서밋에서</a:t>
            </a:r>
            <a:r>
              <a:rPr lang="ko-KR" altLang="en-US" sz="1600" dirty="0"/>
              <a:t> 공개되었으며 </a:t>
            </a:r>
            <a:r>
              <a:rPr lang="en-US" altLang="ko-KR" sz="1600" dirty="0"/>
              <a:t>120 </a:t>
            </a:r>
            <a:r>
              <a:rPr lang="ko-KR" altLang="en-US" sz="1600" dirty="0"/>
              <a:t>프레임</a:t>
            </a:r>
            <a:r>
              <a:rPr lang="en-US" altLang="ko-KR" sz="1600" dirty="0"/>
              <a:t>/</a:t>
            </a:r>
            <a:r>
              <a:rPr lang="ko-KR" altLang="en-US" sz="1600" dirty="0"/>
              <a:t>초로 꾸준히 렌더링이 가능하도록 </a:t>
            </a:r>
            <a:r>
              <a:rPr lang="ko-KR" altLang="en-US" sz="1600" dirty="0" smtClean="0"/>
              <a:t>의도 되었다고 </a:t>
            </a:r>
            <a:r>
              <a:rPr lang="ko-KR" altLang="en-US" sz="1600" dirty="0"/>
              <a:t>언급되었다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상하이의 </a:t>
            </a:r>
            <a:r>
              <a:rPr lang="ko-KR" altLang="en-US" sz="1600" dirty="0"/>
              <a:t>구글 개발자의 날 </a:t>
            </a:r>
            <a:r>
              <a:rPr lang="ko-KR" altLang="en-US" sz="1600" dirty="0" err="1"/>
              <a:t>키노트</a:t>
            </a:r>
            <a:r>
              <a:rPr lang="ko-KR" altLang="en-US" sz="1600" dirty="0"/>
              <a:t> 중에 구글은 </a:t>
            </a:r>
            <a:r>
              <a:rPr lang="ko-KR" altLang="en-US" sz="1600" dirty="0" err="1"/>
              <a:t>플러터</a:t>
            </a:r>
            <a:r>
              <a:rPr lang="ko-KR" altLang="en-US" sz="1600" dirty="0"/>
              <a:t> </a:t>
            </a:r>
            <a:r>
              <a:rPr lang="en-US" altLang="ko-KR" sz="1600" dirty="0"/>
              <a:t>1.0 </a:t>
            </a:r>
            <a:r>
              <a:rPr lang="ko-KR" altLang="en-US" sz="1600" dirty="0"/>
              <a:t>전의 마지막 대형 릴리스인 </a:t>
            </a:r>
            <a:r>
              <a:rPr lang="ko-KR" altLang="en-US" sz="1600" dirty="0" err="1"/>
              <a:t>플러터</a:t>
            </a:r>
            <a:r>
              <a:rPr lang="ko-KR" altLang="en-US" sz="1600" dirty="0"/>
              <a:t> 릴리스 프리뷰 </a:t>
            </a:r>
            <a:r>
              <a:rPr lang="en-US" altLang="ko-KR" sz="1600" dirty="0"/>
              <a:t>2</a:t>
            </a:r>
            <a:r>
              <a:rPr lang="ko-KR" altLang="en-US" sz="1600" dirty="0"/>
              <a:t>를 발표하였다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2018</a:t>
            </a:r>
            <a:r>
              <a:rPr lang="ko-KR" altLang="en-US" sz="1600" dirty="0"/>
              <a:t>년 </a:t>
            </a:r>
            <a:r>
              <a:rPr lang="en-US" altLang="ko-KR" sz="1600" dirty="0"/>
              <a:t>12</a:t>
            </a:r>
            <a:r>
              <a:rPr lang="ko-KR" altLang="en-US" sz="1600" dirty="0"/>
              <a:t>월 </a:t>
            </a:r>
            <a:r>
              <a:rPr lang="en-US" altLang="ko-KR" sz="1600" dirty="0"/>
              <a:t>4</a:t>
            </a:r>
            <a:r>
              <a:rPr lang="ko-KR" altLang="en-US" sz="1600" dirty="0"/>
              <a:t>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플러터</a:t>
            </a:r>
            <a:r>
              <a:rPr lang="ko-KR" altLang="en-US" sz="1600" dirty="0"/>
              <a:t> </a:t>
            </a:r>
            <a:r>
              <a:rPr lang="en-US" altLang="ko-KR" sz="1600" dirty="0"/>
              <a:t>1.0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플러터</a:t>
            </a:r>
            <a:r>
              <a:rPr lang="ko-KR" altLang="en-US" sz="1600" dirty="0"/>
              <a:t> 라이브 이벤트에서 공개되었으며 프레임워크의 최초의 </a:t>
            </a:r>
            <a:r>
              <a:rPr lang="ko-KR" altLang="en-US" sz="1600" dirty="0" err="1"/>
              <a:t>안정판으로</a:t>
            </a:r>
            <a:r>
              <a:rPr lang="ko-KR" altLang="en-US" sz="1600" dirty="0"/>
              <a:t> 언급되었다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6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Flutter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플러터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프레임워크은 </a:t>
            </a:r>
            <a:r>
              <a:rPr lang="ko-KR" altLang="en-US" sz="1600" dirty="0"/>
              <a:t>소스코드를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en-US" altLang="ko-KR" sz="1600" dirty="0"/>
              <a:t>CPU </a:t>
            </a:r>
            <a:r>
              <a:rPr lang="ko-KR" altLang="en-US" sz="1600" dirty="0" err="1"/>
              <a:t>머신코드로</a:t>
            </a:r>
            <a:r>
              <a:rPr lang="ko-KR" altLang="en-US" sz="1600" dirty="0"/>
              <a:t> 직접 컴파일 하며 </a:t>
            </a:r>
            <a:r>
              <a:rPr lang="en-US" altLang="ko-KR" sz="1600" dirty="0"/>
              <a:t>UI</a:t>
            </a:r>
            <a:r>
              <a:rPr lang="ko-KR" altLang="en-US" sz="1600" dirty="0"/>
              <a:t>를 자체 렌더링 엔진 </a:t>
            </a:r>
            <a:r>
              <a:rPr lang="en-US" altLang="ko-KR" sz="1600" dirty="0" err="1"/>
              <a:t>Skia</a:t>
            </a:r>
            <a:r>
              <a:rPr lang="ko-KR" altLang="en-US" sz="1600" dirty="0"/>
              <a:t>로 직접 렌더링하기 때문에 성능이 뛰어나다</a:t>
            </a:r>
            <a:r>
              <a:rPr lang="en-US" altLang="ko-KR" sz="1600" dirty="0"/>
              <a:t>. </a:t>
            </a:r>
            <a:r>
              <a:rPr lang="ko-KR" altLang="en-US" sz="1600" dirty="0"/>
              <a:t>소프트웨어 디자이너의 선택에 따라 </a:t>
            </a:r>
            <a:r>
              <a:rPr lang="en-US" altLang="ko-KR" sz="1600" dirty="0"/>
              <a:t>iOS </a:t>
            </a:r>
            <a:r>
              <a:rPr lang="ko-KR" altLang="en-US" sz="1600" dirty="0"/>
              <a:t>앱에서 구글의 </a:t>
            </a:r>
            <a:r>
              <a:rPr lang="en-US" altLang="ko-KR" sz="1600" dirty="0"/>
              <a:t>Material </a:t>
            </a:r>
            <a:r>
              <a:rPr lang="ko-KR" altLang="en-US" sz="1600" dirty="0"/>
              <a:t>테마 디자인과 </a:t>
            </a:r>
            <a:r>
              <a:rPr lang="en-US" altLang="ko-KR" sz="1600" dirty="0"/>
              <a:t>Ripple </a:t>
            </a:r>
            <a:r>
              <a:rPr lang="ko-KR" altLang="en-US" sz="1600" dirty="0"/>
              <a:t>애니메이션을 사용하는 것이 가능하고 반대로 안드로이드에서 애플의 </a:t>
            </a:r>
            <a:r>
              <a:rPr lang="en-US" altLang="ko-KR" sz="1600" dirty="0"/>
              <a:t>Cupertino </a:t>
            </a:r>
            <a:r>
              <a:rPr lang="ko-KR" altLang="en-US" sz="1600" dirty="0"/>
              <a:t>테마를 적용하는 것도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즉 플랫폼에 관계없이 </a:t>
            </a:r>
            <a:r>
              <a:rPr lang="ko-KR" altLang="en-US" sz="1600" dirty="0" err="1"/>
              <a:t>플러터용</a:t>
            </a:r>
            <a:r>
              <a:rPr lang="ko-KR" altLang="en-US" sz="1600" dirty="0"/>
              <a:t> 테마 디자인 라이브러리 적용 및 테마</a:t>
            </a:r>
            <a:r>
              <a:rPr lang="en-US" altLang="ko-KR" sz="1600" dirty="0"/>
              <a:t>(Theme) </a:t>
            </a:r>
            <a:r>
              <a:rPr lang="ko-KR" altLang="en-US" sz="1600" dirty="0" err="1"/>
              <a:t>커스텀이</a:t>
            </a:r>
            <a:r>
              <a:rPr lang="ko-KR" altLang="en-US" sz="1600" dirty="0"/>
              <a:t> 가능하다는 뜻이다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</a:t>
            </a:r>
            <a:r>
              <a:rPr lang="en-US" altLang="ko-KR" sz="1600" dirty="0"/>
              <a:t>OS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en-US" altLang="ko-KR" sz="1600" dirty="0"/>
              <a:t>Widget/UI </a:t>
            </a:r>
            <a:r>
              <a:rPr lang="ko-KR" altLang="en-US" sz="1600" dirty="0"/>
              <a:t>컴포넌트로 변환하지 않고 </a:t>
            </a:r>
            <a:r>
              <a:rPr lang="ko-KR" altLang="en-US" sz="1600" dirty="0" err="1"/>
              <a:t>플러터의</a:t>
            </a:r>
            <a:r>
              <a:rPr lang="ko-KR" altLang="en-US" sz="1600" dirty="0"/>
              <a:t> 자체 렌더링 엔진인 </a:t>
            </a:r>
            <a:r>
              <a:rPr lang="ko-KR" altLang="en-US" sz="1600" dirty="0" err="1"/>
              <a:t>스키아로</a:t>
            </a:r>
            <a:r>
              <a:rPr lang="ko-KR" altLang="en-US" sz="1600" dirty="0"/>
              <a:t> 직접 플랫폼 </a:t>
            </a:r>
            <a:r>
              <a:rPr lang="en-US" altLang="ko-KR" sz="1600" dirty="0"/>
              <a:t>Canvas</a:t>
            </a:r>
            <a:r>
              <a:rPr lang="ko-KR" altLang="en-US" sz="1600" dirty="0"/>
              <a:t>상에 드로잉 하기 때문에 성능이 높고 어느 </a:t>
            </a:r>
            <a:r>
              <a:rPr lang="en-US" altLang="ko-KR" sz="1600" dirty="0"/>
              <a:t>OS</a:t>
            </a:r>
            <a:r>
              <a:rPr lang="ko-KR" altLang="en-US" sz="1600" dirty="0"/>
              <a:t>에서나 픽셀 </a:t>
            </a:r>
            <a:r>
              <a:rPr lang="ko-KR" altLang="en-US" sz="1600" dirty="0" err="1"/>
              <a:t>퍼펙트한</a:t>
            </a:r>
            <a:r>
              <a:rPr lang="ko-KR" altLang="en-US" sz="1600" dirty="0"/>
              <a:t> 소프트웨어 디자인이 가능하다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2084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Flutter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상세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크로스플랫폼 환경이면서도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성능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미려한 </a:t>
            </a:r>
            <a:r>
              <a:rPr lang="en-US" altLang="ko-KR" sz="1600" dirty="0"/>
              <a:t>UI, </a:t>
            </a:r>
            <a:r>
              <a:rPr lang="ko-KR" altLang="en-US" sz="1600" dirty="0"/>
              <a:t>각종 확장 기능을 제공하는 프레임워크이다</a:t>
            </a:r>
            <a:r>
              <a:rPr lang="en-US" altLang="ko-KR" sz="1600" dirty="0"/>
              <a:t>. Flutter Gallery </a:t>
            </a:r>
            <a:r>
              <a:rPr lang="ko-KR" altLang="en-US" sz="1600" dirty="0"/>
              <a:t>샘플 앱을 설치하여 성능을 확인할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아이폰에서는 소스 코드를 다운받아 </a:t>
            </a:r>
            <a:r>
              <a:rPr lang="en-US" altLang="ko-KR" sz="1600" dirty="0" err="1"/>
              <a:t>Xcode</a:t>
            </a:r>
            <a:r>
              <a:rPr lang="ko-KR" altLang="en-US" sz="1600" dirty="0"/>
              <a:t>에서 실행하면 잘 작동한다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안드로이드 스튜디오나 </a:t>
            </a:r>
            <a:r>
              <a:rPr lang="en-US" altLang="ko-KR" sz="1600" dirty="0"/>
              <a:t>IntelliJ IDEA, Visual Studio </a:t>
            </a:r>
            <a:r>
              <a:rPr lang="en-US" altLang="ko-KR" sz="1600" dirty="0" smtClean="0"/>
              <a:t>Code </a:t>
            </a:r>
            <a:r>
              <a:rPr lang="ko-KR" altLang="en-US" sz="1600" dirty="0"/>
              <a:t>등을 이용하여 소프트웨어 디자인을 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Hot Reload </a:t>
            </a:r>
            <a:r>
              <a:rPr lang="ko-KR" altLang="en-US" sz="1600" dirty="0"/>
              <a:t>기능을 사용하면 디버깅을 중지하지 않고 소스 수정 후 저장만 하면 에뮬레이터나 기기에 바로 반영되어 </a:t>
            </a:r>
            <a:r>
              <a:rPr lang="en-US" altLang="ko-KR" sz="1600" dirty="0"/>
              <a:t>UI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로직이</a:t>
            </a:r>
            <a:r>
              <a:rPr lang="ko-KR" altLang="en-US" sz="1600" dirty="0"/>
              <a:t> 모두 업데이트된다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프레임워크의 </a:t>
            </a:r>
            <a:r>
              <a:rPr lang="ko-KR" altLang="en-US" sz="1600" dirty="0"/>
              <a:t>구조 설계 자체가 이 기능을 충실히 지원하도록 구성되어 있다</a:t>
            </a:r>
            <a:r>
              <a:rPr lang="en-US" altLang="ko-KR" sz="1600" dirty="0"/>
              <a:t>. Hot Restart </a:t>
            </a:r>
            <a:r>
              <a:rPr lang="ko-KR" altLang="en-US" sz="1600" dirty="0"/>
              <a:t>까지 사용하면 프로젝트를 닫기 전까지 디버깅을 중지할 필요가 없다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10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Flutter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프레임워크 아키텍처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다트 플랫폼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플러터</a:t>
            </a:r>
            <a:r>
              <a:rPr lang="ko-KR" altLang="en-US" dirty="0"/>
              <a:t> 엔진</a:t>
            </a:r>
            <a:r>
              <a:rPr lang="en-US" altLang="ko-KR" dirty="0"/>
              <a:t>(Flutter engine)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파운데이션 라이브러리</a:t>
            </a:r>
            <a:r>
              <a:rPr lang="en-US" altLang="ko-KR" dirty="0"/>
              <a:t>(Foundation library)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디자인 특화 위젯</a:t>
            </a:r>
            <a:r>
              <a:rPr lang="en-US" altLang="ko-KR" dirty="0"/>
              <a:t>(Design-specific widgets)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4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Flutter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 과정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Get the Flutter </a:t>
            </a:r>
            <a:r>
              <a:rPr lang="en-US" altLang="ko-KR" dirty="0" smtClean="0"/>
              <a:t>SDK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</a:rPr>
              <a:t>Flutter_windows_2.10.3-stable.zip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Edit </a:t>
            </a:r>
            <a:r>
              <a:rPr lang="en-US" altLang="ko-KR" dirty="0"/>
              <a:t>e</a:t>
            </a:r>
            <a:r>
              <a:rPr lang="en-US" altLang="ko-KR" dirty="0" smtClean="0"/>
              <a:t>nvironment variables</a:t>
            </a:r>
            <a:endParaRPr lang="en-US" altLang="ko-KR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Path : C:\flutter\bin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Update your path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</a:rPr>
              <a:t>where flutter dart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f</a:t>
            </a:r>
            <a:r>
              <a:rPr lang="en-US" altLang="ko-KR" sz="1600" dirty="0" smtClean="0">
                <a:solidFill>
                  <a:srgbClr val="FF0000"/>
                </a:solidFill>
              </a:rPr>
              <a:t>lutter --version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IDE</a:t>
            </a:r>
            <a:endParaRPr lang="en-US" altLang="ko-KR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</a:rPr>
              <a:t>Android Studio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</a:rPr>
              <a:t>VS Code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Flutter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Android Studio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Plugins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</a:rPr>
              <a:t>Dart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</a:rPr>
              <a:t>Flutter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New Flutter Project</a:t>
            </a:r>
            <a:endParaRPr lang="en-US" altLang="ko-KR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</a:rPr>
              <a:t>Flutter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Flutter SDK path: C:\</a:t>
            </a:r>
            <a:r>
              <a:rPr lang="en-US" altLang="ko-KR" sz="1600" dirty="0" smtClean="0">
                <a:solidFill>
                  <a:srgbClr val="FF0000"/>
                </a:solidFill>
              </a:rPr>
              <a:t>flutter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Flutter doctor</a:t>
            </a:r>
            <a:endParaRPr lang="en-US" altLang="ko-KR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</a:rPr>
              <a:t>Terminal : flutter doctor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pubspec.yaml</a:t>
            </a:r>
            <a:r>
              <a:rPr lang="en-US" altLang="ko-KR" sz="1600" dirty="0" smtClean="0">
                <a:solidFill>
                  <a:srgbClr val="FF0000"/>
                </a:solidFill>
              </a:rPr>
              <a:t> : Flutter doctor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f</a:t>
            </a:r>
            <a:r>
              <a:rPr lang="en-US" altLang="ko-KR" sz="1600" dirty="0" smtClean="0">
                <a:solidFill>
                  <a:srgbClr val="FF0000"/>
                </a:solidFill>
              </a:rPr>
              <a:t>lutter doctor --android-licenses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Flutter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준비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flutter </a:t>
            </a:r>
            <a:r>
              <a:rPr lang="en-US" altLang="ko-KR" sz="1600" dirty="0" smtClean="0"/>
              <a:t>doctor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flutter doctor --version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flutter doctor </a:t>
            </a:r>
            <a:r>
              <a:rPr lang="en-US" altLang="ko-KR" sz="1600" dirty="0" smtClean="0"/>
              <a:t>–v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where flutter </a:t>
            </a:r>
            <a:r>
              <a:rPr lang="en-US" altLang="ko-KR" sz="1600" dirty="0" smtClean="0"/>
              <a:t>dart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flutter </a:t>
            </a:r>
            <a:r>
              <a:rPr lang="en-US" altLang="ko-KR" sz="1600" dirty="0" smtClean="0">
                <a:solidFill>
                  <a:srgbClr val="FF0000"/>
                </a:solidFill>
              </a:rPr>
              <a:t>channel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flutter doctor --</a:t>
            </a:r>
            <a:r>
              <a:rPr lang="en-US" altLang="ko-KR" sz="1600" dirty="0" smtClean="0"/>
              <a:t>android-licenses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flutter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--</a:t>
            </a:r>
            <a:r>
              <a:rPr lang="en-US" altLang="ko-KR" sz="1600" dirty="0" smtClean="0"/>
              <a:t>enable-windows-desktop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flutter </a:t>
            </a:r>
            <a:r>
              <a:rPr lang="en-US" altLang="ko-KR" sz="1600" dirty="0"/>
              <a:t>channel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flutter upgrade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flutter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--</a:t>
            </a:r>
            <a:r>
              <a:rPr lang="en-US" altLang="ko-KR" sz="1600" dirty="0" smtClean="0"/>
              <a:t>enable-windows-</a:t>
            </a:r>
            <a:r>
              <a:rPr lang="en-US" altLang="ko-KR" sz="1600" dirty="0" err="1" smtClean="0"/>
              <a:t>uwp</a:t>
            </a:r>
            <a:r>
              <a:rPr lang="en-US" altLang="ko-KR" sz="1600" dirty="0" smtClean="0"/>
              <a:t>-desktop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flutter pub outdated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012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Flutter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생성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flutter channel stable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flutter upgrade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flutter devices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flutter create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myapp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cd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myapp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flutter run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flutter run -d chrome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flutter build web --release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flutter build web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flutter pub </a:t>
            </a:r>
            <a:r>
              <a:rPr lang="en-US" altLang="ko-KR" sz="1600" dirty="0" smtClean="0">
                <a:solidFill>
                  <a:schemeClr val="tx1"/>
                </a:solidFill>
              </a:rPr>
              <a:t>get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flutter </a:t>
            </a:r>
            <a:r>
              <a:rPr lang="en-US" altLang="ko-KR" sz="1600" dirty="0" smtClean="0">
                <a:solidFill>
                  <a:schemeClr val="tx1"/>
                </a:solidFill>
              </a:rPr>
              <a:t>clean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dart analyze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38117</TotalTime>
  <Words>718</Words>
  <Application>Microsoft Office PowerPoint</Application>
  <PresentationFormat>화면 슬라이드 쇼(4:3)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Flutter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3903</cp:revision>
  <cp:lastPrinted>2020-12-29T04:40:15Z</cp:lastPrinted>
  <dcterms:created xsi:type="dcterms:W3CDTF">2007-03-28T23:45:48Z</dcterms:created>
  <dcterms:modified xsi:type="dcterms:W3CDTF">2022-12-07T03:44:07Z</dcterms:modified>
</cp:coreProperties>
</file>