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15" r:id="rId2"/>
    <p:sldId id="1123" r:id="rId3"/>
    <p:sldId id="1128" r:id="rId4"/>
    <p:sldId id="1129" r:id="rId5"/>
    <p:sldId id="1135" r:id="rId6"/>
    <p:sldId id="1136" r:id="rId7"/>
    <p:sldId id="1137" r:id="rId8"/>
    <p:sldId id="1138" r:id="rId9"/>
    <p:sldId id="1139" r:id="rId10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6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8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8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scrip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xe.org/" TargetMode="External"/><Relationship Id="rId4" Type="http://schemas.openxmlformats.org/officeDocument/2006/relationships/hyperlink" Target="https://www.dartlang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JavaScript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자바스크립트는 </a:t>
            </a:r>
            <a:r>
              <a:rPr lang="en-US" altLang="ko-KR" sz="1600" dirty="0"/>
              <a:t>1995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넷스케이프사의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브렌던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아이크</a:t>
            </a:r>
            <a:r>
              <a:rPr lang="en-US" altLang="ko-KR" sz="1600" dirty="0"/>
              <a:t>(Brendan </a:t>
            </a:r>
            <a:r>
              <a:rPr lang="en-US" altLang="ko-KR" sz="1600" dirty="0" err="1"/>
              <a:t>Eich</a:t>
            </a:r>
            <a:r>
              <a:rPr lang="en-US" altLang="ko-KR" sz="1600" dirty="0"/>
              <a:t>)</a:t>
            </a:r>
            <a:r>
              <a:rPr lang="ko-KR" altLang="en-US" sz="1600" dirty="0"/>
              <a:t>가 자사의 웹브라우저인 </a:t>
            </a:r>
            <a:r>
              <a:rPr lang="en-US" altLang="ko-KR" sz="1600" dirty="0"/>
              <a:t>Navigator 2</a:t>
            </a:r>
            <a:r>
              <a:rPr lang="ko-KR" altLang="en-US" sz="1600" dirty="0"/>
              <a:t>에 탑재하기 위해 개발한 스크립트 언어이다</a:t>
            </a:r>
            <a:r>
              <a:rPr lang="en-US" altLang="ko-KR" sz="1600" dirty="0"/>
              <a:t>. </a:t>
            </a:r>
            <a:r>
              <a:rPr lang="ko-KR" altLang="en-US" sz="1600" dirty="0"/>
              <a:t>초창기 자바스크립트는 </a:t>
            </a:r>
            <a:r>
              <a:rPr lang="ko-KR" altLang="en-US" sz="1600" dirty="0" err="1"/>
              <a:t>웹페이지의</a:t>
            </a:r>
            <a:r>
              <a:rPr lang="ko-KR" altLang="en-US" sz="1600" dirty="0"/>
              <a:t> 보조적인 기능을 수행하기 위해 한정적인 용도로 사용되었다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시기에 대부분 </a:t>
            </a:r>
            <a:r>
              <a:rPr lang="ko-KR" altLang="en-US" sz="1600" dirty="0" err="1"/>
              <a:t>로직은</a:t>
            </a:r>
            <a:r>
              <a:rPr lang="ko-KR" altLang="en-US" sz="1600" dirty="0"/>
              <a:t> 주로 </a:t>
            </a:r>
            <a:r>
              <a:rPr lang="ko-KR" altLang="en-US" sz="1600" dirty="0" err="1"/>
              <a:t>웹서버에서</a:t>
            </a:r>
            <a:r>
              <a:rPr lang="ko-KR" altLang="en-US" sz="1600" dirty="0"/>
              <a:t> 실행되었고 브라우저</a:t>
            </a:r>
            <a:r>
              <a:rPr lang="en-US" altLang="ko-KR" sz="1600" dirty="0"/>
              <a:t>(</a:t>
            </a:r>
            <a:r>
              <a:rPr lang="ko-KR" altLang="en-US" sz="1600" dirty="0"/>
              <a:t>클라이언트</a:t>
            </a:r>
            <a:r>
              <a:rPr lang="en-US" altLang="ko-KR" sz="1600" dirty="0"/>
              <a:t>)</a:t>
            </a:r>
            <a:r>
              <a:rPr lang="ko-KR" altLang="en-US" sz="1600" dirty="0"/>
              <a:t>는 서버로부터 전달받은 </a:t>
            </a:r>
            <a:r>
              <a:rPr lang="en-US" altLang="ko-KR" sz="1600" dirty="0"/>
              <a:t>HTML</a:t>
            </a:r>
            <a:r>
              <a:rPr lang="ko-KR" altLang="en-US" sz="1600" dirty="0"/>
              <a:t>과 </a:t>
            </a:r>
            <a:r>
              <a:rPr lang="en-US" altLang="ko-KR" sz="1600" dirty="0"/>
              <a:t>CSS</a:t>
            </a:r>
            <a:r>
              <a:rPr lang="ko-KR" altLang="en-US" sz="1600" dirty="0"/>
              <a:t>를 렌더링하는 수준이었다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87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HTML5</a:t>
            </a:r>
            <a:r>
              <a:rPr lang="ko-KR" altLang="en-US" sz="1600" dirty="0"/>
              <a:t>가 등장하기 이전까지 웹 애플리케이션은 플래시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실버라이트</a:t>
            </a:r>
            <a:r>
              <a:rPr lang="en-US" altLang="ko-KR" sz="1600" dirty="0"/>
              <a:t>, </a:t>
            </a:r>
            <a:r>
              <a:rPr lang="ko-KR" altLang="en-US" sz="1600" dirty="0"/>
              <a:t>액티브엑스와 같은 </a:t>
            </a:r>
            <a:r>
              <a:rPr lang="ko-KR" altLang="en-US" sz="1600" dirty="0" err="1"/>
              <a:t>플러그인에</a:t>
            </a:r>
            <a:r>
              <a:rPr lang="ko-KR" altLang="en-US" sz="1600" dirty="0"/>
              <a:t> 의존하여 </a:t>
            </a:r>
            <a:r>
              <a:rPr lang="ko-KR" altLang="en-US" sz="1600" dirty="0" err="1"/>
              <a:t>인터랙티브한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구축해왔다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그러다가 </a:t>
            </a:r>
            <a:r>
              <a:rPr lang="en-US" altLang="ko-KR" sz="1600" dirty="0"/>
              <a:t>HTML5</a:t>
            </a:r>
            <a:r>
              <a:rPr lang="ko-KR" altLang="en-US" sz="1600" dirty="0"/>
              <a:t>가 등장함으로써 </a:t>
            </a:r>
            <a:r>
              <a:rPr lang="ko-KR" altLang="en-US" sz="1600" dirty="0" err="1"/>
              <a:t>플러그인에</a:t>
            </a:r>
            <a:r>
              <a:rPr lang="ko-KR" altLang="en-US" sz="1600" dirty="0"/>
              <a:t> 의존하던 구축 방식은 자바스크립트로 대체되었다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</a:t>
            </a:r>
            <a:r>
              <a:rPr lang="en-US" altLang="ko-KR" sz="1600" dirty="0"/>
              <a:t>AJAX</a:t>
            </a:r>
            <a:r>
              <a:rPr lang="ko-KR" altLang="en-US" sz="1600" dirty="0"/>
              <a:t>의 활성화로 </a:t>
            </a:r>
            <a:r>
              <a:rPr lang="ko-KR" altLang="en-US" sz="1600" dirty="0" err="1"/>
              <a:t>데스크탑</a:t>
            </a:r>
            <a:r>
              <a:rPr lang="ko-KR" altLang="en-US" sz="1600" dirty="0"/>
              <a:t> 애플리케이션과 유사한 사용자 경험을 제공할 수 있는 </a:t>
            </a:r>
            <a:r>
              <a:rPr lang="en-US" altLang="ko-KR" sz="1600" dirty="0"/>
              <a:t>SPA(Single Page Application)</a:t>
            </a:r>
            <a:r>
              <a:rPr lang="ko-KR" altLang="en-US" sz="1600" dirty="0"/>
              <a:t>가 대세가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이로써 과거 서버 측이 담당하던 업무의 많은 부분이 클라이언트 측으로 이동하게 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자바스크립트는 웹의 어셈블리 언어로 불릴 만큼 중요한 언어로 그 위상이 높아지게 되었다</a:t>
            </a:r>
            <a:r>
              <a:rPr lang="en-US" altLang="ko-KR" sz="1600" dirty="0" smtClean="0"/>
              <a:t>.</a:t>
            </a: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9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0"/>
    </mc:Choice>
    <mc:Fallback xmlns="">
      <p:transition spd="slow" advTm="162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모든 </a:t>
            </a:r>
            <a:r>
              <a:rPr lang="ko-KR" altLang="en-US" sz="1400" dirty="0"/>
              <a:t>프로그래밍 언어에 장단점이 있듯이 자바스크립트도 언어가 잘 정제되기 이전에 서둘러 출시된 문제와 과거 </a:t>
            </a:r>
            <a:r>
              <a:rPr lang="ko-KR" altLang="en-US" sz="1400" dirty="0" err="1"/>
              <a:t>웹페이지의</a:t>
            </a:r>
            <a:r>
              <a:rPr lang="ko-KR" altLang="en-US" sz="1400" dirty="0"/>
              <a:t> 보조적인 기능을 수행하기 위해 한정적인 용도로 만들어진 태생적 한계로 좋은 점도</a:t>
            </a:r>
            <a:r>
              <a:rPr lang="en-US" altLang="ko-KR" sz="1400" dirty="0"/>
              <a:t>, </a:t>
            </a:r>
            <a:r>
              <a:rPr lang="ko-KR" altLang="en-US" sz="1400" dirty="0"/>
              <a:t>나쁜 점도 많은 것이 사실이다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이와 같은 특성은 클래스 기반 객체지향 언어</a:t>
            </a:r>
            <a:r>
              <a:rPr lang="en-US" altLang="ko-KR" sz="1400" dirty="0"/>
              <a:t>(Java, C++, C#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에 익숙한 개발자를 혼란스럽게 하며 코드가 복잡해질 수 있고 디버그와 테스트 공수가 증가하는 등의 문제를 일으킬 수 있어 특히 규모가 큰 프로젝트에서는 주의하여야 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자바스크립트의 태생적 문제를 극복하고자 </a:t>
            </a:r>
            <a:r>
              <a:rPr lang="en-US" altLang="ko-KR" sz="1400" dirty="0" err="1">
                <a:hlinkClick r:id="rId3"/>
              </a:rPr>
              <a:t>CoffeeScript</a:t>
            </a:r>
            <a:r>
              <a:rPr lang="en-US" altLang="ko-KR" sz="1400" dirty="0"/>
              <a:t>, </a:t>
            </a:r>
            <a:r>
              <a:rPr lang="en-US" altLang="ko-KR" sz="1400" dirty="0">
                <a:hlinkClick r:id="rId4"/>
              </a:rPr>
              <a:t>Dart</a:t>
            </a:r>
            <a:r>
              <a:rPr lang="en-US" altLang="ko-KR" sz="1400" dirty="0"/>
              <a:t>, </a:t>
            </a:r>
            <a:r>
              <a:rPr lang="en-US" altLang="ko-KR" sz="1400" dirty="0" err="1">
                <a:hlinkClick r:id="rId5"/>
              </a:rPr>
              <a:t>Haxe</a:t>
            </a:r>
            <a:r>
              <a:rPr lang="ko-KR" altLang="en-US" sz="1400" dirty="0"/>
              <a:t>와 같은 </a:t>
            </a:r>
            <a:r>
              <a:rPr lang="en-US" altLang="ko-KR" sz="1400" b="1" dirty="0" err="1"/>
              <a:t>AltJS</a:t>
            </a:r>
            <a:r>
              <a:rPr lang="en-US" altLang="ko-KR" sz="1400" dirty="0"/>
              <a:t>(</a:t>
            </a:r>
            <a:r>
              <a:rPr lang="ko-KR" altLang="en-US" sz="1400" dirty="0"/>
              <a:t>자바스크립트의 대체 언어</a:t>
            </a:r>
            <a:r>
              <a:rPr lang="en-US" altLang="ko-KR" sz="1400" dirty="0"/>
              <a:t>)</a:t>
            </a:r>
            <a:r>
              <a:rPr lang="ko-KR" altLang="en-US" sz="1400" dirty="0"/>
              <a:t>가 등장하였다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Prototype-based Object Oriented Language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Scope</a:t>
            </a:r>
            <a:r>
              <a:rPr lang="ko-KR" altLang="en-US" sz="1400" dirty="0"/>
              <a:t>와 </a:t>
            </a:r>
            <a:r>
              <a:rPr lang="en-US" altLang="ko-KR" sz="1400" dirty="0"/>
              <a:t>this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동적 타입</a:t>
            </a:r>
            <a:r>
              <a:rPr lang="en-US" altLang="ko-KR" sz="1400" dirty="0"/>
              <a:t>(dynamic typed) </a:t>
            </a:r>
            <a:r>
              <a:rPr lang="ko-KR" altLang="en-US" sz="1400" dirty="0"/>
              <a:t>언어 혹은 느슨한 타입</a:t>
            </a:r>
            <a:r>
              <a:rPr lang="en-US" altLang="ko-KR" sz="1400" dirty="0"/>
              <a:t>(loosely typed) </a:t>
            </a:r>
            <a:r>
              <a:rPr lang="ko-KR" altLang="en-US" sz="1400" dirty="0"/>
              <a:t>언어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06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명명 규칙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변수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camelCase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이름은 문자로 시작한다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전역변수</a:t>
            </a:r>
            <a:r>
              <a:rPr lang="en-US" altLang="ko-KR" sz="1600" dirty="0"/>
              <a:t>, </a:t>
            </a:r>
            <a:r>
              <a:rPr lang="ko-KR" altLang="en-US" sz="1600" dirty="0"/>
              <a:t>상수는 대문자로 작성한다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자바스크립트 </a:t>
            </a:r>
            <a:r>
              <a:rPr lang="ko-KR" altLang="en-US" sz="1600" dirty="0"/>
              <a:t>이름에 ‘</a:t>
            </a:r>
            <a:r>
              <a:rPr lang="en-US" altLang="ko-KR" sz="1600" dirty="0"/>
              <a:t>-‘ (hyphen)</a:t>
            </a:r>
            <a:r>
              <a:rPr lang="ko-KR" altLang="en-US" sz="1600" dirty="0"/>
              <a:t>는 사용할 수 없다</a:t>
            </a:r>
            <a:r>
              <a:rPr lang="en-US" altLang="ko-KR" sz="16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’$’ </a:t>
            </a:r>
            <a:r>
              <a:rPr lang="ko-KR" altLang="en-US" sz="1600" dirty="0"/>
              <a:t>로 이름을 시작하지 말자</a:t>
            </a:r>
            <a:r>
              <a:rPr lang="en-US" altLang="ko-KR" sz="1600" dirty="0"/>
              <a:t>. </a:t>
            </a:r>
            <a:r>
              <a:rPr lang="ko-KR" altLang="en-US" sz="1600" dirty="0"/>
              <a:t>많은 자바스크립트 라이브러리와 충돌한다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지역변수 혹은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private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변수는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언더바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(_)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로 시작한다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예약어를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사용하지 않는다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전역 변수를 사용하지 않는다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4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명명 규칙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함수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동사를 사용하여 작성한다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camelCase</a:t>
            </a:r>
            <a:r>
              <a:rPr lang="ko-KR" altLang="en-US" sz="1400" dirty="0">
                <a:solidFill>
                  <a:schemeClr val="tx1"/>
                </a:solidFill>
              </a:rPr>
              <a:t>를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함수는 동사로 시작하지 않고 첫 문자를 대문자로 시작한다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객체에 </a:t>
            </a:r>
            <a:r>
              <a:rPr lang="ko-KR" altLang="en-US" sz="1400" dirty="0">
                <a:solidFill>
                  <a:schemeClr val="tx1"/>
                </a:solidFill>
              </a:rPr>
              <a:t>선언된 </a:t>
            </a:r>
            <a:r>
              <a:rPr lang="ko-KR" altLang="en-US" sz="1400" dirty="0" err="1">
                <a:solidFill>
                  <a:schemeClr val="tx1"/>
                </a:solidFill>
              </a:rPr>
              <a:t>메소드가</a:t>
            </a:r>
            <a:r>
              <a:rPr lang="ko-KR" altLang="en-US" sz="1400" dirty="0">
                <a:solidFill>
                  <a:schemeClr val="tx1"/>
                </a:solidFill>
              </a:rPr>
              <a:t> 아니라면 반드시 함수 선언 형식을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함수 표현식</a:t>
            </a:r>
            <a:r>
              <a:rPr lang="en-US" altLang="ko-KR" sz="1400" dirty="0">
                <a:solidFill>
                  <a:schemeClr val="tx1"/>
                </a:solidFill>
              </a:rPr>
              <a:t>, new</a:t>
            </a:r>
            <a:r>
              <a:rPr lang="ko-KR" altLang="en-US" sz="1400" dirty="0">
                <a:solidFill>
                  <a:schemeClr val="tx1"/>
                </a:solidFill>
              </a:rPr>
              <a:t>를 이용한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형식을 사용하지 않는다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>
                <a:solidFill>
                  <a:schemeClr val="tx1"/>
                </a:solidFill>
              </a:rPr>
              <a:t>객체 생성시 사용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함수명과</a:t>
            </a:r>
            <a:r>
              <a:rPr lang="ko-KR" altLang="en-US" sz="1400" dirty="0">
                <a:solidFill>
                  <a:schemeClr val="tx1"/>
                </a:solidFill>
              </a:rPr>
              <a:t> 여는 괄호 ‘</a:t>
            </a:r>
            <a:r>
              <a:rPr lang="en-US" altLang="ko-KR" sz="1400" dirty="0">
                <a:solidFill>
                  <a:schemeClr val="tx1"/>
                </a:solidFill>
              </a:rPr>
              <a:t>(‘ </a:t>
            </a:r>
            <a:r>
              <a:rPr lang="ko-KR" altLang="en-US" sz="1400" dirty="0">
                <a:solidFill>
                  <a:schemeClr val="tx1"/>
                </a:solidFill>
              </a:rPr>
              <a:t>사이에 공백을 넣지 않는다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Private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인 경우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이름 앞에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(_)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를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사용한다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ko-KR" altLang="en-US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카멜 표기법을 준수한다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복합어 이름은 첫 번째 단어를 소문자로 작성하고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kumimoji="0" lang="ko-KR" altLang="en-US" sz="1400" dirty="0">
                <a:solidFill>
                  <a:srgbClr val="FF0000"/>
                </a:solidFill>
                <a:latin typeface="+mn-ea"/>
              </a:rPr>
              <a:t>두 번째 이상의 단어 첫 글자를 대문자로 작성하여 단어를 구분한다</a:t>
            </a:r>
            <a:r>
              <a:rPr kumimoji="0"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함수 이름의 첫 글자로 연속된 두 개의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(__)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기호와 달러 기호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($)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는 사용하지 않는다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Getter, Setter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메소드는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반드시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'get +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멤버변수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이름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', 'set +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멤버변수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이름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'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형식으로 작성한다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단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, Getter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메소드의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400" dirty="0" err="1">
                <a:solidFill>
                  <a:schemeClr val="tx1"/>
                </a:solidFill>
                <a:latin typeface="+mn-ea"/>
              </a:rPr>
              <a:t>반환값이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Boolean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인 경우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get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대신 </a:t>
            </a:r>
            <a:r>
              <a:rPr kumimoji="0" lang="en-US" altLang="ko-KR" sz="1400" dirty="0">
                <a:solidFill>
                  <a:schemeClr val="tx1"/>
                </a:solidFill>
                <a:latin typeface="+mn-ea"/>
              </a:rPr>
              <a:t>is </a:t>
            </a:r>
            <a:r>
              <a:rPr kumimoji="0" lang="ko-KR" altLang="en-US" sz="1400" dirty="0">
                <a:solidFill>
                  <a:schemeClr val="tx1"/>
                </a:solidFill>
                <a:latin typeface="+mn-ea"/>
              </a:rPr>
              <a:t>조합을 </a:t>
            </a:r>
            <a:r>
              <a:rPr kumimoji="0" lang="ko-KR" altLang="en-US" sz="1400" dirty="0" smtClean="0">
                <a:solidFill>
                  <a:schemeClr val="tx1"/>
                </a:solidFill>
                <a:latin typeface="+mn-ea"/>
              </a:rPr>
              <a:t>사용한다</a:t>
            </a:r>
            <a:r>
              <a:rPr kumimoji="0" lang="en-US" altLang="ko-KR" sz="14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48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JavaScript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명명 규칙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명사를 </a:t>
            </a:r>
            <a:r>
              <a:rPr lang="ko-KR" altLang="en-US" sz="1600" dirty="0">
                <a:solidFill>
                  <a:schemeClr val="tx1"/>
                </a:solidFill>
              </a:rPr>
              <a:t>사용하여 작성한다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이름은 반드시 영문으로 작성한다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파스칼 표기법을 준수한다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복합어 이름은 각 단어의 첫 글자를 대문자로 작성하여 단어를 구분한다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14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ES6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New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Shorthand property names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Destructuring</a:t>
            </a:r>
            <a:r>
              <a:rPr lang="en-US" altLang="ko-KR" sz="1600" dirty="0" smtClean="0">
                <a:solidFill>
                  <a:schemeClr val="tx1"/>
                </a:solidFill>
              </a:rPr>
              <a:t> assignment 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비구조화</a:t>
            </a:r>
            <a:r>
              <a:rPr lang="ko-KR" altLang="en-US" sz="1600" dirty="0" smtClean="0">
                <a:solidFill>
                  <a:schemeClr val="tx1"/>
                </a:solidFill>
              </a:rPr>
              <a:t> 할당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Spread syntax (</a:t>
            </a:r>
            <a:r>
              <a:rPr lang="ko-KR" altLang="en-US" sz="1600" dirty="0" smtClean="0">
                <a:solidFill>
                  <a:schemeClr val="tx1"/>
                </a:solidFill>
              </a:rPr>
              <a:t>전개 연산자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Default parameters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Ternary Operator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Template Literals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6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모듈은 전역 변수와 구분되는 자체 유효 범위를 가지며 </a:t>
            </a:r>
            <a:r>
              <a:rPr lang="en-US" altLang="ko-KR" sz="1600" dirty="0">
                <a:solidFill>
                  <a:schemeClr val="tx1"/>
                </a:solidFill>
              </a:rPr>
              <a:t>export, import</a:t>
            </a:r>
            <a:r>
              <a:rPr lang="ko-KR" altLang="en-US" sz="1600" dirty="0">
                <a:solidFill>
                  <a:schemeClr val="tx1"/>
                </a:solidFill>
              </a:rPr>
              <a:t>와 같은 키워드를 사용하지 않으면 다른 파일에서 접근할 수 없습니다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9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35955</TotalTime>
  <Words>499</Words>
  <Application>Microsoft Office PowerPoint</Application>
  <PresentationFormat>화면 슬라이드 쇼(4:3)</PresentationFormat>
  <Paragraphs>65</Paragraphs>
  <Slides>9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JavaScript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3734</cp:revision>
  <cp:lastPrinted>2020-07-31T05:58:37Z</cp:lastPrinted>
  <dcterms:created xsi:type="dcterms:W3CDTF">2007-03-28T23:45:48Z</dcterms:created>
  <dcterms:modified xsi:type="dcterms:W3CDTF">2022-12-07T03:38:51Z</dcterms:modified>
</cp:coreProperties>
</file>