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17"/>
  </p:notesMasterIdLst>
  <p:handoutMasterIdLst>
    <p:handoutMasterId r:id="rId18"/>
  </p:handoutMasterIdLst>
  <p:sldIdLst>
    <p:sldId id="615" r:id="rId2"/>
    <p:sldId id="1132" r:id="rId3"/>
    <p:sldId id="1127" r:id="rId4"/>
    <p:sldId id="1129" r:id="rId5"/>
    <p:sldId id="1143" r:id="rId6"/>
    <p:sldId id="1128" r:id="rId7"/>
    <p:sldId id="1139" r:id="rId8"/>
    <p:sldId id="1131" r:id="rId9"/>
    <p:sldId id="1144" r:id="rId10"/>
    <p:sldId id="1137" r:id="rId11"/>
    <p:sldId id="1135" r:id="rId12"/>
    <p:sldId id="1142" r:id="rId13"/>
    <p:sldId id="1136" r:id="rId14"/>
    <p:sldId id="1140" r:id="rId15"/>
    <p:sldId id="1141" r:id="rId16"/>
  </p:sldIdLst>
  <p:sldSz cx="9144000" cy="6858000" type="screen4x3"/>
  <p:notesSz cx="6865938" cy="999807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70AD47"/>
    <a:srgbClr val="3333FF"/>
    <a:srgbClr val="4545FF"/>
    <a:srgbClr val="0033CC"/>
    <a:srgbClr val="3366CC"/>
    <a:srgbClr val="0000FF"/>
    <a:srgbClr val="4F4F4F"/>
    <a:srgbClr val="003399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AF606853-7671-496A-8E4F-DF71F8EC918B}" styleName="어두운 스타일 1 - 강조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50" autoAdjust="0"/>
    <p:restoredTop sz="89872" autoAdjust="0"/>
  </p:normalViewPr>
  <p:slideViewPr>
    <p:cSldViewPr>
      <p:cViewPr varScale="1">
        <p:scale>
          <a:sx n="107" d="100"/>
          <a:sy n="107" d="100"/>
        </p:scale>
        <p:origin x="2124" y="45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311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8689" y="3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r">
              <a:defRPr sz="1200"/>
            </a:lvl1pPr>
          </a:lstStyle>
          <a:p>
            <a:fld id="{0701E38F-D71B-4628-B377-F26FA834EB07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9496347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8689" y="9496347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r">
              <a:defRPr sz="1200"/>
            </a:lvl1pPr>
          </a:lstStyle>
          <a:p>
            <a:fld id="{EE566A07-10C8-48AB-AB10-C055AAB063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94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9110" y="1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r">
              <a:defRPr sz="1200"/>
            </a:lvl1pPr>
          </a:lstStyle>
          <a:p>
            <a:fld id="{BC75A1C1-99F9-4ED1-B968-97F8F766565C}" type="datetimeFigureOut">
              <a:rPr lang="ko-KR" altLang="en-US" smtClean="0"/>
              <a:pPr/>
              <a:t>2022-12-07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49300"/>
            <a:ext cx="4995862" cy="3746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9" tIns="45725" rIns="91449" bIns="4572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594" y="4749087"/>
            <a:ext cx="5492750" cy="4499134"/>
          </a:xfrm>
          <a:prstGeom prst="rect">
            <a:avLst/>
          </a:prstGeom>
        </p:spPr>
        <p:txBody>
          <a:bodyPr vert="horz" lIns="91449" tIns="45725" rIns="91449" bIns="4572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96438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9110" y="9496438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r">
              <a:defRPr sz="1200"/>
            </a:lvl1pPr>
          </a:lstStyle>
          <a:p>
            <a:fld id="{2925679C-3CF1-4175-AC10-4B4E045DB2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03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5679C-3CF1-4175-AC10-4B4E045DB2D3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092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5679C-3CF1-4175-AC10-4B4E045DB2D3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9832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5679C-3CF1-4175-AC10-4B4E045DB2D3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236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1" y="0"/>
            <a:ext cx="9144000" cy="6858001"/>
            <a:chOff x="1" y="0"/>
            <a:chExt cx="9144000" cy="6858001"/>
          </a:xfrm>
        </p:grpSpPr>
        <p:sp>
          <p:nvSpPr>
            <p:cNvPr id="15363" name="Rectangle 3"/>
            <p:cNvSpPr>
              <a:spLocks noChangeArrowheads="1"/>
            </p:cNvSpPr>
            <p:nvPr userDrawn="1"/>
          </p:nvSpPr>
          <p:spPr bwMode="hidden">
            <a:xfrm>
              <a:off x="1" y="0"/>
              <a:ext cx="3491879" cy="6858001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4" name="Rectangle 4"/>
            <p:cNvSpPr>
              <a:spLocks noChangeArrowheads="1"/>
            </p:cNvSpPr>
            <p:nvPr/>
          </p:nvSpPr>
          <p:spPr bwMode="hidden">
            <a:xfrm>
              <a:off x="1716088" y="1690688"/>
              <a:ext cx="7427913" cy="25336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6" name="Rectangle 6"/>
            <p:cNvSpPr>
              <a:spLocks noChangeArrowheads="1"/>
            </p:cNvSpPr>
            <p:nvPr userDrawn="1"/>
          </p:nvSpPr>
          <p:spPr bwMode="auto">
            <a:xfrm>
              <a:off x="573088" y="3582988"/>
              <a:ext cx="576263" cy="64135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7" name="Rectangle 7"/>
            <p:cNvSpPr>
              <a:spLocks noChangeArrowheads="1"/>
            </p:cNvSpPr>
            <p:nvPr userDrawn="1"/>
          </p:nvSpPr>
          <p:spPr bwMode="auto">
            <a:xfrm>
              <a:off x="1716089" y="1690688"/>
              <a:ext cx="577056" cy="64293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9" name="Rectangle 9"/>
            <p:cNvSpPr>
              <a:spLocks noChangeArrowheads="1"/>
            </p:cNvSpPr>
            <p:nvPr userDrawn="1"/>
          </p:nvSpPr>
          <p:spPr bwMode="auto">
            <a:xfrm>
              <a:off x="1141413" y="3582988"/>
              <a:ext cx="584200" cy="6413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0" name="Rectangle 10"/>
            <p:cNvSpPr>
              <a:spLocks noChangeArrowheads="1"/>
            </p:cNvSpPr>
            <p:nvPr userDrawn="1"/>
          </p:nvSpPr>
          <p:spPr bwMode="auto">
            <a:xfrm>
              <a:off x="2293143" y="1690688"/>
              <a:ext cx="573881" cy="64293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1" name="Rectangle 11"/>
            <p:cNvSpPr>
              <a:spLocks noChangeArrowheads="1"/>
            </p:cNvSpPr>
            <p:nvPr userDrawn="1"/>
          </p:nvSpPr>
          <p:spPr bwMode="auto">
            <a:xfrm>
              <a:off x="1141413" y="2333625"/>
              <a:ext cx="575468" cy="6238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3" name="Rectangle 13"/>
            <p:cNvSpPr>
              <a:spLocks noChangeArrowheads="1"/>
            </p:cNvSpPr>
            <p:nvPr userDrawn="1"/>
          </p:nvSpPr>
          <p:spPr bwMode="auto">
            <a:xfrm>
              <a:off x="1716088" y="2333625"/>
              <a:ext cx="577055" cy="614363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4" name="Rectangle 14"/>
            <p:cNvSpPr>
              <a:spLocks noChangeArrowheads="1"/>
            </p:cNvSpPr>
            <p:nvPr userDrawn="1"/>
          </p:nvSpPr>
          <p:spPr bwMode="auto">
            <a:xfrm>
              <a:off x="573088" y="2947988"/>
              <a:ext cx="576263" cy="644525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5" name="Rectangle 15"/>
            <p:cNvSpPr>
              <a:spLocks noChangeArrowheads="1"/>
            </p:cNvSpPr>
            <p:nvPr userDrawn="1"/>
          </p:nvSpPr>
          <p:spPr bwMode="auto">
            <a:xfrm>
              <a:off x="1141413" y="2947988"/>
              <a:ext cx="575468" cy="64452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65150" y="1715317"/>
              <a:ext cx="576263" cy="61830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 userDrawn="1"/>
          </p:nvSpPr>
          <p:spPr>
            <a:xfrm>
              <a:off x="561975" y="1715316"/>
              <a:ext cx="295275" cy="31031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561976" y="2023309"/>
              <a:ext cx="289322" cy="31031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851298" y="1715316"/>
              <a:ext cx="289322" cy="310316"/>
            </a:xfrm>
            <a:prstGeom prst="rect">
              <a:avLst/>
            </a:prstGeom>
            <a:solidFill>
              <a:srgbClr val="00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1" y="0"/>
            <a:ext cx="9144000" cy="6858001"/>
            <a:chOff x="1" y="0"/>
            <a:chExt cx="9144000" cy="6858001"/>
          </a:xfrm>
        </p:grpSpPr>
        <p:sp>
          <p:nvSpPr>
            <p:cNvPr id="15363" name="Rectangle 3"/>
            <p:cNvSpPr>
              <a:spLocks noChangeArrowheads="1"/>
            </p:cNvSpPr>
            <p:nvPr userDrawn="1"/>
          </p:nvSpPr>
          <p:spPr bwMode="hidden">
            <a:xfrm>
              <a:off x="1" y="0"/>
              <a:ext cx="3491879" cy="6858001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4" name="Rectangle 4"/>
            <p:cNvSpPr>
              <a:spLocks noChangeArrowheads="1"/>
            </p:cNvSpPr>
            <p:nvPr/>
          </p:nvSpPr>
          <p:spPr bwMode="hidden">
            <a:xfrm>
              <a:off x="1716088" y="1690688"/>
              <a:ext cx="7427913" cy="25336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6" name="Rectangle 6"/>
            <p:cNvSpPr>
              <a:spLocks noChangeArrowheads="1"/>
            </p:cNvSpPr>
            <p:nvPr userDrawn="1"/>
          </p:nvSpPr>
          <p:spPr bwMode="auto">
            <a:xfrm>
              <a:off x="573088" y="3582988"/>
              <a:ext cx="576263" cy="64135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7" name="Rectangle 7"/>
            <p:cNvSpPr>
              <a:spLocks noChangeArrowheads="1"/>
            </p:cNvSpPr>
            <p:nvPr userDrawn="1"/>
          </p:nvSpPr>
          <p:spPr bwMode="auto">
            <a:xfrm>
              <a:off x="1716089" y="1690688"/>
              <a:ext cx="577056" cy="64293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9" name="Rectangle 9"/>
            <p:cNvSpPr>
              <a:spLocks noChangeArrowheads="1"/>
            </p:cNvSpPr>
            <p:nvPr userDrawn="1"/>
          </p:nvSpPr>
          <p:spPr bwMode="auto">
            <a:xfrm>
              <a:off x="1141413" y="3582988"/>
              <a:ext cx="584200" cy="6413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0" name="Rectangle 10"/>
            <p:cNvSpPr>
              <a:spLocks noChangeArrowheads="1"/>
            </p:cNvSpPr>
            <p:nvPr userDrawn="1"/>
          </p:nvSpPr>
          <p:spPr bwMode="auto">
            <a:xfrm>
              <a:off x="2293143" y="1690688"/>
              <a:ext cx="573881" cy="64293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1" name="Rectangle 11"/>
            <p:cNvSpPr>
              <a:spLocks noChangeArrowheads="1"/>
            </p:cNvSpPr>
            <p:nvPr userDrawn="1"/>
          </p:nvSpPr>
          <p:spPr bwMode="auto">
            <a:xfrm>
              <a:off x="1141413" y="2333625"/>
              <a:ext cx="575468" cy="6238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3" name="Rectangle 13"/>
            <p:cNvSpPr>
              <a:spLocks noChangeArrowheads="1"/>
            </p:cNvSpPr>
            <p:nvPr userDrawn="1"/>
          </p:nvSpPr>
          <p:spPr bwMode="auto">
            <a:xfrm>
              <a:off x="1716088" y="2333625"/>
              <a:ext cx="577055" cy="614363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4" name="Rectangle 14"/>
            <p:cNvSpPr>
              <a:spLocks noChangeArrowheads="1"/>
            </p:cNvSpPr>
            <p:nvPr userDrawn="1"/>
          </p:nvSpPr>
          <p:spPr bwMode="auto">
            <a:xfrm>
              <a:off x="573088" y="2947988"/>
              <a:ext cx="576263" cy="644525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5" name="Rectangle 15"/>
            <p:cNvSpPr>
              <a:spLocks noChangeArrowheads="1"/>
            </p:cNvSpPr>
            <p:nvPr userDrawn="1"/>
          </p:nvSpPr>
          <p:spPr bwMode="auto">
            <a:xfrm>
              <a:off x="1141413" y="2947988"/>
              <a:ext cx="575468" cy="64452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65150" y="1715317"/>
              <a:ext cx="576263" cy="61830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 userDrawn="1"/>
          </p:nvSpPr>
          <p:spPr>
            <a:xfrm>
              <a:off x="561975" y="1715316"/>
              <a:ext cx="295275" cy="31031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561976" y="2023309"/>
              <a:ext cx="289322" cy="31031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851298" y="1715316"/>
              <a:ext cx="289322" cy="310316"/>
            </a:xfrm>
            <a:prstGeom prst="rect">
              <a:avLst/>
            </a:prstGeom>
            <a:solidFill>
              <a:srgbClr val="00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47480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77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7341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5752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1471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8605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409575" y="299923"/>
            <a:ext cx="8290288" cy="102412"/>
            <a:chOff x="409575" y="212141"/>
            <a:chExt cx="8290288" cy="153620"/>
          </a:xfrm>
        </p:grpSpPr>
        <p:sp>
          <p:nvSpPr>
            <p:cNvPr id="14342" name="Rectangle 6"/>
            <p:cNvSpPr>
              <a:spLocks noChangeArrowheads="1"/>
            </p:cNvSpPr>
            <p:nvPr/>
          </p:nvSpPr>
          <p:spPr bwMode="auto">
            <a:xfrm>
              <a:off x="412750" y="212141"/>
              <a:ext cx="8287113" cy="153620"/>
            </a:xfrm>
            <a:prstGeom prst="rect">
              <a:avLst/>
            </a:prstGeom>
            <a:gradFill flip="none" rotWithShape="1">
              <a:gsLst>
                <a:gs pos="10000">
                  <a:schemeClr val="bg1"/>
                </a:gs>
                <a:gs pos="45000">
                  <a:schemeClr val="bg2">
                    <a:lumMod val="40000"/>
                    <a:lumOff val="60000"/>
                  </a:schemeClr>
                </a:gs>
                <a:gs pos="85000">
                  <a:schemeClr val="bg2">
                    <a:lumMod val="75000"/>
                  </a:schemeClr>
                </a:gs>
                <a:gs pos="69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grpSp>
          <p:nvGrpSpPr>
            <p:cNvPr id="4" name="그룹 3"/>
            <p:cNvGrpSpPr/>
            <p:nvPr userDrawn="1"/>
          </p:nvGrpSpPr>
          <p:grpSpPr>
            <a:xfrm>
              <a:off x="409575" y="212141"/>
              <a:ext cx="277813" cy="153620"/>
              <a:chOff x="409575" y="200025"/>
              <a:chExt cx="277813" cy="180975"/>
            </a:xfrm>
          </p:grpSpPr>
          <p:sp>
            <p:nvSpPr>
              <p:cNvPr id="14343" name="Rectangle 7"/>
              <p:cNvSpPr>
                <a:spLocks noChangeArrowheads="1"/>
              </p:cNvSpPr>
              <p:nvPr/>
            </p:nvSpPr>
            <p:spPr bwMode="auto">
              <a:xfrm>
                <a:off x="409575" y="200025"/>
                <a:ext cx="138113" cy="93103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hlink"/>
                  </a:solidFill>
                  <a:latin typeface="Arial" charset="0"/>
                </a:endParaRPr>
              </a:p>
            </p:txBody>
          </p:sp>
          <p:sp>
            <p:nvSpPr>
              <p:cNvPr id="14345" name="Rectangle 9"/>
              <p:cNvSpPr>
                <a:spLocks noChangeArrowheads="1"/>
              </p:cNvSpPr>
              <p:nvPr/>
            </p:nvSpPr>
            <p:spPr bwMode="auto">
              <a:xfrm>
                <a:off x="547688" y="200025"/>
                <a:ext cx="139700" cy="93103"/>
              </a:xfrm>
              <a:prstGeom prst="rect">
                <a:avLst/>
              </a:prstGeom>
              <a:solidFill>
                <a:srgbClr val="00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accent2"/>
                  </a:solidFill>
                  <a:latin typeface="Arial" charset="0"/>
                </a:endParaRPr>
              </a:p>
            </p:txBody>
          </p:sp>
          <p:sp>
            <p:nvSpPr>
              <p:cNvPr id="14348" name="Rectangle 12"/>
              <p:cNvSpPr>
                <a:spLocks noChangeArrowheads="1"/>
              </p:cNvSpPr>
              <p:nvPr/>
            </p:nvSpPr>
            <p:spPr bwMode="auto">
              <a:xfrm>
                <a:off x="409575" y="289990"/>
                <a:ext cx="138113" cy="91010"/>
              </a:xfrm>
              <a:prstGeom prst="rect">
                <a:avLst/>
              </a:prstGeom>
              <a:solidFill>
                <a:srgbClr val="FF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accent2"/>
                  </a:solidFill>
                  <a:latin typeface="Arial" charset="0"/>
                </a:endParaRPr>
              </a:p>
            </p:txBody>
          </p:sp>
        </p:grpSp>
      </p:grpSp>
      <p:sp>
        <p:nvSpPr>
          <p:cNvPr id="14350" name="Rectangle 14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461119" y="399703"/>
            <a:ext cx="822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4351" name="Rectangle 15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457200" y="1196975"/>
            <a:ext cx="82296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14356" name="Rectangle 20"/>
          <p:cNvSpPr>
            <a:spLocks noChangeArrowheads="1"/>
          </p:cNvSpPr>
          <p:nvPr userDrawn="1"/>
        </p:nvSpPr>
        <p:spPr bwMode="auto">
          <a:xfrm>
            <a:off x="411163" y="1000125"/>
            <a:ext cx="8265293" cy="45719"/>
          </a:xfrm>
          <a:prstGeom prst="rect">
            <a:avLst/>
          </a:prstGeom>
          <a:gradFill flip="none" rotWithShape="1">
            <a:gsLst>
              <a:gs pos="40000">
                <a:schemeClr val="bg2">
                  <a:lumMod val="40000"/>
                  <a:lumOff val="60000"/>
                </a:schemeClr>
              </a:gs>
              <a:gs pos="0">
                <a:schemeClr val="bg2">
                  <a:lumMod val="75000"/>
                </a:schemeClr>
              </a:gs>
              <a:gs pos="77000">
                <a:schemeClr val="bg1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pPr latinLnBrk="0"/>
            <a:endParaRPr kumimoji="0" lang="ko-KR" altLang="ko-KR" sz="240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707" r:id="rId3"/>
    <p:sldLayoutId id="2147483708" r:id="rId4"/>
    <p:sldLayoutId id="2147483709" r:id="rId5"/>
    <p:sldLayoutId id="2147483710" r:id="rId6"/>
    <p:sldLayoutId id="2147483712" r:id="rId7"/>
    <p:sldLayoutId id="2147483713" r:id="rId8"/>
  </p:sldLayoutIdLst>
  <p:txStyles>
    <p:titleStyle>
      <a:lvl1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kumimoji="1" sz="2400">
          <a:solidFill>
            <a:srgbClr val="006600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kumimoji="1" sz="2000">
          <a:solidFill>
            <a:schemeClr val="bg2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kumimoji="1">
          <a:solidFill>
            <a:schemeClr val="bg2"/>
          </a:solidFill>
          <a:latin typeface="+mn-lt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kumimoji="1" sz="1600">
          <a:solidFill>
            <a:schemeClr val="bg2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sh-1235?tab=repositorie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jsh-1235/firebirds.git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886075" y="1684338"/>
            <a:ext cx="6257925" cy="2522537"/>
          </a:xfrm>
        </p:spPr>
        <p:txBody>
          <a:bodyPr/>
          <a:lstStyle/>
          <a:p>
            <a:pPr algn="ctr"/>
            <a:r>
              <a:rPr lang="ko-KR" altLang="en-US" sz="4800" dirty="0" smtClean="0">
                <a:solidFill>
                  <a:schemeClr val="bg1"/>
                </a:solidFill>
                <a:effectLst/>
              </a:rPr>
              <a:t>연구</a:t>
            </a:r>
            <a:r>
              <a:rPr lang="en-US" altLang="ko-KR" sz="4800" dirty="0" smtClean="0">
                <a:solidFill>
                  <a:schemeClr val="bg1"/>
                </a:solidFill>
                <a:effectLst/>
              </a:rPr>
              <a:t>/</a:t>
            </a:r>
            <a:r>
              <a:rPr lang="ko-KR" altLang="en-US" sz="4800" dirty="0" smtClean="0">
                <a:solidFill>
                  <a:schemeClr val="bg1"/>
                </a:solidFill>
                <a:effectLst/>
              </a:rPr>
              <a:t>개발팀</a:t>
            </a:r>
            <a:r>
              <a:rPr lang="en-US" altLang="ko-KR" sz="5400" dirty="0" smtClean="0">
                <a:solidFill>
                  <a:schemeClr val="bg1"/>
                </a:solidFill>
                <a:effectLst/>
              </a:rPr>
              <a:t/>
            </a:r>
            <a:br>
              <a:rPr lang="en-US" altLang="ko-KR" sz="5400" dirty="0" smtClean="0">
                <a:solidFill>
                  <a:schemeClr val="bg1"/>
                </a:solidFill>
                <a:effectLst/>
              </a:rPr>
            </a:br>
            <a:r>
              <a:rPr lang="en-US" altLang="ko-KR" sz="4000" dirty="0" smtClean="0">
                <a:solidFill>
                  <a:srgbClr val="FFFF00"/>
                </a:solidFill>
                <a:effectLst/>
              </a:rPr>
              <a:t> </a:t>
            </a:r>
            <a:r>
              <a:rPr lang="en-US" altLang="ko-KR" sz="4000" dirty="0" err="1" smtClean="0">
                <a:solidFill>
                  <a:srgbClr val="FFFF00"/>
                </a:solidFill>
                <a:effectLst/>
              </a:rPr>
              <a:t>Git</a:t>
            </a:r>
            <a:r>
              <a:rPr lang="en-US" altLang="ko-KR" sz="4000" dirty="0" smtClean="0">
                <a:solidFill>
                  <a:srgbClr val="FFFF00"/>
                </a:solidFill>
                <a:effectLst/>
              </a:rPr>
              <a:t> </a:t>
            </a:r>
            <a:r>
              <a:rPr lang="ko-KR" altLang="en-US" sz="4000" dirty="0" smtClean="0">
                <a:solidFill>
                  <a:srgbClr val="FFFF00"/>
                </a:solidFill>
                <a:effectLst/>
              </a:rPr>
              <a:t>시작하기</a:t>
            </a:r>
            <a:endParaRPr lang="ko-KR" altLang="en-US" sz="5400" dirty="0">
              <a:solidFill>
                <a:srgbClr val="FFFF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623720" y="3717032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정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승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훈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차장</a:t>
            </a:r>
            <a:endParaRPr lang="ko-KR" altLang="en-US" sz="2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491" y="5717587"/>
            <a:ext cx="1515017" cy="6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47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GitHub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개발 환경 구축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GitHub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hlinkClick r:id="rId3"/>
              </a:rPr>
              <a:t>https://github.com/jsh-1235?tab=repositories</a:t>
            </a:r>
            <a:endParaRPr lang="en-US" altLang="ko-KR" sz="14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Git-2.28.0-64-bit </a:t>
            </a:r>
            <a:r>
              <a:rPr lang="ko-KR" altLang="en-US" sz="1400" dirty="0" smtClean="0"/>
              <a:t>설치</a:t>
            </a:r>
            <a:endParaRPr lang="en-US" altLang="ko-KR" sz="14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Create a new repository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FF0000"/>
                </a:solidFill>
                <a:hlinkClick r:id="rId4"/>
              </a:rPr>
              <a:t>https</a:t>
            </a:r>
            <a:r>
              <a:rPr lang="en-US" altLang="ko-KR" sz="1400" dirty="0">
                <a:solidFill>
                  <a:srgbClr val="FF0000"/>
                </a:solidFill>
                <a:hlinkClick r:id="rId4"/>
              </a:rPr>
              <a:t>://</a:t>
            </a:r>
            <a:r>
              <a:rPr lang="en-US" altLang="ko-KR" sz="1400" dirty="0" smtClean="0">
                <a:solidFill>
                  <a:srgbClr val="FF0000"/>
                </a:solidFill>
                <a:hlinkClick r:id="rId4"/>
              </a:rPr>
              <a:t>github.com/jsh-1235/firebirds.git</a:t>
            </a:r>
            <a:endParaRPr lang="en-US" altLang="ko-KR" sz="14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30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GitHub Repository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초기화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94310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GIT </a:t>
            </a: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원격 저장소 초기화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</a:rPr>
              <a:t>cd “path”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“.</a:t>
            </a:r>
            <a:r>
              <a:rPr lang="en-US" altLang="ko-KR" sz="1400" dirty="0" err="1" smtClean="0"/>
              <a:t>git</a:t>
            </a:r>
            <a:r>
              <a:rPr lang="en-US" altLang="ko-KR" sz="1400" dirty="0" smtClean="0"/>
              <a:t>”</a:t>
            </a:r>
            <a:r>
              <a:rPr lang="ko-KR" altLang="en-US" sz="1400" dirty="0" smtClean="0"/>
              <a:t>폴더 삭제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/>
              <a:t>git</a:t>
            </a:r>
            <a:r>
              <a:rPr lang="en-US" altLang="ko-KR" sz="1400" dirty="0"/>
              <a:t> </a:t>
            </a:r>
            <a:r>
              <a:rPr lang="en-US" altLang="ko-KR" sz="1400" dirty="0" err="1" smtClean="0"/>
              <a:t>init</a:t>
            </a:r>
            <a:endParaRPr lang="en-US" altLang="ko-KR" sz="14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rgbClr val="FF0000"/>
                </a:solidFill>
              </a:rPr>
              <a:t>git</a:t>
            </a:r>
            <a:r>
              <a:rPr lang="en-US" altLang="ko-KR" sz="1400" dirty="0">
                <a:solidFill>
                  <a:srgbClr val="FF0000"/>
                </a:solidFill>
              </a:rPr>
              <a:t> remote remove origin </a:t>
            </a:r>
            <a:r>
              <a:rPr lang="en-US" altLang="ko-KR" sz="1400" dirty="0" smtClean="0">
                <a:solidFill>
                  <a:srgbClr val="FF0000"/>
                </a:solidFill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</a:rPr>
              <a:t>원격 저장소 변경</a:t>
            </a:r>
            <a:r>
              <a:rPr lang="en-US" altLang="ko-KR" sz="1400" dirty="0">
                <a:solidFill>
                  <a:srgbClr val="FF0000"/>
                </a:solidFill>
              </a:rPr>
              <a:t>)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>
                <a:solidFill>
                  <a:schemeClr val="tx1"/>
                </a:solidFill>
              </a:rPr>
              <a:t>git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remote add origin </a:t>
            </a:r>
            <a:r>
              <a:rPr lang="en-US" altLang="ko-KR" sz="1400" dirty="0" smtClean="0">
                <a:solidFill>
                  <a:schemeClr val="tx1"/>
                </a:solidFill>
              </a:rPr>
              <a:t>“repository path”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/>
              <a:t>git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add 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/>
              <a:t>git</a:t>
            </a:r>
            <a:r>
              <a:rPr lang="en-US" altLang="ko-KR" sz="1400" dirty="0"/>
              <a:t> commit –m “</a:t>
            </a:r>
            <a:r>
              <a:rPr lang="en-US" altLang="ko-KR" sz="1400" dirty="0" smtClean="0"/>
              <a:t>initialize”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/>
              <a:t>git</a:t>
            </a:r>
            <a:r>
              <a:rPr lang="en-US" altLang="ko-KR" sz="1400" dirty="0"/>
              <a:t> push --force --set-upstream origin </a:t>
            </a:r>
            <a:r>
              <a:rPr lang="en-US" altLang="ko-KR" sz="1400" dirty="0" smtClean="0"/>
              <a:t>master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/>
              <a:t>git</a:t>
            </a:r>
            <a:r>
              <a:rPr lang="en-US" altLang="ko-KR" sz="1400" dirty="0"/>
              <a:t>  push –u origin master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GIT </a:t>
            </a:r>
            <a:r>
              <a:rPr lang="ko-KR" altLang="en-US" sz="2000" dirty="0">
                <a:solidFill>
                  <a:srgbClr val="0000FF"/>
                </a:solidFill>
                <a:latin typeface="+mn-ea"/>
              </a:rPr>
              <a:t>원격 저장소 </a:t>
            </a: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삭제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i="1" dirty="0" err="1" smtClean="0"/>
              <a:t>git</a:t>
            </a:r>
            <a:r>
              <a:rPr lang="en-US" altLang="ko-KR" sz="1400" i="1" dirty="0" smtClean="0"/>
              <a:t> </a:t>
            </a:r>
            <a:r>
              <a:rPr lang="en-US" altLang="ko-KR" sz="1400" i="1" dirty="0" err="1" smtClean="0"/>
              <a:t>rm</a:t>
            </a:r>
            <a:r>
              <a:rPr lang="en-US" altLang="ko-KR" sz="1400" i="1" dirty="0" smtClean="0"/>
              <a:t> –cached .</a:t>
            </a:r>
            <a:r>
              <a:rPr lang="en-US" altLang="ko-KR" sz="1400" i="1" dirty="0" err="1" smtClean="0"/>
              <a:t>ida</a:t>
            </a:r>
            <a:r>
              <a:rPr lang="en-US" altLang="ko-KR" sz="1400" i="1" dirty="0" smtClean="0"/>
              <a:t>/moudel.xml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i="1" dirty="0" err="1" smtClean="0"/>
              <a:t>git</a:t>
            </a:r>
            <a:r>
              <a:rPr lang="en-US" altLang="ko-KR" sz="1400" i="1" dirty="0" smtClean="0"/>
              <a:t> </a:t>
            </a:r>
            <a:r>
              <a:rPr lang="en-US" altLang="ko-KR" sz="1400" i="1" dirty="0" err="1" smtClean="0"/>
              <a:t>rm</a:t>
            </a:r>
            <a:r>
              <a:rPr lang="en-US" altLang="ko-KR" sz="1400" i="1" dirty="0" smtClean="0"/>
              <a:t> –cached –r .idea/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3206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latin typeface="HY헤드라인M" pitchFamily="18" charset="-127"/>
                <a:ea typeface="HY헤드라인M" pitchFamily="18" charset="-127"/>
              </a:rPr>
              <a:t>Git</a:t>
            </a:r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 Branch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를 </a:t>
            </a:r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Master Branch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로 변경하기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94310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GIT </a:t>
            </a: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원격 저장소 초기화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>
                <a:solidFill>
                  <a:schemeClr val="tx1"/>
                </a:solidFill>
              </a:rPr>
              <a:t>git</a:t>
            </a:r>
            <a:r>
              <a:rPr lang="en-US" altLang="ko-KR" sz="1600" dirty="0" smtClean="0">
                <a:solidFill>
                  <a:schemeClr val="tx1"/>
                </a:solidFill>
              </a:rPr>
              <a:t> checkout master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git</a:t>
            </a:r>
            <a:r>
              <a:rPr lang="en-US" altLang="ko-KR" sz="1600" dirty="0" smtClean="0"/>
              <a:t>  reset --hard better-branch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git</a:t>
            </a:r>
            <a:r>
              <a:rPr lang="en-US" altLang="ko-KR" sz="1600" dirty="0" smtClean="0"/>
              <a:t> push -f origin master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git</a:t>
            </a:r>
            <a:r>
              <a:rPr lang="en-US" altLang="ko-KR" sz="1600" dirty="0" smtClean="0"/>
              <a:t> branch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git</a:t>
            </a:r>
            <a:r>
              <a:rPr lang="en-US" altLang="ko-KR" sz="1600" dirty="0" smtClean="0"/>
              <a:t> remote -v</a:t>
            </a:r>
            <a:endParaRPr lang="en-US" altLang="ko-KR" sz="16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5750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GitHub Web Site Hosting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196752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Settings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tx1"/>
                </a:solidFill>
              </a:rPr>
              <a:t>GitHub Pages</a:t>
            </a:r>
          </a:p>
          <a:p>
            <a:pPr marL="1200150" lvl="2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tx1"/>
                </a:solidFill>
              </a:rPr>
              <a:t>Source</a:t>
            </a:r>
          </a:p>
          <a:p>
            <a:pPr marL="1200150" lvl="2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0239" y="2636912"/>
            <a:ext cx="5472608" cy="381697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0149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VS Code </a:t>
            </a:r>
            <a:r>
              <a:rPr lang="en-US" altLang="ko-KR" sz="2400" dirty="0" err="1" smtClean="0">
                <a:latin typeface="HY헤드라인M" pitchFamily="18" charset="-127"/>
                <a:ea typeface="HY헤드라인M" pitchFamily="18" charset="-127"/>
              </a:rPr>
              <a:t>Git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196752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Preferences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tx1"/>
                </a:solidFill>
              </a:rPr>
              <a:t>Settings -&gt; “exclude</a:t>
            </a:r>
            <a:r>
              <a:rPr lang="en-US" altLang="ko-KR" sz="1600" dirty="0">
                <a:solidFill>
                  <a:schemeClr val="tx1"/>
                </a:solidFill>
              </a:rPr>
              <a:t>”-&gt; “**/.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git</a:t>
            </a:r>
            <a:r>
              <a:rPr lang="en-US" altLang="ko-KR" sz="1600" dirty="0" smtClean="0">
                <a:solidFill>
                  <a:schemeClr val="tx1"/>
                </a:solidFill>
              </a:rPr>
              <a:t>”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Console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>
                <a:solidFill>
                  <a:schemeClr val="tx1"/>
                </a:solidFill>
              </a:rPr>
              <a:t>Git</a:t>
            </a:r>
            <a:r>
              <a:rPr lang="en-US" altLang="ko-KR" sz="1600" dirty="0" smtClean="0">
                <a:solidFill>
                  <a:schemeClr val="tx1"/>
                </a:solidFill>
              </a:rPr>
              <a:t> Graph Install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>
                <a:solidFill>
                  <a:schemeClr val="tx1"/>
                </a:solidFill>
              </a:rPr>
              <a:t>git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init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>
                <a:solidFill>
                  <a:schemeClr val="tx1"/>
                </a:solidFill>
              </a:rPr>
              <a:t>git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log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>
                <a:solidFill>
                  <a:schemeClr val="tx1"/>
                </a:solidFill>
              </a:rPr>
              <a:t>git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log --all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/>
              <a:t>git</a:t>
            </a:r>
            <a:r>
              <a:rPr lang="en-US" altLang="ko-KR" sz="1600" dirty="0"/>
              <a:t> log --all --graph --</a:t>
            </a:r>
            <a:r>
              <a:rPr lang="en-US" altLang="ko-KR" sz="1600" dirty="0" err="1"/>
              <a:t>oneline</a:t>
            </a:r>
            <a:endParaRPr lang="en-US" altLang="ko-KR" sz="16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>
                <a:solidFill>
                  <a:srgbClr val="FF0000"/>
                </a:solidFill>
              </a:rPr>
              <a:t>git</a:t>
            </a:r>
            <a:r>
              <a:rPr lang="en-US" altLang="ko-KR" sz="1600" dirty="0">
                <a:solidFill>
                  <a:srgbClr val="FF0000"/>
                </a:solidFill>
              </a:rPr>
              <a:t> checkout 6574bd6 &lt;-&gt; </a:t>
            </a:r>
            <a:r>
              <a:rPr lang="en-US" altLang="ko-KR" sz="1600" dirty="0" err="1">
                <a:solidFill>
                  <a:srgbClr val="FF0000"/>
                </a:solidFill>
              </a:rPr>
              <a:t>git</a:t>
            </a:r>
            <a:r>
              <a:rPr lang="en-US" altLang="ko-KR" sz="1600" dirty="0">
                <a:solidFill>
                  <a:srgbClr val="FF0000"/>
                </a:solidFill>
              </a:rPr>
              <a:t> checkout master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5213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latin typeface="HY헤드라인M" pitchFamily="18" charset="-127"/>
                <a:ea typeface="HY헤드라인M" pitchFamily="18" charset="-127"/>
              </a:rPr>
              <a:t>Git</a:t>
            </a:r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 commit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취소 하기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196752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Console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commit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을 취소하고 해당 파일들은 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staged 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상태로 워킹 디렉터리에 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보존</a:t>
            </a:r>
            <a:endParaRPr lang="en-US" altLang="ko-KR" sz="1600" dirty="0" smtClean="0">
              <a:solidFill>
                <a:schemeClr val="tx1"/>
              </a:solidFill>
              <a:latin typeface="+mn-ea"/>
            </a:endParaRP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 err="1" smtClean="0">
                <a:solidFill>
                  <a:srgbClr val="FF0000"/>
                </a:solidFill>
                <a:latin typeface="+mn-ea"/>
              </a:rPr>
              <a:t>git</a:t>
            </a:r>
            <a:r>
              <a:rPr lang="en-US" altLang="ko-KR" sz="1600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latin typeface="+mn-ea"/>
              </a:rPr>
              <a:t>reset --soft HEAD</a:t>
            </a:r>
            <a:r>
              <a:rPr lang="en-US" altLang="ko-KR" sz="1600" dirty="0" smtClean="0">
                <a:solidFill>
                  <a:srgbClr val="FF0000"/>
                </a:solidFill>
                <a:latin typeface="+mn-ea"/>
              </a:rPr>
              <a:t>^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commit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을 취소하고 해당 파일들은 </a:t>
            </a: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unstaged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상태로 워킹 디렉터리에 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보존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 err="1" smtClean="0">
                <a:solidFill>
                  <a:srgbClr val="FF0000"/>
                </a:solidFill>
                <a:latin typeface="+mn-ea"/>
              </a:rPr>
              <a:t>git</a:t>
            </a:r>
            <a:r>
              <a:rPr lang="en-US" altLang="ko-KR" sz="1600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latin typeface="+mn-ea"/>
              </a:rPr>
              <a:t>reset --mixed HEAD^ </a:t>
            </a:r>
            <a:r>
              <a:rPr lang="en-US" altLang="ko-KR" sz="1600" dirty="0" smtClean="0">
                <a:solidFill>
                  <a:srgbClr val="FF0000"/>
                </a:solidFill>
                <a:latin typeface="+mn-ea"/>
              </a:rPr>
              <a:t> (</a:t>
            </a:r>
            <a:r>
              <a:rPr lang="ko-KR" altLang="en-US" sz="1600" dirty="0" smtClean="0">
                <a:solidFill>
                  <a:srgbClr val="FF0000"/>
                </a:solidFill>
                <a:latin typeface="+mn-ea"/>
              </a:rPr>
              <a:t>기본 옵션</a:t>
            </a:r>
            <a:r>
              <a:rPr lang="en-US" altLang="ko-KR" sz="1600" dirty="0" smtClean="0">
                <a:solidFill>
                  <a:srgbClr val="FF0000"/>
                </a:solidFill>
                <a:latin typeface="+mn-ea"/>
              </a:rPr>
              <a:t>)</a:t>
            </a:r>
            <a:endParaRPr lang="en-US" altLang="ko-KR" sz="1600" dirty="0">
              <a:solidFill>
                <a:srgbClr val="FF0000"/>
              </a:solidFill>
              <a:latin typeface="+mn-ea"/>
            </a:endParaRP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 err="1" smtClean="0">
                <a:solidFill>
                  <a:srgbClr val="FF0000"/>
                </a:solidFill>
                <a:latin typeface="+mn-ea"/>
              </a:rPr>
              <a:t>git</a:t>
            </a:r>
            <a:r>
              <a:rPr lang="en-US" altLang="ko-KR" sz="1600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latin typeface="+mn-ea"/>
              </a:rPr>
              <a:t>reset HEAD^ </a:t>
            </a:r>
            <a:r>
              <a:rPr lang="en-US" altLang="ko-KR" sz="1600" dirty="0" smtClean="0">
                <a:solidFill>
                  <a:srgbClr val="FF0000"/>
                </a:solidFill>
                <a:latin typeface="+mn-ea"/>
              </a:rPr>
              <a:t>(</a:t>
            </a:r>
            <a:r>
              <a:rPr lang="ko-KR" altLang="en-US" sz="1600" dirty="0">
                <a:solidFill>
                  <a:srgbClr val="FF0000"/>
                </a:solidFill>
                <a:latin typeface="+mn-ea"/>
              </a:rPr>
              <a:t>위와 </a:t>
            </a:r>
            <a:r>
              <a:rPr lang="ko-KR" altLang="en-US" sz="1600" dirty="0" smtClean="0">
                <a:solidFill>
                  <a:srgbClr val="FF0000"/>
                </a:solidFill>
                <a:latin typeface="+mn-ea"/>
              </a:rPr>
              <a:t>동일</a:t>
            </a:r>
            <a:r>
              <a:rPr lang="en-US" altLang="ko-KR" sz="1600" dirty="0" smtClean="0">
                <a:solidFill>
                  <a:srgbClr val="FF0000"/>
                </a:solidFill>
                <a:latin typeface="+mn-ea"/>
              </a:rPr>
              <a:t>)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마지막 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2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개의 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commit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을 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취소</a:t>
            </a:r>
            <a:endParaRPr lang="en-US" altLang="ko-KR" sz="1600" dirty="0" smtClean="0">
              <a:solidFill>
                <a:schemeClr val="tx1"/>
              </a:solidFill>
              <a:latin typeface="+mn-ea"/>
            </a:endParaRP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 err="1" smtClean="0">
                <a:solidFill>
                  <a:srgbClr val="FF0000"/>
                </a:solidFill>
                <a:latin typeface="+mn-ea"/>
              </a:rPr>
              <a:t>git</a:t>
            </a:r>
            <a:r>
              <a:rPr lang="en-US" altLang="ko-KR" sz="1600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latin typeface="+mn-ea"/>
              </a:rPr>
              <a:t>reset HEAD~2 </a:t>
            </a:r>
            <a:endParaRPr lang="en-US" altLang="ko-KR" sz="1600" dirty="0" smtClean="0">
              <a:solidFill>
                <a:srgbClr val="FF0000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commit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을 취소하고 해당 파일들은 </a:t>
            </a: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unstaged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상태로 워킹 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디렉터리에서 삭제</a:t>
            </a:r>
            <a:endParaRPr lang="en-US" altLang="ko-KR" sz="1600" dirty="0" smtClean="0">
              <a:solidFill>
                <a:schemeClr val="tx1"/>
              </a:solidFill>
              <a:latin typeface="+mn-ea"/>
            </a:endParaRP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 err="1" smtClean="0">
                <a:solidFill>
                  <a:srgbClr val="FF0000"/>
                </a:solidFill>
                <a:latin typeface="+mn-ea"/>
              </a:rPr>
              <a:t>git</a:t>
            </a:r>
            <a:r>
              <a:rPr lang="en-US" altLang="ko-KR" sz="1600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latin typeface="+mn-ea"/>
              </a:rPr>
              <a:t>reset --hard HEAD</a:t>
            </a:r>
            <a:r>
              <a:rPr lang="en-US" altLang="ko-KR" sz="1600" dirty="0" smtClean="0">
                <a:solidFill>
                  <a:srgbClr val="FF0000"/>
                </a:solidFill>
                <a:latin typeface="+mn-ea"/>
              </a:rPr>
              <a:t>^</a:t>
            </a:r>
            <a:endParaRPr lang="en-US" altLang="ko-KR" sz="1600" dirty="0" smtClean="0">
              <a:solidFill>
                <a:schemeClr val="tx1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4225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latin typeface="HY헤드라인M" pitchFamily="18" charset="-127"/>
                <a:ea typeface="HY헤드라인M" pitchFamily="18" charset="-127"/>
              </a:rPr>
              <a:t>Git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527292" y="1196752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개요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Git</a:t>
            </a:r>
            <a:r>
              <a:rPr lang="ko-KR" altLang="en-US" sz="1600" dirty="0"/>
              <a:t>이란 </a:t>
            </a:r>
            <a:r>
              <a:rPr lang="en-US" altLang="ko-KR" sz="1600" dirty="0" smtClean="0"/>
              <a:t>source </a:t>
            </a:r>
            <a:r>
              <a:rPr lang="ko-KR" altLang="en-US" sz="1600" dirty="0"/>
              <a:t>관리를 위한 분산 버전 관리 시스템입니다</a:t>
            </a:r>
            <a:r>
              <a:rPr lang="en-US" altLang="ko-KR" sz="1600" dirty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최초로 리눅스 </a:t>
            </a:r>
            <a:r>
              <a:rPr lang="ko-KR" altLang="en-US" sz="1600" dirty="0" err="1"/>
              <a:t>토발즈가</a:t>
            </a:r>
            <a:r>
              <a:rPr lang="ko-KR" altLang="en-US" sz="1600" dirty="0"/>
              <a:t> 리눅스 커널 개발에 이용하려고 개발하였습니다</a:t>
            </a:r>
            <a:r>
              <a:rPr lang="en-US" altLang="ko-KR" sz="1600" dirty="0"/>
              <a:t>. 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코드를 버전 별로 관리함으로써</a:t>
            </a:r>
            <a:r>
              <a:rPr lang="en-US" altLang="ko-KR" sz="1600" dirty="0"/>
              <a:t>, </a:t>
            </a:r>
            <a:r>
              <a:rPr lang="ko-KR" altLang="en-US" sz="1600" smtClean="0"/>
              <a:t>배포 후 </a:t>
            </a:r>
            <a:r>
              <a:rPr lang="en-US" altLang="ko-KR" sz="1600" dirty="0"/>
              <a:t>major </a:t>
            </a:r>
            <a:r>
              <a:rPr lang="ko-KR" altLang="en-US" sz="1600" dirty="0"/>
              <a:t>버그를 발생시 빠르게 </a:t>
            </a:r>
            <a:r>
              <a:rPr lang="en-US" altLang="ko-KR" sz="1600" dirty="0"/>
              <a:t>rollback</a:t>
            </a:r>
            <a:r>
              <a:rPr lang="ko-KR" altLang="en-US" sz="1600" dirty="0"/>
              <a:t>을 하거나 수정된 코드만 파악하여</a:t>
            </a:r>
            <a:r>
              <a:rPr lang="en-US" altLang="ko-KR" sz="1600" dirty="0"/>
              <a:t>, </a:t>
            </a:r>
            <a:r>
              <a:rPr lang="ko-KR" altLang="en-US" sz="1600" dirty="0"/>
              <a:t>버그를 빠르게 찾거나</a:t>
            </a:r>
            <a:r>
              <a:rPr lang="en-US" altLang="ko-KR" sz="1600" dirty="0"/>
              <a:t>, </a:t>
            </a:r>
            <a:r>
              <a:rPr lang="ko-KR" altLang="en-US" sz="1600" dirty="0"/>
              <a:t>한 프로젝트의 코드를 여러 사람이 함께 작업 할 수 있도록 </a:t>
            </a:r>
            <a:r>
              <a:rPr lang="ko-KR" altLang="en-US" sz="1600" dirty="0" smtClean="0"/>
              <a:t>도와준다</a:t>
            </a:r>
            <a:r>
              <a:rPr lang="en-US" altLang="ko-KR" sz="1600" dirty="0" smtClean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버전 관리 시스템인 </a:t>
            </a:r>
            <a:r>
              <a:rPr lang="en-US" altLang="ko-KR" sz="1600" dirty="0" err="1"/>
              <a:t>Git</a:t>
            </a:r>
            <a:r>
              <a:rPr lang="ko-KR" altLang="en-US" sz="1600" dirty="0"/>
              <a:t>를</a:t>
            </a:r>
            <a:r>
              <a:rPr lang="en-US" altLang="ko-KR" sz="1600" dirty="0"/>
              <a:t> </a:t>
            </a:r>
            <a:r>
              <a:rPr lang="ko-KR" altLang="en-US" sz="1600" dirty="0"/>
              <a:t>이용하는 프로젝트를 위한 원격 저장소 제공</a:t>
            </a:r>
            <a:endParaRPr lang="en-US" altLang="ko-KR" sz="16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오픈 소스는 무료는 비공개 프로젝트는 유료 정책 실시</a:t>
            </a:r>
            <a:endParaRPr lang="en-US" altLang="ko-KR" sz="16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저장소의 크기는 제한이 없다</a:t>
            </a:r>
            <a:r>
              <a:rPr lang="en-US" altLang="ko-KR" sz="1600" dirty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로컬 버전 관리 시스템이 없어도 많은 작업을 웹 상에서 할 수 있다</a:t>
            </a:r>
            <a:r>
              <a:rPr lang="en-US" altLang="ko-KR" sz="1600" dirty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사람 중심의 서비스 구성이기 때문에 특정 저장소에 접근하려면 </a:t>
            </a:r>
            <a:r>
              <a:rPr lang="en-US" altLang="ko-KR" sz="1600" dirty="0"/>
              <a:t>“ID/</a:t>
            </a:r>
            <a:r>
              <a:rPr lang="ko-KR" altLang="en-US" sz="1600" dirty="0" err="1"/>
              <a:t>저장소명</a:t>
            </a:r>
            <a:r>
              <a:rPr lang="en-US" altLang="ko-KR" sz="1600" dirty="0"/>
              <a:t>”</a:t>
            </a:r>
            <a:r>
              <a:rPr lang="ko-KR" altLang="en-US" sz="1600" dirty="0"/>
              <a:t>으로 해야 한다</a:t>
            </a:r>
            <a:r>
              <a:rPr lang="en-US" altLang="ko-KR" sz="1600" dirty="0" smtClean="0"/>
              <a:t>.</a:t>
            </a:r>
            <a:endParaRPr kumimoji="0" lang="en-US" altLang="ko-KR" sz="1600" dirty="0">
              <a:solidFill>
                <a:srgbClr val="FF0000"/>
              </a:solidFill>
              <a:latin typeface="+mn-ea"/>
            </a:endParaRPr>
          </a:p>
          <a:p>
            <a:pPr lvl="1"/>
            <a:endParaRPr kumimoji="0" lang="en-US" altLang="ko-KR" sz="1600" dirty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>
              <a:solidFill>
                <a:schemeClr val="tx1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297777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latin typeface="HY헤드라인M" pitchFamily="18" charset="-127"/>
                <a:ea typeface="HY헤드라인M" pitchFamily="18" charset="-127"/>
              </a:rPr>
              <a:t>Git</a:t>
            </a:r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목적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0567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개요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버전 관리 </a:t>
            </a:r>
            <a:r>
              <a:rPr lang="en-US" altLang="ko-KR" sz="1600" dirty="0" smtClean="0"/>
              <a:t>(Version Management)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백업 </a:t>
            </a:r>
            <a:r>
              <a:rPr lang="en-US" altLang="ko-KR" sz="1600" dirty="0" smtClean="0"/>
              <a:t>(Backup)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협업 </a:t>
            </a:r>
            <a:r>
              <a:rPr lang="en-US" altLang="ko-KR" sz="1600" dirty="0" smtClean="0"/>
              <a:t>(Collaborate)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종류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Git</a:t>
            </a:r>
            <a:r>
              <a:rPr lang="en-US" altLang="ko-KR" sz="1600" dirty="0" smtClean="0"/>
              <a:t> CLI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Sourcetree</a:t>
            </a: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GitHub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TotoiseGit</a:t>
            </a:r>
            <a:endParaRPr lang="en-US" altLang="ko-KR" sz="16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lvl="2">
              <a:lnSpc>
                <a:spcPct val="150000"/>
              </a:lnSpc>
            </a:pPr>
            <a:endParaRPr kumimoji="0" lang="en-US" altLang="ko-KR" sz="12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8075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버전 관리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395536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Version Management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Working Tree </a:t>
            </a:r>
            <a:r>
              <a:rPr lang="en-US" altLang="ko-KR" sz="1600" i="1" dirty="0" smtClean="0">
                <a:solidFill>
                  <a:srgbClr val="00B0F0"/>
                </a:solidFill>
              </a:rPr>
              <a:t>(add)</a:t>
            </a:r>
            <a:r>
              <a:rPr lang="en-US" altLang="ko-KR" sz="1600" dirty="0" smtClean="0"/>
              <a:t>	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Staging Area </a:t>
            </a:r>
            <a:r>
              <a:rPr lang="en-US" altLang="ko-KR" sz="1600" i="1" dirty="0" smtClean="0">
                <a:solidFill>
                  <a:srgbClr val="00B0F0"/>
                </a:solidFill>
              </a:rPr>
              <a:t>(commit)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Local Repository </a:t>
            </a:r>
            <a:r>
              <a:rPr lang="en-US" altLang="ko-KR" sz="1600" i="1" dirty="0" smtClean="0">
                <a:solidFill>
                  <a:srgbClr val="00B0F0"/>
                </a:solidFill>
              </a:rPr>
              <a:t>(push)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Remote Repository </a:t>
            </a:r>
            <a:r>
              <a:rPr lang="en-US" altLang="ko-KR" sz="1600" i="1" dirty="0" smtClean="0">
                <a:solidFill>
                  <a:srgbClr val="00B0F0"/>
                </a:solidFill>
              </a:rPr>
              <a:t>(pull)</a:t>
            </a:r>
            <a:endParaRPr lang="en-US" altLang="ko-KR" sz="1600" i="1" dirty="0">
              <a:solidFill>
                <a:srgbClr val="00B0F0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Branch &amp; Conflict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생성</a:t>
            </a:r>
            <a:endParaRPr lang="en-US" altLang="ko-KR" sz="16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병합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lvl="2">
              <a:lnSpc>
                <a:spcPct val="150000"/>
              </a:lnSpc>
            </a:pPr>
            <a:endParaRPr kumimoji="0" lang="en-US" altLang="ko-KR" sz="12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2751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버전 관리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Login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/>
              <a:t>git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config</a:t>
            </a:r>
            <a:r>
              <a:rPr lang="en-US" altLang="ko-KR" sz="1600" dirty="0"/>
              <a:t> user.name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git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config</a:t>
            </a:r>
            <a:r>
              <a:rPr lang="en-US" altLang="ko-KR" sz="1600" dirty="0" smtClean="0"/>
              <a:t> --global user.name jsh-1235</a:t>
            </a:r>
            <a:endParaRPr lang="en-US" altLang="ko-KR" sz="16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git</a:t>
            </a:r>
            <a:r>
              <a:rPr lang="en-US" altLang="ko-KR" sz="1600" dirty="0" smtClean="0"/>
              <a:t> </a:t>
            </a:r>
            <a:r>
              <a:rPr lang="en-US" altLang="ko-KR" sz="1600" dirty="0" err="1"/>
              <a:t>config</a:t>
            </a:r>
            <a:r>
              <a:rPr lang="en-US" altLang="ko-KR" sz="1600" dirty="0"/>
              <a:t> --global </a:t>
            </a:r>
            <a:r>
              <a:rPr lang="en-US" altLang="ko-KR" sz="1600" dirty="0" err="1"/>
              <a:t>user.email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jsh-1235@hanmail.net</a:t>
            </a:r>
            <a:endParaRPr kumimoji="0" lang="en-US" altLang="ko-KR" sz="1200" dirty="0" smtClean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81470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버전 관리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Version Management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mkdir</a:t>
            </a:r>
            <a:r>
              <a:rPr lang="en-US" altLang="ko-KR" sz="1600" dirty="0" smtClean="0"/>
              <a:t> ‘</a:t>
            </a:r>
            <a:r>
              <a:rPr lang="en-US" altLang="ko-KR" sz="1600" dirty="0" err="1" smtClean="0"/>
              <a:t>dir</a:t>
            </a:r>
            <a:r>
              <a:rPr lang="en-US" altLang="ko-KR" sz="1600" dirty="0" smtClean="0"/>
              <a:t>’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cd ‘</a:t>
            </a:r>
            <a:r>
              <a:rPr lang="en-US" altLang="ko-KR" sz="1600" dirty="0" err="1" smtClean="0"/>
              <a:t>dir</a:t>
            </a:r>
            <a:r>
              <a:rPr lang="en-US" altLang="ko-KR" sz="1600" dirty="0" smtClean="0"/>
              <a:t>’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git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init</a:t>
            </a:r>
            <a:r>
              <a:rPr lang="en-US" altLang="ko-KR" sz="1600" dirty="0" smtClean="0"/>
              <a:t> 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git</a:t>
            </a:r>
            <a:r>
              <a:rPr lang="en-US" altLang="ko-KR" sz="1600" dirty="0" smtClean="0"/>
              <a:t> status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git</a:t>
            </a:r>
            <a:r>
              <a:rPr lang="en-US" altLang="ko-KR" sz="1600" dirty="0" smtClean="0"/>
              <a:t> add ‘file’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git</a:t>
            </a:r>
            <a:r>
              <a:rPr lang="en-US" altLang="ko-KR" sz="1600" dirty="0" smtClean="0"/>
              <a:t> commit </a:t>
            </a:r>
          </a:p>
          <a:p>
            <a:pPr marL="1200150" lvl="2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Vim exit :q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git</a:t>
            </a:r>
            <a:r>
              <a:rPr lang="en-US" altLang="ko-KR" sz="1600" dirty="0" smtClean="0"/>
              <a:t> commit –m ‘update’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git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rm</a:t>
            </a:r>
            <a:r>
              <a:rPr lang="en-US" altLang="ko-KR" sz="1600" dirty="0" smtClean="0"/>
              <a:t> cashed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git</a:t>
            </a:r>
            <a:r>
              <a:rPr lang="en-US" altLang="ko-KR" sz="1600" dirty="0" smtClean="0"/>
              <a:t> log --all --graph --</a:t>
            </a:r>
            <a:r>
              <a:rPr lang="en-US" altLang="ko-KR" sz="1600" dirty="0" err="1" smtClean="0"/>
              <a:t>oneline</a:t>
            </a: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git</a:t>
            </a:r>
            <a:r>
              <a:rPr lang="en-US" altLang="ko-KR" sz="1600" dirty="0" smtClean="0"/>
              <a:t> branch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git</a:t>
            </a:r>
            <a:r>
              <a:rPr lang="en-US" altLang="ko-KR" sz="1600" dirty="0" smtClean="0"/>
              <a:t> branch ‘apple’</a:t>
            </a:r>
          </a:p>
          <a:p>
            <a:pPr lvl="2">
              <a:lnSpc>
                <a:spcPct val="150000"/>
              </a:lnSpc>
            </a:pPr>
            <a:endParaRPr kumimoji="0" lang="en-US" altLang="ko-KR" sz="1200" dirty="0" smtClean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5434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버전 관리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527292" y="1196752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상태 확인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git</a:t>
            </a:r>
            <a:r>
              <a:rPr lang="en-US" altLang="ko-KR" sz="1600" dirty="0" smtClean="0"/>
              <a:t> status 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git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status -s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Add &amp; Commit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/>
              <a:t>git</a:t>
            </a:r>
            <a:r>
              <a:rPr lang="en-US" altLang="ko-KR" sz="1400" dirty="0" smtClean="0"/>
              <a:t> diff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/>
              <a:t>git</a:t>
            </a:r>
            <a:r>
              <a:rPr lang="en-US" altLang="ko-KR" sz="1400" dirty="0" smtClean="0"/>
              <a:t> add .	// </a:t>
            </a:r>
            <a:r>
              <a:rPr lang="ko-KR" altLang="en-US" sz="1400" dirty="0" smtClean="0"/>
              <a:t>현재 디렉토리의 모든 내용을 </a:t>
            </a:r>
            <a:r>
              <a:rPr lang="ko-KR" altLang="en-US" sz="1400" dirty="0" err="1"/>
              <a:t>스테이징</a:t>
            </a:r>
            <a:r>
              <a:rPr lang="ko-KR" altLang="en-US" sz="1400" dirty="0" smtClean="0"/>
              <a:t> 영역으로 이동</a:t>
            </a:r>
            <a:endParaRPr lang="en-US" altLang="ko-KR" sz="14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/>
              <a:t>Git</a:t>
            </a:r>
            <a:r>
              <a:rPr lang="en-US" altLang="ko-KR" sz="1400" dirty="0" smtClean="0"/>
              <a:t> add *	// </a:t>
            </a:r>
            <a:r>
              <a:rPr lang="ko-KR" altLang="en-US" sz="1400" dirty="0" smtClean="0"/>
              <a:t>작업 디렉토리 내의 모든 변경 내용을 </a:t>
            </a:r>
            <a:r>
              <a:rPr lang="ko-KR" altLang="en-US" sz="1400" dirty="0" err="1" smtClean="0"/>
              <a:t>스테이징</a:t>
            </a:r>
            <a:r>
              <a:rPr lang="ko-KR" altLang="en-US" sz="1400" dirty="0" smtClean="0"/>
              <a:t> 영역으로 이동</a:t>
            </a:r>
            <a:endParaRPr lang="en-US" altLang="ko-KR" sz="14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/>
              <a:t>git</a:t>
            </a:r>
            <a:r>
              <a:rPr lang="en-US" altLang="ko-KR" sz="1400" dirty="0" smtClean="0"/>
              <a:t> add –A	// </a:t>
            </a:r>
            <a:r>
              <a:rPr lang="ko-KR" altLang="en-US" sz="1400" dirty="0" smtClean="0"/>
              <a:t>작업 디렉토리 상에 어디에 위치하든 항상 동일하게 모든 변경 내용을 </a:t>
            </a:r>
            <a:r>
              <a:rPr lang="en-US" altLang="ko-KR" sz="1400" dirty="0" smtClean="0"/>
              <a:t>		</a:t>
            </a:r>
            <a:r>
              <a:rPr lang="ko-KR" altLang="en-US" sz="1400" dirty="0" err="1" smtClean="0"/>
              <a:t>스테이징</a:t>
            </a:r>
            <a:r>
              <a:rPr lang="ko-KR" altLang="en-US" sz="1400" dirty="0" smtClean="0"/>
              <a:t> 영역으로 이동</a:t>
            </a:r>
            <a:endParaRPr lang="en-US" altLang="ko-KR" sz="14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/>
              <a:t>git</a:t>
            </a:r>
            <a:r>
              <a:rPr lang="en-US" altLang="ko-KR" sz="1400" dirty="0" smtClean="0"/>
              <a:t> add –p	// </a:t>
            </a:r>
            <a:r>
              <a:rPr lang="ko-KR" altLang="en-US" sz="1400" dirty="0"/>
              <a:t>각 변경 사항을 터미널에서 직접 눈으로 하나씩 확인하면서 </a:t>
            </a:r>
            <a:r>
              <a:rPr lang="ko-KR" altLang="en-US" sz="1400" dirty="0" err="1"/>
              <a:t>스테이징</a:t>
            </a:r>
            <a:r>
              <a:rPr lang="ko-KR" altLang="en-US" sz="1400" dirty="0"/>
              <a:t> 영역으로 넘기거나 또는 제외할 수가 </a:t>
            </a:r>
            <a:r>
              <a:rPr lang="ko-KR" altLang="en-US" sz="1400" dirty="0" smtClean="0"/>
              <a:t>있다</a:t>
            </a:r>
            <a:r>
              <a:rPr lang="en-US" altLang="ko-KR" sz="1400" dirty="0" smtClean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/>
              <a:t>git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commit –m ‘update’</a:t>
            </a:r>
            <a:endParaRPr lang="en-US" altLang="ko-KR" sz="14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/>
              <a:t>git</a:t>
            </a:r>
            <a:r>
              <a:rPr lang="en-US" altLang="ko-KR" sz="1400" dirty="0" smtClean="0"/>
              <a:t> commit –am ‘update’ // Add and Commit</a:t>
            </a:r>
            <a:endParaRPr lang="en-US" altLang="ko-KR" sz="14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lvl="2">
              <a:lnSpc>
                <a:spcPct val="150000"/>
              </a:lnSpc>
            </a:pPr>
            <a:endParaRPr kumimoji="0" lang="en-US" altLang="ko-KR" sz="1200" dirty="0" smtClean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9194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버전 관리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527292" y="1196752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Log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/>
              <a:t>git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log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/>
              <a:t>git</a:t>
            </a:r>
            <a:r>
              <a:rPr lang="en-US" altLang="ko-KR" sz="1600" dirty="0"/>
              <a:t> log  </a:t>
            </a:r>
            <a:r>
              <a:rPr lang="en-US" altLang="ko-KR" sz="1600" dirty="0" smtClean="0"/>
              <a:t>-p</a:t>
            </a:r>
            <a:endParaRPr lang="en-US" altLang="ko-KR" sz="16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git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log  --stat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git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log --all --graph </a:t>
            </a:r>
            <a:r>
              <a:rPr lang="en-US" altLang="ko-KR" sz="1600" dirty="0" smtClean="0"/>
              <a:t>--</a:t>
            </a:r>
            <a:r>
              <a:rPr lang="en-US" altLang="ko-KR" sz="1600" dirty="0" err="1" smtClean="0"/>
              <a:t>oneline</a:t>
            </a: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git</a:t>
            </a:r>
            <a:r>
              <a:rPr lang="en-US" altLang="ko-KR" sz="1600" dirty="0" smtClean="0"/>
              <a:t> status or </a:t>
            </a:r>
            <a:r>
              <a:rPr lang="en-US" altLang="ko-KR" sz="1600" dirty="0" err="1" smtClean="0"/>
              <a:t>git</a:t>
            </a:r>
            <a:r>
              <a:rPr lang="en-US" altLang="ko-KR" sz="1600" dirty="0" smtClean="0"/>
              <a:t> status -s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Branch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/>
              <a:t>git</a:t>
            </a:r>
            <a:r>
              <a:rPr lang="en-US" altLang="ko-KR" sz="1400" dirty="0" smtClean="0"/>
              <a:t> branch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or </a:t>
            </a:r>
            <a:r>
              <a:rPr lang="en-US" altLang="ko-KR" sz="1400" dirty="0" err="1" smtClean="0"/>
              <a:t>git</a:t>
            </a:r>
            <a:r>
              <a:rPr lang="en-US" altLang="ko-KR" sz="1400" dirty="0" smtClean="0"/>
              <a:t> branch -a</a:t>
            </a:r>
            <a:endParaRPr lang="en-US" altLang="ko-KR" sz="14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/>
              <a:t>git</a:t>
            </a:r>
            <a:r>
              <a:rPr lang="en-US" altLang="ko-KR" sz="1400" dirty="0"/>
              <a:t> branch </a:t>
            </a:r>
            <a:r>
              <a:rPr lang="en-US" altLang="ko-KR" sz="1400" dirty="0" err="1" smtClean="0"/>
              <a:t>new_branch</a:t>
            </a:r>
            <a:endParaRPr lang="en-US" altLang="ko-KR" sz="14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/>
              <a:t>git</a:t>
            </a:r>
            <a:r>
              <a:rPr lang="en-US" altLang="ko-KR" sz="1400" dirty="0"/>
              <a:t> checkout </a:t>
            </a:r>
            <a:r>
              <a:rPr lang="en-US" altLang="ko-KR" sz="1400" dirty="0" err="1"/>
              <a:t>new_branch</a:t>
            </a:r>
            <a:endParaRPr lang="en-US" altLang="ko-KR" sz="14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/>
              <a:t>git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checkout </a:t>
            </a:r>
            <a:r>
              <a:rPr lang="en-US" altLang="ko-KR" sz="1400" dirty="0" smtClean="0"/>
              <a:t>master</a:t>
            </a:r>
            <a:endParaRPr lang="en-US" altLang="ko-KR" sz="14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/>
              <a:t>git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merge </a:t>
            </a:r>
            <a:r>
              <a:rPr lang="en-US" altLang="ko-KR" sz="1400" dirty="0" err="1" smtClean="0"/>
              <a:t>new_branch</a:t>
            </a:r>
            <a:r>
              <a:rPr lang="en-US" altLang="ko-KR" sz="1400" dirty="0" smtClean="0"/>
              <a:t>	</a:t>
            </a:r>
            <a:endParaRPr lang="en-US" altLang="ko-KR" sz="14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/>
              <a:t>git</a:t>
            </a:r>
            <a:r>
              <a:rPr lang="en-US" altLang="ko-KR" sz="1400" dirty="0"/>
              <a:t> branch -d </a:t>
            </a:r>
            <a:r>
              <a:rPr lang="en-US" altLang="ko-KR" sz="1400" dirty="0" err="1"/>
              <a:t>new_branch</a:t>
            </a:r>
            <a:r>
              <a:rPr lang="en-US" altLang="ko-KR" sz="1400" dirty="0"/>
              <a:t>		// delete branch locally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/>
              <a:t>git</a:t>
            </a:r>
            <a:r>
              <a:rPr lang="en-US" altLang="ko-KR" sz="1400" dirty="0"/>
              <a:t> push origin --delete </a:t>
            </a:r>
            <a:r>
              <a:rPr lang="en-US" altLang="ko-KR" sz="1400" dirty="0" err="1"/>
              <a:t>new_branch</a:t>
            </a:r>
            <a:r>
              <a:rPr lang="en-US" altLang="ko-KR" sz="1400" dirty="0"/>
              <a:t> 	// delete branch remotely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lvl="2">
              <a:lnSpc>
                <a:spcPct val="150000"/>
              </a:lnSpc>
            </a:pPr>
            <a:endParaRPr kumimoji="0" lang="en-US" altLang="ko-KR" sz="1200" dirty="0" smtClean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7537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버전 관리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527292" y="1196752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Log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/>
              <a:t>git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remote add origin https://github.com/jsh-1235/bt-product-server.git</a:t>
            </a:r>
            <a:endParaRPr lang="en-US" altLang="ko-KR" sz="14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/>
              <a:t>git</a:t>
            </a:r>
            <a:r>
              <a:rPr lang="en-US" altLang="ko-KR" sz="1400" dirty="0"/>
              <a:t> remote </a:t>
            </a:r>
            <a:r>
              <a:rPr lang="en-US" altLang="ko-KR" sz="1400" dirty="0" smtClean="0"/>
              <a:t>–v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/>
              <a:t>git</a:t>
            </a:r>
            <a:r>
              <a:rPr lang="en-US" altLang="ko-KR" sz="1400" dirty="0"/>
              <a:t> remote set-</a:t>
            </a:r>
            <a:r>
              <a:rPr lang="en-US" altLang="ko-KR" sz="1400" dirty="0" err="1"/>
              <a:t>url</a:t>
            </a:r>
            <a:r>
              <a:rPr lang="en-US" altLang="ko-KR" sz="1400" dirty="0"/>
              <a:t> origin https://github.com/jsh-1235/bt-product-server.git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1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7959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모자이크">
  <a:themeElements>
    <a:clrScheme name="모자이크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모자이크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모자이크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37918</TotalTime>
  <Words>468</Words>
  <Application>Microsoft Office PowerPoint</Application>
  <PresentationFormat>화면 슬라이드 쇼(4:3)</PresentationFormat>
  <Paragraphs>188</Paragraphs>
  <Slides>15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HY헤드라인M</vt:lpstr>
      <vt:lpstr>굴림</vt:lpstr>
      <vt:lpstr>맑은 고딕</vt:lpstr>
      <vt:lpstr>Arial</vt:lpstr>
      <vt:lpstr>Times New Roman</vt:lpstr>
      <vt:lpstr>Wingdings</vt:lpstr>
      <vt:lpstr>모자이크</vt:lpstr>
      <vt:lpstr>연구/개발팀  Git 시작하기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메카트로닉스공학과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비티 회사소개서</dc:title>
  <dc:creator>양승진</dc:creator>
  <cp:lastModifiedBy>jsh</cp:lastModifiedBy>
  <cp:revision>3951</cp:revision>
  <cp:lastPrinted>2020-07-31T05:58:37Z</cp:lastPrinted>
  <dcterms:created xsi:type="dcterms:W3CDTF">2007-03-28T23:45:48Z</dcterms:created>
  <dcterms:modified xsi:type="dcterms:W3CDTF">2022-12-07T02:27:34Z</dcterms:modified>
</cp:coreProperties>
</file>