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0"/>
  </p:notesMasterIdLst>
  <p:handoutMasterIdLst>
    <p:handoutMasterId r:id="rId31"/>
  </p:handoutMasterIdLst>
  <p:sldIdLst>
    <p:sldId id="615" r:id="rId2"/>
    <p:sldId id="1138" r:id="rId3"/>
    <p:sldId id="1134" r:id="rId4"/>
    <p:sldId id="1139" r:id="rId5"/>
    <p:sldId id="1140" r:id="rId6"/>
    <p:sldId id="1141" r:id="rId7"/>
    <p:sldId id="1142" r:id="rId8"/>
    <p:sldId id="1143" r:id="rId9"/>
    <p:sldId id="1144" r:id="rId10"/>
    <p:sldId id="1146" r:id="rId11"/>
    <p:sldId id="1145" r:id="rId12"/>
    <p:sldId id="1147" r:id="rId13"/>
    <p:sldId id="1148" r:id="rId14"/>
    <p:sldId id="1149" r:id="rId15"/>
    <p:sldId id="1150" r:id="rId16"/>
    <p:sldId id="1153" r:id="rId17"/>
    <p:sldId id="1155" r:id="rId18"/>
    <p:sldId id="1156" r:id="rId19"/>
    <p:sldId id="1157" r:id="rId20"/>
    <p:sldId id="1151" r:id="rId21"/>
    <p:sldId id="1152" r:id="rId22"/>
    <p:sldId id="1131" r:id="rId23"/>
    <p:sldId id="1135" r:id="rId24"/>
    <p:sldId id="1136" r:id="rId25"/>
    <p:sldId id="1127" r:id="rId26"/>
    <p:sldId id="1130" r:id="rId27"/>
    <p:sldId id="1132" r:id="rId28"/>
    <p:sldId id="1133" r:id="rId29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ESP32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ESP32-S3 (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기본 모델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)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특징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Core: </a:t>
            </a:r>
            <a:r>
              <a:rPr lang="en-US" altLang="ko-KR" sz="1400" dirty="0" smtClean="0"/>
              <a:t>Xtensa: </a:t>
            </a:r>
            <a:r>
              <a:rPr lang="en-US" altLang="ko-KR" sz="1400" dirty="0"/>
              <a:t>single-dual 32-bit LX7 CPU, frequency up to 240MHz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Memories: 384 </a:t>
            </a:r>
            <a:r>
              <a:rPr lang="en-US" altLang="ko-KR" sz="1400" dirty="0"/>
              <a:t>KB of </a:t>
            </a:r>
            <a:r>
              <a:rPr lang="en-US" altLang="ko-KR" sz="1400" dirty="0" smtClean="0"/>
              <a:t>ROM, 512 </a:t>
            </a:r>
            <a:r>
              <a:rPr lang="en-US" altLang="ko-KR" sz="1400" dirty="0"/>
              <a:t>KB of </a:t>
            </a:r>
            <a:r>
              <a:rPr lang="en-US" altLang="ko-KR" sz="1400" dirty="0" smtClean="0"/>
              <a:t>SRAM, 16 </a:t>
            </a:r>
            <a:r>
              <a:rPr lang="en-US" altLang="ko-KR" sz="1400" dirty="0"/>
              <a:t>KB of RTCSRAM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Working </a:t>
            </a:r>
            <a:r>
              <a:rPr lang="en-US" altLang="ko-KR" sz="1400" dirty="0" smtClean="0"/>
              <a:t>Voltage : </a:t>
            </a:r>
            <a:r>
              <a:rPr lang="en-US" altLang="ko-KR" sz="1400" dirty="0"/>
              <a:t>2.3 V to 3.6 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Up to 45 GPIOs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2*12-bit ADC (up to 20 channels)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Communication interfaces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/>
              <a:t>2 I2C interfaces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/>
              <a:t>2 I2S interface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/>
              <a:t>4 SPI interfaces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/>
              <a:t>3 UART interfaces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/>
              <a:t>1 USB OTG interface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Security: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/>
              <a:t>4096 bit OTP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/>
              <a:t>AES, SHA, RSA, ECC, RNG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/>
              <a:t>Secure Boot, Flash Encryption, Digital signature, HMAC module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Extended temperature range: -40 to 105 °C</a:t>
            </a: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9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ESP32-S3 (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기본 모델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)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아키텍처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74" name="Picture 2" descr="https://products.espressif.com/iot-solution-api/description?diagram=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17" y="2060848"/>
            <a:ext cx="4474567" cy="444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34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ESP32-S3 (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기본 모델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)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ESP32­S3 Pin Layout (Top View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780" y="2420888"/>
            <a:ext cx="3960440" cy="37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ESP32-S3 (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기본 모델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)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ESP32­S3 Pin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Description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89" y="2204864"/>
            <a:ext cx="6349022" cy="394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ESP32-S3 (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기본 모델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)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ESP32­S3 Pin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Description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20" y="2060848"/>
            <a:ext cx="6413559" cy="44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ESP32-S3 (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기본 모델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)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ESP32­S3 Pin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Description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950892"/>
            <a:ext cx="5040560" cy="35935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980385"/>
            <a:ext cx="7240265" cy="9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ESP32-S3 (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기본 모델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)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Function Name Description</a:t>
            </a: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43" y="2420888"/>
            <a:ext cx="709711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ESP32-S3 (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기본 모델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)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GPIO Functions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21" y="2060848"/>
            <a:ext cx="7581357" cy="43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ESP32-S3 (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기본 모델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)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GPIO Functions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05" y="2149190"/>
            <a:ext cx="7574190" cy="35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ESP32-S3 (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기본 모델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)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Pin Definition</a:t>
            </a: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433" y="2061762"/>
            <a:ext cx="4559135" cy="436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7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ESP32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ESP32</a:t>
            </a:r>
            <a:r>
              <a:rPr lang="ko-KR" altLang="en-US" sz="1600" dirty="0"/>
              <a:t>는 중국 </a:t>
            </a:r>
            <a:r>
              <a:rPr lang="en-US" altLang="ko-KR" sz="1600" dirty="0" smtClean="0"/>
              <a:t>ESPRESSIF </a:t>
            </a:r>
            <a:r>
              <a:rPr lang="en-US" altLang="ko-KR" sz="1600" dirty="0"/>
              <a:t>Systems</a:t>
            </a:r>
            <a:r>
              <a:rPr lang="ko-KR" altLang="en-US" sz="1600" dirty="0"/>
              <a:t>라는 회사에서 </a:t>
            </a:r>
            <a:r>
              <a:rPr lang="en-US" altLang="ko-KR" sz="1600" dirty="0"/>
              <a:t>ESP8266</a:t>
            </a:r>
            <a:r>
              <a:rPr lang="ko-KR" altLang="en-US" sz="1600" dirty="0"/>
              <a:t>이 인기를 </a:t>
            </a:r>
            <a:r>
              <a:rPr lang="ko-KR" altLang="en-US" sz="1600" dirty="0" smtClean="0"/>
              <a:t>얻고 나서 후속 작으로 </a:t>
            </a:r>
            <a:r>
              <a:rPr lang="ko-KR" altLang="en-US" sz="1600" dirty="0"/>
              <a:t>내놓은 상위 </a:t>
            </a:r>
            <a:r>
              <a:rPr lang="ko-KR" altLang="en-US" sz="1600" dirty="0" smtClean="0"/>
              <a:t>기종이다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WIFI</a:t>
            </a:r>
            <a:r>
              <a:rPr lang="ko-KR" altLang="en-US" sz="1600" dirty="0"/>
              <a:t>뿐만 아니라 </a:t>
            </a:r>
            <a:r>
              <a:rPr lang="en-US" altLang="ko-KR" sz="1600" dirty="0"/>
              <a:t>Bluetooth 4.2</a:t>
            </a:r>
            <a:r>
              <a:rPr lang="ko-KR" altLang="en-US" sz="1600" dirty="0"/>
              <a:t>도 기본으로 지원하고 </a:t>
            </a:r>
            <a:r>
              <a:rPr lang="ko-KR" altLang="en-US" sz="1600" dirty="0" smtClean="0"/>
              <a:t>처리 속도도 </a:t>
            </a:r>
            <a:r>
              <a:rPr lang="ko-KR" altLang="en-US" sz="1600" dirty="0"/>
              <a:t>빨라 졌다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무엇 </a:t>
            </a:r>
            <a:r>
              <a:rPr lang="ko-KR" altLang="en-US" sz="1600" dirty="0"/>
              <a:t>보다도 </a:t>
            </a:r>
            <a:r>
              <a:rPr lang="en-US" altLang="ko-KR" sz="1600" dirty="0"/>
              <a:t>ESP8266</a:t>
            </a:r>
            <a:r>
              <a:rPr lang="ko-KR" altLang="en-US" sz="1600" dirty="0"/>
              <a:t>에서 부족했던 범용 입출력 핀이 대폭 늘어 나서 활용범위가 커진 것이 장점이다</a:t>
            </a:r>
            <a:r>
              <a:rPr lang="en-US" altLang="ko-KR" sz="1600" dirty="0"/>
              <a:t>.     </a:t>
            </a: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4" y="4437112"/>
            <a:ext cx="7848872" cy="132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ESP32-S3 (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기본 모델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)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Power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Scheme</a:t>
            </a: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286" y="2348880"/>
            <a:ext cx="3745428" cy="412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ESP32-S3 (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기본 모델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)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Address Mapping Structure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799" y="2204864"/>
            <a:ext cx="4676402" cy="404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Platform IDE (PIO)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Visual Studio Code based IDE</a:t>
            </a:r>
            <a:endParaRPr lang="en-US" altLang="ko-KR" sz="20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파이썬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언어를 이용한 오픈소스 기반 텍스트 에디터로 아두이노 및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ESP32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개발에 활용된다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37" y="3031728"/>
            <a:ext cx="6630325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7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ESP32 – VS Code Arduino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프로젝트 생성 순서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Ctrl+Shift+P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Arduino: Initialize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sample.ino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Board Manager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ESP32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Board </a:t>
            </a:r>
            <a:r>
              <a:rPr lang="en-US" altLang="ko-KR" sz="1400" dirty="0" err="1" smtClean="0"/>
              <a:t>Config</a:t>
            </a:r>
            <a:endParaRPr lang="en-US" altLang="ko-KR" sz="1400" dirty="0" smtClean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ESP32 Dev Module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Select Serial Port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COM5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Arduino: Library </a:t>
            </a:r>
            <a:r>
              <a:rPr lang="en-US" altLang="ko-KR" sz="1400" dirty="0" smtClean="0"/>
              <a:t>Manager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SSD1306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Arduino Upload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Open Serial Monitor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6720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ESP32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PIN 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098" name="Picture 2" descr="https://rntlab.com/wp-content/uploads/2018/01/ESP32-DOIT-DEVKIT-V1-Board-Pinout-36-GPIOs-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90" y="1988840"/>
            <a:ext cx="5983447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ESP32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PIN 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733" y="1844824"/>
            <a:ext cx="4623619" cy="45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1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HY헤드라인M" pitchFamily="18" charset="-127"/>
                <a:ea typeface="HY헤드라인M" pitchFamily="18" charset="-127"/>
              </a:rPr>
              <a:t>ESP32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Block Diagram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869" y="1844824"/>
            <a:ext cx="5192262" cy="462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HY헤드라인M" pitchFamily="18" charset="-127"/>
                <a:ea typeface="HY헤드라인M" pitchFamily="18" charset="-127"/>
              </a:rPr>
              <a:t>ESP32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Specification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26" name="Picture 2" descr="ESP32-WROVER-B Wireless Module - Espressif Systems | Mou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23" y="2060776"/>
            <a:ext cx="507638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00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HY헤드라인M" pitchFamily="18" charset="-127"/>
                <a:ea typeface="HY헤드라인M" pitchFamily="18" charset="-127"/>
              </a:rPr>
              <a:t>ESP32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Specification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2054" name="Picture 6" descr="ESP32-WROVER IPEX antenna WiFi-BT-BLE MCU Module [ESP32-WROVER-IPEX] - US  $6.80 : HAOYU Electronics : Make Engineers Job Eas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63" y="2276872"/>
            <a:ext cx="6484702" cy="409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ESP32 vs ESP8266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Compare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074" name="Picture 2" descr="ESP8266 vs ESP32: What&amp;#39;s the difference? - Wia Commun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200" y="1916832"/>
            <a:ext cx="493402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4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ESP32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특징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AI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가속 지원</a:t>
            </a:r>
            <a:endParaRPr lang="en-US" altLang="ko-KR" sz="20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ESP32-S3</a:t>
            </a:r>
            <a:r>
              <a:rPr lang="ko-KR" altLang="en-US" sz="1600" dirty="0"/>
              <a:t>는 신경망 컴퓨팅 및 신호 처리 워크로드에 대한 가속을 제공하는 </a:t>
            </a:r>
            <a:r>
              <a:rPr lang="en-US" altLang="ko-KR" sz="1600" dirty="0"/>
              <a:t>MCU</a:t>
            </a:r>
            <a:r>
              <a:rPr lang="ko-KR" altLang="en-US" sz="1600" dirty="0"/>
              <a:t>의 벡터 명령에 대한 추가 지원을 제공합니다</a:t>
            </a:r>
            <a:r>
              <a:rPr lang="en-US" altLang="ko-KR" sz="1600" dirty="0"/>
              <a:t>. 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개발자는 </a:t>
            </a:r>
            <a:r>
              <a:rPr lang="en-US" altLang="ko-KR" sz="1600" dirty="0"/>
              <a:t>ESP-DSP </a:t>
            </a:r>
            <a:r>
              <a:rPr lang="ko-KR" altLang="en-US" sz="1600" dirty="0"/>
              <a:t>및 </a:t>
            </a:r>
            <a:r>
              <a:rPr lang="en-US" altLang="ko-KR" sz="1600" dirty="0"/>
              <a:t>ESP-NN </a:t>
            </a:r>
            <a:r>
              <a:rPr lang="ko-KR" altLang="en-US" sz="1600" dirty="0"/>
              <a:t>라이브러리를 통해 이러한 벡터 명령을 활용하여 애플리케이션을 최적화할 수 있습니다</a:t>
            </a:r>
            <a:r>
              <a:rPr lang="en-US" altLang="ko-KR" sz="1600" dirty="0"/>
              <a:t>. 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ESP-WHO </a:t>
            </a:r>
            <a:r>
              <a:rPr lang="ko-KR" altLang="en-US" sz="1600" dirty="0"/>
              <a:t>및 </a:t>
            </a:r>
            <a:r>
              <a:rPr lang="en-US" altLang="ko-KR" sz="1600" dirty="0"/>
              <a:t>ESP-</a:t>
            </a:r>
            <a:r>
              <a:rPr lang="en-US" altLang="ko-KR" sz="1600" dirty="0" err="1"/>
              <a:t>Skainet</a:t>
            </a:r>
            <a:r>
              <a:rPr lang="en-US" altLang="ko-KR" sz="1600" dirty="0"/>
              <a:t> SDK</a:t>
            </a:r>
            <a:r>
              <a:rPr lang="ko-KR" altLang="en-US" sz="1600" dirty="0"/>
              <a:t>도 이 가속을 지원합니다</a:t>
            </a:r>
            <a:r>
              <a:rPr lang="en-US" altLang="ko-KR" sz="1600" dirty="0"/>
              <a:t>.</a:t>
            </a:r>
            <a:endParaRPr lang="en-US" altLang="ko-K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https://www.espressif.com/sites/all/themes/espressif/images/esp32-s3/ai-support.png?v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41" y="3967222"/>
            <a:ext cx="2310318" cy="229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ESP32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특징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보안</a:t>
            </a:r>
            <a:r>
              <a:rPr lang="en-US" altLang="ko-KR" sz="1600" dirty="0"/>
              <a:t> 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ESP32-S3</a:t>
            </a:r>
            <a:r>
              <a:rPr lang="ko-KR" altLang="en-US" sz="1400" dirty="0"/>
              <a:t>는 외부 구성 요소 없이 안전하게 연결된 장치를 구축하는 데 필요한 모든 보안 요구 사항을 제공합니다</a:t>
            </a:r>
            <a:r>
              <a:rPr lang="en-US" altLang="ko-KR" sz="1400" dirty="0"/>
              <a:t>. 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AES-XTS </a:t>
            </a:r>
            <a:r>
              <a:rPr lang="ko-KR" altLang="en-US" sz="1400" dirty="0"/>
              <a:t>기반 플래시 암호화</a:t>
            </a:r>
            <a:r>
              <a:rPr lang="en-US" altLang="ko-KR" sz="1400" dirty="0"/>
              <a:t>, RSA </a:t>
            </a:r>
            <a:r>
              <a:rPr lang="ko-KR" altLang="en-US" sz="1400" dirty="0"/>
              <a:t>기반 보안 부팅</a:t>
            </a:r>
            <a:r>
              <a:rPr lang="en-US" altLang="ko-KR" sz="1400" dirty="0"/>
              <a:t>, </a:t>
            </a:r>
            <a:r>
              <a:rPr lang="ko-KR" altLang="en-US" sz="1400" dirty="0"/>
              <a:t>디지털 서명 및 </a:t>
            </a:r>
            <a:r>
              <a:rPr lang="en-US" altLang="ko-KR" sz="1400" dirty="0"/>
              <a:t>HMAC</a:t>
            </a:r>
            <a:r>
              <a:rPr lang="ko-KR" altLang="en-US" sz="1400" dirty="0"/>
              <a:t>를 지원합니다</a:t>
            </a:r>
            <a:r>
              <a:rPr lang="en-US" altLang="ko-KR" sz="1400" dirty="0"/>
              <a:t>. 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ESP32-S3</a:t>
            </a:r>
            <a:r>
              <a:rPr lang="ko-KR" altLang="en-US" sz="1400" dirty="0"/>
              <a:t>에는 또한 두 개의 완전히 격리된 실행 환경을 제공하는 </a:t>
            </a:r>
            <a:r>
              <a:rPr lang="en-US" altLang="ko-KR" sz="1400" dirty="0"/>
              <a:t>"</a:t>
            </a:r>
            <a:r>
              <a:rPr lang="ko-KR" altLang="en-US" sz="1400" dirty="0"/>
              <a:t>월드 컨트롤러</a:t>
            </a:r>
            <a:r>
              <a:rPr lang="en-US" altLang="ko-KR" sz="1400" dirty="0"/>
              <a:t>" </a:t>
            </a:r>
            <a:r>
              <a:rPr lang="ko-KR" altLang="en-US" sz="1400" dirty="0"/>
              <a:t>주변 장치가 있어 신뢰할 수 있는 실행 환경 또는 권한 분리 체계를 구현할 수 있습니다</a:t>
            </a:r>
            <a:r>
              <a:rPr lang="en-US" altLang="ko-KR" sz="1400" dirty="0"/>
              <a:t>.</a:t>
            </a:r>
            <a:endParaRPr lang="en-US" altLang="ko-K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XTS (XEX-based tweaked-codebook mode with ciphertext stealing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3972692"/>
            <a:ext cx="4392488" cy="214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5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ESP32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특징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Wi-Fi +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블루투스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5(LE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ESP32-S3</a:t>
            </a:r>
            <a:r>
              <a:rPr lang="ko-KR" altLang="en-US" sz="1200" dirty="0"/>
              <a:t>는 </a:t>
            </a:r>
            <a:r>
              <a:rPr lang="en-US" altLang="ko-KR" sz="1200" dirty="0"/>
              <a:t>40MHz </a:t>
            </a:r>
            <a:r>
              <a:rPr lang="ko-KR" altLang="en-US" sz="1200" dirty="0"/>
              <a:t>대역폭 지원으로 </a:t>
            </a:r>
            <a:r>
              <a:rPr lang="en-US" altLang="ko-KR" sz="1200" dirty="0"/>
              <a:t>2.4GHz Wi-Fi(802.11 b/g/n)</a:t>
            </a:r>
            <a:r>
              <a:rPr lang="ko-KR" altLang="en-US" sz="1200" dirty="0"/>
              <a:t>를 지원합니다</a:t>
            </a:r>
            <a:r>
              <a:rPr lang="en-US" altLang="ko-KR" sz="1200" dirty="0"/>
              <a:t>. 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Bluetooth </a:t>
            </a:r>
            <a:r>
              <a:rPr lang="en-US" altLang="ko-KR" sz="1200" dirty="0"/>
              <a:t>Low Energy </a:t>
            </a:r>
            <a:r>
              <a:rPr lang="ko-KR" altLang="en-US" sz="1200" dirty="0"/>
              <a:t>하위 시스템은 </a:t>
            </a:r>
            <a:r>
              <a:rPr lang="en-US" altLang="ko-KR" sz="1200" dirty="0"/>
              <a:t>Coded PHY </a:t>
            </a:r>
            <a:r>
              <a:rPr lang="ko-KR" altLang="en-US" sz="1200" dirty="0"/>
              <a:t>및 광고 확장을 통해 장거리를 지원합니다</a:t>
            </a:r>
            <a:r>
              <a:rPr lang="en-US" altLang="ko-KR" sz="1200" dirty="0"/>
              <a:t>. 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또한 </a:t>
            </a:r>
            <a:r>
              <a:rPr lang="en-US" altLang="ko-KR" sz="1200" dirty="0"/>
              <a:t>2Mbps PHY</a:t>
            </a:r>
            <a:r>
              <a:rPr lang="ko-KR" altLang="en-US" sz="1200" dirty="0"/>
              <a:t>로 더 높은 전송 속도와 데이터 처리량을 지원합니다</a:t>
            </a:r>
            <a:r>
              <a:rPr lang="en-US" altLang="ko-KR" sz="1200" dirty="0"/>
              <a:t>. 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Wi-Fi</a:t>
            </a:r>
            <a:r>
              <a:rPr lang="ko-KR" altLang="en-US" sz="1200" dirty="0"/>
              <a:t>와 </a:t>
            </a:r>
            <a:r>
              <a:rPr lang="en-US" altLang="ko-KR" sz="1200" dirty="0"/>
              <a:t>Bluetooth LE</a:t>
            </a:r>
            <a:r>
              <a:rPr lang="ko-KR" altLang="en-US" sz="1200" dirty="0"/>
              <a:t>는 모두 고온에서도 유지되는 우수한 </a:t>
            </a:r>
            <a:r>
              <a:rPr lang="en-US" altLang="ko-KR" sz="1200" dirty="0"/>
              <a:t>RF </a:t>
            </a:r>
            <a:r>
              <a:rPr lang="ko-KR" altLang="en-US" sz="1200" dirty="0"/>
              <a:t>성능을 가지고 있습니다</a:t>
            </a:r>
            <a:r>
              <a:rPr lang="en-US" altLang="ko-KR" sz="1200" dirty="0"/>
              <a:t>.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146" name="Picture 2" descr="Bluetooth vs Wi-Fi comparison for IoT Solu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71" y="3189984"/>
            <a:ext cx="5816058" cy="327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7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ESP32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특징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풍부한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IO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주변 장치 세트</a:t>
            </a:r>
            <a:r>
              <a:rPr lang="en-US" altLang="ko-KR" sz="1600" dirty="0" smtClean="0"/>
              <a:t> 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ESP32-S3</a:t>
            </a:r>
            <a:r>
              <a:rPr lang="ko-KR" altLang="en-US" sz="1400" dirty="0"/>
              <a:t>에는 </a:t>
            </a:r>
            <a:r>
              <a:rPr lang="en-US" altLang="ko-KR" sz="1400" dirty="0"/>
              <a:t>45</a:t>
            </a:r>
            <a:r>
              <a:rPr lang="ko-KR" altLang="en-US" sz="1400" dirty="0"/>
              <a:t>개의 프로그래밍 가능한 </a:t>
            </a:r>
            <a:r>
              <a:rPr lang="en-US" altLang="ko-KR" sz="1400" dirty="0"/>
              <a:t>GPIO, SPI, I2S, I2C, PWM, RMT, ADC </a:t>
            </a:r>
            <a:r>
              <a:rPr lang="ko-KR" altLang="en-US" sz="1400" dirty="0"/>
              <a:t>및 </a:t>
            </a:r>
            <a:r>
              <a:rPr lang="en-US" altLang="ko-KR" sz="1400" dirty="0"/>
              <a:t>UART, SD/MMC </a:t>
            </a:r>
            <a:r>
              <a:rPr lang="ko-KR" altLang="en-US" sz="1400" dirty="0"/>
              <a:t>호스트 및 </a:t>
            </a:r>
            <a:r>
              <a:rPr lang="en-US" altLang="ko-KR" sz="1400" dirty="0"/>
              <a:t>TWAI </a:t>
            </a:r>
            <a:r>
              <a:rPr lang="en-US" altLang="ko-KR" sz="1400" baseline="30000" dirty="0"/>
              <a:t>TM</a:t>
            </a:r>
            <a:r>
              <a:rPr lang="ko-KR" altLang="en-US" sz="1400" dirty="0"/>
              <a:t> 가 있습니다</a:t>
            </a:r>
            <a:r>
              <a:rPr lang="en-US" altLang="ko-KR" sz="1400" dirty="0"/>
              <a:t>. 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총 </a:t>
            </a:r>
            <a:r>
              <a:rPr lang="en-US" altLang="ko-KR" sz="1400" dirty="0"/>
              <a:t>14</a:t>
            </a:r>
            <a:r>
              <a:rPr lang="ko-KR" altLang="en-US" sz="1400" dirty="0"/>
              <a:t>개의 </a:t>
            </a:r>
            <a:r>
              <a:rPr lang="en-US" altLang="ko-KR" sz="1400" dirty="0"/>
              <a:t>GPIO</a:t>
            </a:r>
            <a:r>
              <a:rPr lang="ko-KR" altLang="en-US" sz="1400" dirty="0"/>
              <a:t>를 </a:t>
            </a:r>
            <a:r>
              <a:rPr lang="en-US" altLang="ko-KR" sz="1400" dirty="0"/>
              <a:t>HMI </a:t>
            </a:r>
            <a:r>
              <a:rPr lang="ko-KR" altLang="en-US" sz="1400" dirty="0"/>
              <a:t>애플리케이션용 </a:t>
            </a:r>
            <a:r>
              <a:rPr lang="ko-KR" altLang="en-US" sz="1400" dirty="0" err="1"/>
              <a:t>정전식</a:t>
            </a:r>
            <a:r>
              <a:rPr lang="ko-KR" altLang="en-US" sz="1400" dirty="0"/>
              <a:t> 터치 입력으로 구성할 수 있습니다</a:t>
            </a:r>
            <a:r>
              <a:rPr lang="en-US" altLang="ko-KR" sz="1400" dirty="0"/>
              <a:t>. 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그러나 </a:t>
            </a:r>
            <a:r>
              <a:rPr lang="ko-KR" altLang="en-US" sz="1400" dirty="0"/>
              <a:t>이러한 모든 주변 장치와는 별도로 </a:t>
            </a:r>
            <a:r>
              <a:rPr lang="en-US" altLang="ko-KR" sz="1400" dirty="0"/>
              <a:t>ESP32-S3</a:t>
            </a:r>
            <a:r>
              <a:rPr lang="ko-KR" altLang="en-US" sz="1400" dirty="0"/>
              <a:t>에는 다양한 사용 사례에서 여러 저전력 모드를 지원하는 </a:t>
            </a:r>
            <a:r>
              <a:rPr lang="en-US" altLang="ko-KR" sz="1400" dirty="0"/>
              <a:t>ULP(</a:t>
            </a:r>
            <a:r>
              <a:rPr lang="ko-KR" altLang="en-US" sz="1400" dirty="0" err="1"/>
              <a:t>초저전력</a:t>
            </a:r>
            <a:r>
              <a:rPr lang="en-US" altLang="ko-KR" sz="1400" dirty="0"/>
              <a:t>) </a:t>
            </a:r>
            <a:r>
              <a:rPr lang="ko-KR" altLang="en-US" sz="1400" dirty="0"/>
              <a:t>코어도 장착되어 있습니다</a:t>
            </a:r>
            <a:r>
              <a:rPr lang="en-US" altLang="ko-KR" sz="1400" dirty="0"/>
              <a:t>.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122" name="Picture 2" descr="ESP32 Pinout Reference: Which GPIO pins should you use? | Random Nerd  Tutorial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61048"/>
            <a:ext cx="5040560" cy="257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0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ESP32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특징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성숙한 소프트웨어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지원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ESP32-S3</a:t>
            </a:r>
            <a:r>
              <a:rPr lang="ko-KR" altLang="en-US" sz="1400" dirty="0"/>
              <a:t>는 이미 시장에 나와 있는 수백만 대의 장치에 전력을 공급하고 있는 </a:t>
            </a:r>
            <a:r>
              <a:rPr lang="en-US" altLang="ko-KR" sz="1400" dirty="0" err="1"/>
              <a:t>Espressif</a:t>
            </a:r>
            <a:r>
              <a:rPr lang="ko-KR" altLang="en-US" sz="1400" dirty="0"/>
              <a:t>의 인기 있는 </a:t>
            </a:r>
            <a:r>
              <a:rPr lang="en-US" altLang="ko-KR" sz="1400" dirty="0"/>
              <a:t>ESP-IDF </a:t>
            </a:r>
            <a:r>
              <a:rPr lang="ko-KR" altLang="en-US" sz="1400" dirty="0"/>
              <a:t>플랫폼을 통해 지원됩니다</a:t>
            </a:r>
            <a:r>
              <a:rPr lang="en-US" altLang="ko-KR" sz="1400" dirty="0"/>
              <a:t>. 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ESP-IDF</a:t>
            </a:r>
            <a:r>
              <a:rPr lang="ko-KR" altLang="en-US" sz="1400" dirty="0"/>
              <a:t>는 엄격한 테스트</a:t>
            </a:r>
            <a:r>
              <a:rPr lang="en-US" altLang="ko-KR" sz="1400" dirty="0"/>
              <a:t>, </a:t>
            </a:r>
            <a:r>
              <a:rPr lang="ko-KR" altLang="en-US" sz="1400" dirty="0"/>
              <a:t>정기 업데이트 및 비할 데 없는 지원 정책과 함께 제공됩니다</a:t>
            </a:r>
            <a:r>
              <a:rPr lang="en-US" altLang="ko-KR" sz="1400" dirty="0"/>
              <a:t>. 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ESP-IDF</a:t>
            </a:r>
            <a:r>
              <a:rPr lang="ko-KR" altLang="en-US" sz="1400" dirty="0"/>
              <a:t>의 성숙한 소프트웨어 아키텍처를 기반으로 개발자는 쉽게 애플리케이션을 새로 구축하거나 자체 애플리케이션을 </a:t>
            </a:r>
            <a:r>
              <a:rPr lang="en-US" altLang="ko-KR" sz="1400" dirty="0"/>
              <a:t>ESP32-S3 </a:t>
            </a:r>
            <a:r>
              <a:rPr lang="ko-KR" altLang="en-US" sz="1400" dirty="0"/>
              <a:t>플랫폼으로 마이그레이션하고 신뢰할 수 있는 </a:t>
            </a:r>
            <a:r>
              <a:rPr lang="en-US" altLang="ko-KR" sz="1400" dirty="0"/>
              <a:t>ESP-IDF </a:t>
            </a:r>
            <a:r>
              <a:rPr lang="ko-KR" altLang="en-US" sz="1400" dirty="0"/>
              <a:t>도구 및 </a:t>
            </a:r>
            <a:r>
              <a:rPr lang="en-US" altLang="ko-KR" sz="1400" dirty="0"/>
              <a:t>API</a:t>
            </a:r>
            <a:r>
              <a:rPr lang="ko-KR" altLang="en-US" sz="1400" dirty="0"/>
              <a:t>로 계속 작업할 수 있습니다</a:t>
            </a:r>
            <a:r>
              <a:rPr lang="en-US" altLang="ko-KR" sz="1400" dirty="0"/>
              <a:t>.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AutoShape 2" descr="Get Started - ESP32 - — ESP-IDF Programming Guide latest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0" name="Picture 4" descr="Get Started - ESP32 - — ESP-IDF Programming Guide latest docu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4077072"/>
            <a:ext cx="3096344" cy="230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4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ESP32-S3 (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기본 모델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개요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ESP32-S3</a:t>
            </a:r>
            <a:r>
              <a:rPr lang="ko-KR" altLang="en-US" sz="1400" dirty="0"/>
              <a:t>는 </a:t>
            </a:r>
            <a:r>
              <a:rPr lang="en-US" altLang="ko-KR" sz="1400" dirty="0"/>
              <a:t>2.4GHz Wi-Fi </a:t>
            </a:r>
            <a:r>
              <a:rPr lang="ko-KR" altLang="en-US" sz="1400" dirty="0"/>
              <a:t>및 </a:t>
            </a:r>
            <a:r>
              <a:rPr lang="en-US" altLang="ko-KR" sz="1400" dirty="0" smtClean="0"/>
              <a:t>Bluetooth </a:t>
            </a:r>
            <a:r>
              <a:rPr lang="en-US" altLang="ko-KR" sz="1400" dirty="0"/>
              <a:t>Low Energy(Bluetooth LE)</a:t>
            </a:r>
            <a:r>
              <a:rPr lang="ko-KR" altLang="en-US" sz="1400" dirty="0"/>
              <a:t>를 지원하는 저전력 </a:t>
            </a:r>
            <a:r>
              <a:rPr lang="en-US" altLang="ko-KR" sz="1400" dirty="0"/>
              <a:t>MCU </a:t>
            </a:r>
            <a:r>
              <a:rPr lang="ko-KR" altLang="en-US" sz="1400" dirty="0"/>
              <a:t>기반 </a:t>
            </a:r>
            <a:r>
              <a:rPr lang="en-US" altLang="ko-KR" sz="1400" dirty="0" err="1"/>
              <a:t>SoC</a:t>
            </a:r>
            <a:r>
              <a:rPr lang="ko-KR" altLang="en-US" sz="1400" dirty="0"/>
              <a:t>입니다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ESP32-S3</a:t>
            </a:r>
            <a:r>
              <a:rPr lang="ko-KR" altLang="en-US" sz="1400" dirty="0"/>
              <a:t>에는 완벽한 </a:t>
            </a:r>
            <a:r>
              <a:rPr lang="en-US" altLang="ko-KR" sz="1400" dirty="0"/>
              <a:t>Wi-Fi </a:t>
            </a:r>
            <a:r>
              <a:rPr lang="ko-KR" altLang="en-US" sz="1400" dirty="0"/>
              <a:t>하위 시스템과 </a:t>
            </a:r>
            <a:r>
              <a:rPr lang="en-US" altLang="ko-KR" sz="1400" dirty="0"/>
              <a:t>Bluetooth LE </a:t>
            </a:r>
            <a:r>
              <a:rPr lang="ko-KR" altLang="en-US" sz="1400" dirty="0"/>
              <a:t>하위 시스템</a:t>
            </a:r>
            <a:r>
              <a:rPr lang="en-US" altLang="ko-KR" sz="1400" dirty="0"/>
              <a:t>, </a:t>
            </a:r>
            <a:r>
              <a:rPr lang="ko-KR" altLang="en-US" sz="1400" dirty="0"/>
              <a:t>최첨단 전력 및 </a:t>
            </a:r>
            <a:r>
              <a:rPr lang="en-US" altLang="ko-KR" sz="1400" dirty="0"/>
              <a:t>RF </a:t>
            </a:r>
            <a:r>
              <a:rPr lang="ko-KR" altLang="en-US" sz="1400" dirty="0"/>
              <a:t>성능이 있습니다</a:t>
            </a:r>
            <a:r>
              <a:rPr lang="en-US" altLang="ko-KR" sz="1400" dirty="0"/>
              <a:t>. S3</a:t>
            </a:r>
            <a:r>
              <a:rPr lang="ko-KR" altLang="en-US" sz="1400" dirty="0"/>
              <a:t>는 풍부한 주변 장치 인터페이스 세트를 제공하고 </a:t>
            </a:r>
            <a:r>
              <a:rPr lang="ko-KR" altLang="en-US" sz="1400" dirty="0" err="1"/>
              <a:t>초저전력</a:t>
            </a:r>
            <a:r>
              <a:rPr lang="ko-KR" altLang="en-US" sz="1400" dirty="0"/>
              <a:t> 애플리케이션을 지원합니다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다양한 보안 기능을 통해 장치는 엄격한 보안 요구 사항을 충족할 수 있습니다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76" name="Picture 4" descr="https://products.espressif.com/iot-solution-api/description?picture=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61" y="3716421"/>
            <a:ext cx="2901677" cy="29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9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38003</TotalTime>
  <Words>446</Words>
  <Application>Microsoft Office PowerPoint</Application>
  <PresentationFormat>화면 슬라이드 쇼(4:3)</PresentationFormat>
  <Paragraphs>177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ESP32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3864</cp:revision>
  <cp:lastPrinted>2020-12-29T04:40:15Z</cp:lastPrinted>
  <dcterms:created xsi:type="dcterms:W3CDTF">2007-03-28T23:45:48Z</dcterms:created>
  <dcterms:modified xsi:type="dcterms:W3CDTF">2022-12-07T01:34:46Z</dcterms:modified>
</cp:coreProperties>
</file>