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2"/>
  </p:notesMasterIdLst>
  <p:handoutMasterIdLst>
    <p:handoutMasterId r:id="rId23"/>
  </p:handoutMasterIdLst>
  <p:sldIdLst>
    <p:sldId id="615" r:id="rId2"/>
    <p:sldId id="1124" r:id="rId3"/>
    <p:sldId id="1125" r:id="rId4"/>
    <p:sldId id="1126" r:id="rId5"/>
    <p:sldId id="1129" r:id="rId6"/>
    <p:sldId id="1130" r:id="rId7"/>
    <p:sldId id="1131" r:id="rId8"/>
    <p:sldId id="1132" r:id="rId9"/>
    <p:sldId id="1133" r:id="rId10"/>
    <p:sldId id="1134" r:id="rId11"/>
    <p:sldId id="1135" r:id="rId12"/>
    <p:sldId id="1136" r:id="rId13"/>
    <p:sldId id="1137" r:id="rId14"/>
    <p:sldId id="1138" r:id="rId15"/>
    <p:sldId id="1139" r:id="rId16"/>
    <p:sldId id="1140" r:id="rId17"/>
    <p:sldId id="1141" r:id="rId18"/>
    <p:sldId id="1142" r:id="rId19"/>
    <p:sldId id="1144" r:id="rId20"/>
    <p:sldId id="1143" r:id="rId21"/>
  </p:sldIdLst>
  <p:sldSz cx="9144000" cy="6858000" type="screen4x3"/>
  <p:notesSz cx="6865938" cy="9998075"/>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70AD47"/>
    <a:srgbClr val="3333FF"/>
    <a:srgbClr val="4545FF"/>
    <a:srgbClr val="0033CC"/>
    <a:srgbClr val="3366CC"/>
    <a:srgbClr val="0000FF"/>
    <a:srgbClr val="4F4F4F"/>
    <a:srgbClr val="0033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테마 스타일 2 - 강조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50" autoAdjust="0"/>
    <p:restoredTop sz="89872" autoAdjust="0"/>
  </p:normalViewPr>
  <p:slideViewPr>
    <p:cSldViewPr>
      <p:cViewPr varScale="1">
        <p:scale>
          <a:sx n="104" d="100"/>
          <a:sy n="104" d="100"/>
        </p:scale>
        <p:origin x="2220" y="96"/>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54" d="100"/>
          <a:sy n="54"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3"/>
            <a:ext cx="2975663" cy="500142"/>
          </a:xfrm>
          <a:prstGeom prst="rect">
            <a:avLst/>
          </a:prstGeom>
        </p:spPr>
        <p:txBody>
          <a:bodyPr vert="horz" lIns="91449" tIns="45725" rIns="91449" bIns="45725" rtlCol="0"/>
          <a:lstStyle>
            <a:lvl1pPr algn="l">
              <a:defRPr sz="1200"/>
            </a:lvl1pPr>
          </a:lstStyle>
          <a:p>
            <a:endParaRPr lang="ko-KR" altLang="en-US"/>
          </a:p>
        </p:txBody>
      </p:sp>
      <p:sp>
        <p:nvSpPr>
          <p:cNvPr id="3" name="날짜 개체 틀 2"/>
          <p:cNvSpPr>
            <a:spLocks noGrp="1"/>
          </p:cNvSpPr>
          <p:nvPr>
            <p:ph type="dt" sz="quarter" idx="1"/>
          </p:nvPr>
        </p:nvSpPr>
        <p:spPr>
          <a:xfrm>
            <a:off x="3888689" y="3"/>
            <a:ext cx="2975663" cy="500142"/>
          </a:xfrm>
          <a:prstGeom prst="rect">
            <a:avLst/>
          </a:prstGeom>
        </p:spPr>
        <p:txBody>
          <a:bodyPr vert="horz" lIns="91449" tIns="45725" rIns="91449" bIns="45725" rtlCol="0"/>
          <a:lstStyle>
            <a:lvl1pPr algn="r">
              <a:defRPr sz="1200"/>
            </a:lvl1pPr>
          </a:lstStyle>
          <a:p>
            <a:fld id="{0701E38F-D71B-4628-B377-F26FA834EB07}" type="datetimeFigureOut">
              <a:rPr lang="ko-KR" altLang="en-US" smtClean="0"/>
              <a:t>2021-05-13</a:t>
            </a:fld>
            <a:endParaRPr lang="ko-KR" altLang="en-US"/>
          </a:p>
        </p:txBody>
      </p:sp>
      <p:sp>
        <p:nvSpPr>
          <p:cNvPr id="4" name="바닥글 개체 틀 3"/>
          <p:cNvSpPr>
            <a:spLocks noGrp="1"/>
          </p:cNvSpPr>
          <p:nvPr>
            <p:ph type="ftr" sz="quarter" idx="2"/>
          </p:nvPr>
        </p:nvSpPr>
        <p:spPr>
          <a:xfrm>
            <a:off x="2" y="9496347"/>
            <a:ext cx="2975663" cy="500142"/>
          </a:xfrm>
          <a:prstGeom prst="rect">
            <a:avLst/>
          </a:prstGeom>
        </p:spPr>
        <p:txBody>
          <a:bodyPr vert="horz" lIns="91449" tIns="45725" rIns="91449" bIns="45725"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8689" y="9496347"/>
            <a:ext cx="2975663" cy="500142"/>
          </a:xfrm>
          <a:prstGeom prst="rect">
            <a:avLst/>
          </a:prstGeom>
        </p:spPr>
        <p:txBody>
          <a:bodyPr vert="horz" lIns="91449" tIns="45725" rIns="91449" bIns="45725" rtlCol="0" anchor="b"/>
          <a:lstStyle>
            <a:lvl1pPr algn="r">
              <a:defRPr sz="1200"/>
            </a:lvl1pPr>
          </a:lstStyle>
          <a:p>
            <a:fld id="{EE566A07-10C8-48AB-AB10-C055AAB063EE}" type="slidenum">
              <a:rPr lang="ko-KR" altLang="en-US" smtClean="0"/>
              <a:t>‹#›</a:t>
            </a:fld>
            <a:endParaRPr lang="ko-KR" altLang="en-US"/>
          </a:p>
        </p:txBody>
      </p:sp>
    </p:spTree>
    <p:extLst>
      <p:ext uri="{BB962C8B-B14F-4D97-AF65-F5344CB8AC3E}">
        <p14:creationId xmlns:p14="http://schemas.microsoft.com/office/powerpoint/2010/main" val="3489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75240" cy="499904"/>
          </a:xfrm>
          <a:prstGeom prst="rect">
            <a:avLst/>
          </a:prstGeom>
        </p:spPr>
        <p:txBody>
          <a:bodyPr vert="horz" lIns="91449" tIns="45725" rIns="91449" bIns="45725" rtlCol="0"/>
          <a:lstStyle>
            <a:lvl1pPr algn="l">
              <a:defRPr sz="1200"/>
            </a:lvl1pPr>
          </a:lstStyle>
          <a:p>
            <a:endParaRPr lang="ko-KR" altLang="en-US"/>
          </a:p>
        </p:txBody>
      </p:sp>
      <p:sp>
        <p:nvSpPr>
          <p:cNvPr id="3" name="날짜 개체 틀 2"/>
          <p:cNvSpPr>
            <a:spLocks noGrp="1"/>
          </p:cNvSpPr>
          <p:nvPr>
            <p:ph type="dt" idx="1"/>
          </p:nvPr>
        </p:nvSpPr>
        <p:spPr>
          <a:xfrm>
            <a:off x="3889110" y="1"/>
            <a:ext cx="2975240" cy="499904"/>
          </a:xfrm>
          <a:prstGeom prst="rect">
            <a:avLst/>
          </a:prstGeom>
        </p:spPr>
        <p:txBody>
          <a:bodyPr vert="horz" lIns="91449" tIns="45725" rIns="91449" bIns="45725" rtlCol="0"/>
          <a:lstStyle>
            <a:lvl1pPr algn="r">
              <a:defRPr sz="1200"/>
            </a:lvl1pPr>
          </a:lstStyle>
          <a:p>
            <a:fld id="{BC75A1C1-99F9-4ED1-B968-97F8F766565C}" type="datetimeFigureOut">
              <a:rPr lang="ko-KR" altLang="en-US" smtClean="0"/>
              <a:pPr/>
              <a:t>2021-05-13</a:t>
            </a:fld>
            <a:endParaRPr lang="ko-KR" altLang="en-US"/>
          </a:p>
        </p:txBody>
      </p:sp>
      <p:sp>
        <p:nvSpPr>
          <p:cNvPr id="4" name="슬라이드 이미지 개체 틀 3"/>
          <p:cNvSpPr>
            <a:spLocks noGrp="1" noRot="1" noChangeAspect="1"/>
          </p:cNvSpPr>
          <p:nvPr>
            <p:ph type="sldImg" idx="2"/>
          </p:nvPr>
        </p:nvSpPr>
        <p:spPr>
          <a:xfrm>
            <a:off x="935038" y="749300"/>
            <a:ext cx="4995862" cy="3746500"/>
          </a:xfrm>
          <a:prstGeom prst="rect">
            <a:avLst/>
          </a:prstGeom>
          <a:noFill/>
          <a:ln w="12700">
            <a:solidFill>
              <a:prstClr val="black"/>
            </a:solidFill>
          </a:ln>
        </p:spPr>
        <p:txBody>
          <a:bodyPr vert="horz" lIns="91449" tIns="45725" rIns="91449" bIns="45725" rtlCol="0" anchor="ctr"/>
          <a:lstStyle/>
          <a:p>
            <a:endParaRPr lang="ko-KR" altLang="en-US"/>
          </a:p>
        </p:txBody>
      </p:sp>
      <p:sp>
        <p:nvSpPr>
          <p:cNvPr id="5" name="슬라이드 노트 개체 틀 4"/>
          <p:cNvSpPr>
            <a:spLocks noGrp="1"/>
          </p:cNvSpPr>
          <p:nvPr>
            <p:ph type="body" sz="quarter" idx="3"/>
          </p:nvPr>
        </p:nvSpPr>
        <p:spPr>
          <a:xfrm>
            <a:off x="686594" y="4749087"/>
            <a:ext cx="5492750" cy="4499134"/>
          </a:xfrm>
          <a:prstGeom prst="rect">
            <a:avLst/>
          </a:prstGeom>
        </p:spPr>
        <p:txBody>
          <a:bodyPr vert="horz" lIns="91449" tIns="45725" rIns="91449" bIns="45725"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96438"/>
            <a:ext cx="2975240" cy="499904"/>
          </a:xfrm>
          <a:prstGeom prst="rect">
            <a:avLst/>
          </a:prstGeom>
        </p:spPr>
        <p:txBody>
          <a:bodyPr vert="horz" lIns="91449" tIns="45725" rIns="91449" bIns="45725"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9110" y="9496438"/>
            <a:ext cx="2975240" cy="499904"/>
          </a:xfrm>
          <a:prstGeom prst="rect">
            <a:avLst/>
          </a:prstGeom>
        </p:spPr>
        <p:txBody>
          <a:bodyPr vert="horz" lIns="91449" tIns="45725" rIns="91449" bIns="45725" rtlCol="0" anchor="b"/>
          <a:lstStyle>
            <a:lvl1pPr algn="r">
              <a:defRPr sz="1200"/>
            </a:lvl1pPr>
          </a:lstStyle>
          <a:p>
            <a:fld id="{2925679C-3CF1-4175-AC10-4B4E045DB2D3}" type="slidenum">
              <a:rPr lang="ko-KR" altLang="en-US" smtClean="0"/>
              <a:pPr/>
              <a:t>‹#›</a:t>
            </a:fld>
            <a:endParaRPr lang="ko-KR" altLang="en-US"/>
          </a:p>
        </p:txBody>
      </p:sp>
    </p:spTree>
    <p:extLst>
      <p:ext uri="{BB962C8B-B14F-4D97-AF65-F5344CB8AC3E}">
        <p14:creationId xmlns:p14="http://schemas.microsoft.com/office/powerpoint/2010/main" val="332103393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grpSp>
        <p:nvGrpSpPr>
          <p:cNvPr id="2" name="그룹 1"/>
          <p:cNvGrpSpPr/>
          <p:nvPr userDrawn="1"/>
        </p:nvGrpSpPr>
        <p:grpSpPr>
          <a:xfrm>
            <a:off x="1" y="0"/>
            <a:ext cx="9144000" cy="6858001"/>
            <a:chOff x="1" y="0"/>
            <a:chExt cx="9144000" cy="6858001"/>
          </a:xfrm>
        </p:grpSpPr>
        <p:sp>
          <p:nvSpPr>
            <p:cNvPr id="15363" name="Rectangle 3"/>
            <p:cNvSpPr>
              <a:spLocks noChangeArrowheads="1"/>
            </p:cNvSpPr>
            <p:nvPr userDrawn="1"/>
          </p:nvSpPr>
          <p:spPr bwMode="hidden">
            <a:xfrm>
              <a:off x="1" y="0"/>
              <a:ext cx="3491879" cy="6858001"/>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latinLnBrk="0"/>
              <a:endParaRPr kumimoji="0" lang="ko-KR" altLang="ko-KR" sz="2400">
                <a:latin typeface="Times New Roman" pitchFamily="18" charset="0"/>
              </a:endParaRPr>
            </a:p>
          </p:txBody>
        </p:sp>
        <p:sp>
          <p:nvSpPr>
            <p:cNvPr id="15364" name="Rectangle 4"/>
            <p:cNvSpPr>
              <a:spLocks noChangeArrowheads="1"/>
            </p:cNvSpPr>
            <p:nvPr/>
          </p:nvSpPr>
          <p:spPr bwMode="hidden">
            <a:xfrm>
              <a:off x="1716088" y="1690688"/>
              <a:ext cx="7427913" cy="2533650"/>
            </a:xfrm>
            <a:prstGeom prst="rect">
              <a:avLst/>
            </a:prstGeom>
            <a:solidFill>
              <a:schemeClr val="bg2"/>
            </a:solidFill>
            <a:ln w="9525">
              <a:noFill/>
              <a:miter lim="800000"/>
              <a:headEnd/>
              <a:tailEnd/>
            </a:ln>
          </p:spPr>
          <p:txBody>
            <a:bodyPr/>
            <a:lstStyle/>
            <a:p>
              <a:pPr latinLnBrk="0"/>
              <a:endParaRPr kumimoji="0" lang="ko-KR" altLang="ko-KR" sz="2400">
                <a:latin typeface="Times New Roman" pitchFamily="18" charset="0"/>
              </a:endParaRPr>
            </a:p>
          </p:txBody>
        </p:sp>
        <p:sp>
          <p:nvSpPr>
            <p:cNvPr id="15366" name="Rectangle 6"/>
            <p:cNvSpPr>
              <a:spLocks noChangeArrowheads="1"/>
            </p:cNvSpPr>
            <p:nvPr userDrawn="1"/>
          </p:nvSpPr>
          <p:spPr bwMode="auto">
            <a:xfrm>
              <a:off x="573088" y="3582988"/>
              <a:ext cx="576263" cy="641350"/>
            </a:xfrm>
            <a:prstGeom prst="rect">
              <a:avLst/>
            </a:prstGeom>
            <a:solidFill>
              <a:schemeClr val="accent2"/>
            </a:solidFill>
            <a:ln w="9525">
              <a:noFill/>
              <a:miter lim="800000"/>
              <a:headEnd/>
              <a:tailEnd/>
            </a:ln>
          </p:spPr>
          <p:txBody>
            <a:bodyPr/>
            <a:lstStyle/>
            <a:p>
              <a:pPr latinLnBrk="0"/>
              <a:endParaRPr kumimoji="0" lang="ko-KR" altLang="ko-KR" sz="2400">
                <a:latin typeface="Times New Roman" pitchFamily="18" charset="0"/>
              </a:endParaRPr>
            </a:p>
          </p:txBody>
        </p:sp>
        <p:sp>
          <p:nvSpPr>
            <p:cNvPr id="15367" name="Rectangle 7"/>
            <p:cNvSpPr>
              <a:spLocks noChangeArrowheads="1"/>
            </p:cNvSpPr>
            <p:nvPr userDrawn="1"/>
          </p:nvSpPr>
          <p:spPr bwMode="auto">
            <a:xfrm>
              <a:off x="1716089" y="1690688"/>
              <a:ext cx="577056" cy="642937"/>
            </a:xfrm>
            <a:prstGeom prst="rect">
              <a:avLst/>
            </a:prstGeom>
            <a:solidFill>
              <a:schemeClr val="folHlink"/>
            </a:solidFill>
            <a:ln w="9525">
              <a:noFill/>
              <a:miter lim="800000"/>
              <a:headEnd/>
              <a:tailEnd/>
            </a:ln>
          </p:spPr>
          <p:txBody>
            <a:bodyPr/>
            <a:lstStyle/>
            <a:p>
              <a:pPr latinLnBrk="0"/>
              <a:endParaRPr kumimoji="0" lang="ko-KR" altLang="ko-KR" sz="2400">
                <a:latin typeface="Times New Roman" pitchFamily="18" charset="0"/>
              </a:endParaRPr>
            </a:p>
          </p:txBody>
        </p:sp>
        <p:sp>
          <p:nvSpPr>
            <p:cNvPr id="15369" name="Rectangle 9"/>
            <p:cNvSpPr>
              <a:spLocks noChangeArrowheads="1"/>
            </p:cNvSpPr>
            <p:nvPr userDrawn="1"/>
          </p:nvSpPr>
          <p:spPr bwMode="auto">
            <a:xfrm>
              <a:off x="1141413" y="3582988"/>
              <a:ext cx="584200" cy="641350"/>
            </a:xfrm>
            <a:prstGeom prst="rect">
              <a:avLst/>
            </a:prstGeom>
            <a:solidFill>
              <a:schemeClr val="bg2"/>
            </a:solidFill>
            <a:ln w="9525">
              <a:noFill/>
              <a:miter lim="800000"/>
              <a:headEnd/>
              <a:tailEnd/>
            </a:ln>
          </p:spPr>
          <p:txBody>
            <a:bodyPr/>
            <a:lstStyle/>
            <a:p>
              <a:pPr latinLnBrk="0"/>
              <a:endParaRPr kumimoji="0" lang="ko-KR" altLang="ko-KR" sz="2400">
                <a:latin typeface="Times New Roman" pitchFamily="18" charset="0"/>
              </a:endParaRPr>
            </a:p>
          </p:txBody>
        </p:sp>
        <p:sp>
          <p:nvSpPr>
            <p:cNvPr id="15370" name="Rectangle 10"/>
            <p:cNvSpPr>
              <a:spLocks noChangeArrowheads="1"/>
            </p:cNvSpPr>
            <p:nvPr userDrawn="1"/>
          </p:nvSpPr>
          <p:spPr bwMode="auto">
            <a:xfrm>
              <a:off x="2293143" y="1690688"/>
              <a:ext cx="573881" cy="642937"/>
            </a:xfrm>
            <a:prstGeom prst="rect">
              <a:avLst/>
            </a:prstGeom>
            <a:solidFill>
              <a:schemeClr val="accent2"/>
            </a:solidFill>
            <a:ln w="9525">
              <a:noFill/>
              <a:miter lim="800000"/>
              <a:headEnd/>
              <a:tailEnd/>
            </a:ln>
          </p:spPr>
          <p:txBody>
            <a:bodyPr/>
            <a:lstStyle/>
            <a:p>
              <a:pPr latinLnBrk="0"/>
              <a:endParaRPr kumimoji="0" lang="ko-KR" altLang="ko-KR" sz="2400">
                <a:latin typeface="Times New Roman" pitchFamily="18" charset="0"/>
              </a:endParaRPr>
            </a:p>
          </p:txBody>
        </p:sp>
        <p:sp>
          <p:nvSpPr>
            <p:cNvPr id="15371" name="Rectangle 11"/>
            <p:cNvSpPr>
              <a:spLocks noChangeArrowheads="1"/>
            </p:cNvSpPr>
            <p:nvPr userDrawn="1"/>
          </p:nvSpPr>
          <p:spPr bwMode="auto">
            <a:xfrm>
              <a:off x="1141413" y="2333625"/>
              <a:ext cx="575468" cy="623889"/>
            </a:xfrm>
            <a:prstGeom prst="rect">
              <a:avLst/>
            </a:prstGeom>
            <a:solidFill>
              <a:schemeClr val="folHlink"/>
            </a:solidFill>
            <a:ln w="9525">
              <a:noFill/>
              <a:miter lim="800000"/>
              <a:headEnd/>
              <a:tailEnd/>
            </a:ln>
          </p:spPr>
          <p:txBody>
            <a:bodyPr/>
            <a:lstStyle/>
            <a:p>
              <a:pPr latinLnBrk="0"/>
              <a:endParaRPr kumimoji="0" lang="ko-KR" altLang="ko-KR" sz="2400">
                <a:latin typeface="Times New Roman" pitchFamily="18" charset="0"/>
              </a:endParaRPr>
            </a:p>
          </p:txBody>
        </p:sp>
        <p:sp>
          <p:nvSpPr>
            <p:cNvPr id="15373" name="Rectangle 13"/>
            <p:cNvSpPr>
              <a:spLocks noChangeArrowheads="1"/>
            </p:cNvSpPr>
            <p:nvPr userDrawn="1"/>
          </p:nvSpPr>
          <p:spPr bwMode="auto">
            <a:xfrm>
              <a:off x="1716088" y="2333625"/>
              <a:ext cx="577055" cy="614363"/>
            </a:xfrm>
            <a:prstGeom prst="rect">
              <a:avLst/>
            </a:prstGeom>
            <a:solidFill>
              <a:schemeClr val="accent2"/>
            </a:solidFill>
            <a:ln w="9525">
              <a:noFill/>
              <a:miter lim="800000"/>
              <a:headEnd/>
              <a:tailEnd/>
            </a:ln>
          </p:spPr>
          <p:txBody>
            <a:bodyPr/>
            <a:lstStyle/>
            <a:p>
              <a:pPr latinLnBrk="0"/>
              <a:endParaRPr kumimoji="0" lang="ko-KR" altLang="ko-KR" sz="2400">
                <a:latin typeface="Times New Roman" pitchFamily="18" charset="0"/>
              </a:endParaRPr>
            </a:p>
          </p:txBody>
        </p:sp>
        <p:sp>
          <p:nvSpPr>
            <p:cNvPr id="15374" name="Rectangle 14"/>
            <p:cNvSpPr>
              <a:spLocks noChangeArrowheads="1"/>
            </p:cNvSpPr>
            <p:nvPr userDrawn="1"/>
          </p:nvSpPr>
          <p:spPr bwMode="auto">
            <a:xfrm>
              <a:off x="573088" y="2947988"/>
              <a:ext cx="576263" cy="644525"/>
            </a:xfrm>
            <a:prstGeom prst="rect">
              <a:avLst/>
            </a:prstGeom>
            <a:solidFill>
              <a:schemeClr val="folHlink"/>
            </a:solidFill>
            <a:ln w="9525">
              <a:noFill/>
              <a:miter lim="800000"/>
              <a:headEnd/>
              <a:tailEnd/>
            </a:ln>
          </p:spPr>
          <p:txBody>
            <a:bodyPr/>
            <a:lstStyle/>
            <a:p>
              <a:pPr latinLnBrk="0"/>
              <a:endParaRPr kumimoji="0" lang="ko-KR" altLang="ko-KR" sz="2400">
                <a:latin typeface="Times New Roman" pitchFamily="18" charset="0"/>
              </a:endParaRPr>
            </a:p>
          </p:txBody>
        </p:sp>
        <p:sp>
          <p:nvSpPr>
            <p:cNvPr id="15375" name="Rectangle 15"/>
            <p:cNvSpPr>
              <a:spLocks noChangeArrowheads="1"/>
            </p:cNvSpPr>
            <p:nvPr userDrawn="1"/>
          </p:nvSpPr>
          <p:spPr bwMode="auto">
            <a:xfrm>
              <a:off x="1141413" y="2947988"/>
              <a:ext cx="575468" cy="644525"/>
            </a:xfrm>
            <a:prstGeom prst="rect">
              <a:avLst/>
            </a:prstGeom>
            <a:solidFill>
              <a:schemeClr val="accent2"/>
            </a:solidFill>
            <a:ln w="9525">
              <a:noFill/>
              <a:miter lim="800000"/>
              <a:headEnd/>
              <a:tailEnd/>
            </a:ln>
          </p:spPr>
          <p:txBody>
            <a:bodyPr/>
            <a:lstStyle/>
            <a:p>
              <a:pPr latinLnBrk="0"/>
              <a:endParaRPr kumimoji="0" lang="ko-KR" altLang="ko-KR" sz="2400">
                <a:latin typeface="Times New Roman" pitchFamily="18" charset="0"/>
              </a:endParaRPr>
            </a:p>
          </p:txBody>
        </p:sp>
        <p:sp>
          <p:nvSpPr>
            <p:cNvPr id="23" name="직사각형 22"/>
            <p:cNvSpPr/>
            <p:nvPr/>
          </p:nvSpPr>
          <p:spPr>
            <a:xfrm>
              <a:off x="565150" y="1715317"/>
              <a:ext cx="576263" cy="618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userDrawn="1"/>
          </p:nvSpPr>
          <p:spPr>
            <a:xfrm>
              <a:off x="561975" y="1715316"/>
              <a:ext cx="295275" cy="3103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userDrawn="1"/>
          </p:nvSpPr>
          <p:spPr>
            <a:xfrm>
              <a:off x="561976" y="2023309"/>
              <a:ext cx="289322" cy="310316"/>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userDrawn="1"/>
          </p:nvSpPr>
          <p:spPr>
            <a:xfrm>
              <a:off x="851298" y="1715316"/>
              <a:ext cx="289322" cy="310316"/>
            </a:xfrm>
            <a:prstGeom prst="rect">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그룹 6"/>
          <p:cNvGrpSpPr/>
          <p:nvPr userDrawn="1"/>
        </p:nvGrpSpPr>
        <p:grpSpPr>
          <a:xfrm>
            <a:off x="409575" y="299923"/>
            <a:ext cx="8290288" cy="102412"/>
            <a:chOff x="409575" y="212141"/>
            <a:chExt cx="8290288" cy="153620"/>
          </a:xfrm>
        </p:grpSpPr>
        <p:sp>
          <p:nvSpPr>
            <p:cNvPr id="14342" name="Rectangle 6"/>
            <p:cNvSpPr>
              <a:spLocks noChangeArrowheads="1"/>
            </p:cNvSpPr>
            <p:nvPr/>
          </p:nvSpPr>
          <p:spPr bwMode="auto">
            <a:xfrm>
              <a:off x="412750" y="212141"/>
              <a:ext cx="8287113" cy="153620"/>
            </a:xfrm>
            <a:prstGeom prst="rect">
              <a:avLst/>
            </a:prstGeom>
            <a:gradFill flip="none" rotWithShape="1">
              <a:gsLst>
                <a:gs pos="10000">
                  <a:schemeClr val="bg1"/>
                </a:gs>
                <a:gs pos="45000">
                  <a:schemeClr val="bg2">
                    <a:lumMod val="40000"/>
                    <a:lumOff val="60000"/>
                  </a:schemeClr>
                </a:gs>
                <a:gs pos="85000">
                  <a:schemeClr val="bg2">
                    <a:lumMod val="75000"/>
                  </a:schemeClr>
                </a:gs>
                <a:gs pos="69000">
                  <a:schemeClr val="bg1"/>
                </a:gs>
              </a:gsLst>
              <a:path path="circle">
                <a:fillToRect l="100000" t="100000"/>
              </a:path>
              <a:tileRect r="-100000" b="-100000"/>
            </a:gradFill>
            <a:ln w="9525">
              <a:noFill/>
              <a:miter lim="800000"/>
              <a:headEnd/>
              <a:tailEnd/>
            </a:ln>
          </p:spPr>
          <p:txBody>
            <a:bodyPr/>
            <a:lstStyle/>
            <a:p>
              <a:pPr latinLnBrk="0"/>
              <a:endParaRPr kumimoji="0" lang="ko-KR" altLang="ko-KR" sz="2400">
                <a:latin typeface="Times New Roman" pitchFamily="18" charset="0"/>
              </a:endParaRPr>
            </a:p>
          </p:txBody>
        </p:sp>
        <p:grpSp>
          <p:nvGrpSpPr>
            <p:cNvPr id="4" name="그룹 3"/>
            <p:cNvGrpSpPr/>
            <p:nvPr userDrawn="1"/>
          </p:nvGrpSpPr>
          <p:grpSpPr>
            <a:xfrm>
              <a:off x="409575" y="212141"/>
              <a:ext cx="277813" cy="153620"/>
              <a:chOff x="409575" y="200025"/>
              <a:chExt cx="277813" cy="180975"/>
            </a:xfrm>
          </p:grpSpPr>
          <p:sp>
            <p:nvSpPr>
              <p:cNvPr id="14343" name="Rectangle 7"/>
              <p:cNvSpPr>
                <a:spLocks noChangeArrowheads="1"/>
              </p:cNvSpPr>
              <p:nvPr/>
            </p:nvSpPr>
            <p:spPr bwMode="auto">
              <a:xfrm>
                <a:off x="409575" y="200025"/>
                <a:ext cx="138113" cy="93103"/>
              </a:xfrm>
              <a:prstGeom prst="rect">
                <a:avLst/>
              </a:prstGeom>
              <a:solidFill>
                <a:srgbClr val="FF0000"/>
              </a:solidFill>
              <a:ln w="9525">
                <a:noFill/>
                <a:miter lim="800000"/>
                <a:headEnd/>
                <a:tailEnd/>
              </a:ln>
            </p:spPr>
            <p:txBody>
              <a:bodyPr/>
              <a:lstStyle/>
              <a:p>
                <a:pPr latinLnBrk="0"/>
                <a:endParaRPr kumimoji="0" lang="ko-KR" altLang="ko-KR">
                  <a:solidFill>
                    <a:schemeClr val="hlink"/>
                  </a:solidFill>
                  <a:latin typeface="Arial" charset="0"/>
                </a:endParaRPr>
              </a:p>
            </p:txBody>
          </p:sp>
          <p:sp>
            <p:nvSpPr>
              <p:cNvPr id="14345" name="Rectangle 9"/>
              <p:cNvSpPr>
                <a:spLocks noChangeArrowheads="1"/>
              </p:cNvSpPr>
              <p:nvPr/>
            </p:nvSpPr>
            <p:spPr bwMode="auto">
              <a:xfrm>
                <a:off x="547688" y="200025"/>
                <a:ext cx="139700" cy="93103"/>
              </a:xfrm>
              <a:prstGeom prst="rect">
                <a:avLst/>
              </a:prstGeom>
              <a:solidFill>
                <a:srgbClr val="00CC00"/>
              </a:solidFill>
              <a:ln w="9525">
                <a:noFill/>
                <a:miter lim="800000"/>
                <a:headEnd/>
                <a:tailEnd/>
              </a:ln>
            </p:spPr>
            <p:txBody>
              <a:bodyPr/>
              <a:lstStyle/>
              <a:p>
                <a:pPr latinLnBrk="0"/>
                <a:endParaRPr kumimoji="0" lang="ko-KR" altLang="ko-KR">
                  <a:solidFill>
                    <a:schemeClr val="accent2"/>
                  </a:solidFill>
                  <a:latin typeface="Arial" charset="0"/>
                </a:endParaRPr>
              </a:p>
            </p:txBody>
          </p:sp>
          <p:sp>
            <p:nvSpPr>
              <p:cNvPr id="14348" name="Rectangle 12"/>
              <p:cNvSpPr>
                <a:spLocks noChangeArrowheads="1"/>
              </p:cNvSpPr>
              <p:nvPr/>
            </p:nvSpPr>
            <p:spPr bwMode="auto">
              <a:xfrm>
                <a:off x="409575" y="289990"/>
                <a:ext cx="138113" cy="91010"/>
              </a:xfrm>
              <a:prstGeom prst="rect">
                <a:avLst/>
              </a:prstGeom>
              <a:solidFill>
                <a:srgbClr val="FFCC00"/>
              </a:solidFill>
              <a:ln w="9525">
                <a:noFill/>
                <a:miter lim="800000"/>
                <a:headEnd/>
                <a:tailEnd/>
              </a:ln>
            </p:spPr>
            <p:txBody>
              <a:bodyPr/>
              <a:lstStyle/>
              <a:p>
                <a:pPr latinLnBrk="0"/>
                <a:endParaRPr kumimoji="0" lang="ko-KR" altLang="ko-KR">
                  <a:solidFill>
                    <a:schemeClr val="accent2"/>
                  </a:solidFill>
                  <a:latin typeface="Arial" charset="0"/>
                </a:endParaRPr>
              </a:p>
            </p:txBody>
          </p:sp>
        </p:grpSp>
      </p:grpSp>
      <p:sp>
        <p:nvSpPr>
          <p:cNvPr id="14350" name="Rectangle 14"/>
          <p:cNvSpPr>
            <a:spLocks noGrp="1" noChangeArrowheads="1"/>
          </p:cNvSpPr>
          <p:nvPr userDrawn="1">
            <p:ph type="title"/>
          </p:nvPr>
        </p:nvSpPr>
        <p:spPr bwMode="auto">
          <a:xfrm>
            <a:off x="461119" y="399703"/>
            <a:ext cx="8229600"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dirty="0" smtClean="0"/>
              <a:t>마스터 제목 스타일 편집</a:t>
            </a:r>
          </a:p>
        </p:txBody>
      </p:sp>
      <p:sp>
        <p:nvSpPr>
          <p:cNvPr id="14351" name="Rectangle 15"/>
          <p:cNvSpPr>
            <a:spLocks noGrp="1" noChangeArrowheads="1"/>
          </p:cNvSpPr>
          <p:nvPr userDrawn="1">
            <p:ph type="body" idx="1"/>
          </p:nvPr>
        </p:nvSpPr>
        <p:spPr bwMode="auto">
          <a:xfrm>
            <a:off x="457200" y="1196975"/>
            <a:ext cx="8229600"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p>
        </p:txBody>
      </p:sp>
      <p:sp>
        <p:nvSpPr>
          <p:cNvPr id="14356" name="Rectangle 20"/>
          <p:cNvSpPr>
            <a:spLocks noChangeArrowheads="1"/>
          </p:cNvSpPr>
          <p:nvPr userDrawn="1"/>
        </p:nvSpPr>
        <p:spPr bwMode="auto">
          <a:xfrm>
            <a:off x="411163" y="1000125"/>
            <a:ext cx="8265293" cy="45719"/>
          </a:xfrm>
          <a:prstGeom prst="rect">
            <a:avLst/>
          </a:prstGeom>
          <a:gradFill flip="none" rotWithShape="1">
            <a:gsLst>
              <a:gs pos="40000">
                <a:schemeClr val="bg2">
                  <a:lumMod val="40000"/>
                  <a:lumOff val="60000"/>
                </a:schemeClr>
              </a:gs>
              <a:gs pos="0">
                <a:schemeClr val="bg2">
                  <a:lumMod val="75000"/>
                </a:schemeClr>
              </a:gs>
              <a:gs pos="77000">
                <a:schemeClr val="bg1"/>
              </a:gs>
            </a:gsLst>
            <a:lin ang="0" scaled="1"/>
            <a:tileRect/>
          </a:gradFill>
          <a:ln w="9525">
            <a:noFill/>
            <a:miter lim="800000"/>
            <a:headEnd/>
            <a:tailEnd/>
          </a:ln>
        </p:spPr>
        <p:txBody>
          <a:bodyPr/>
          <a:lstStyle/>
          <a:p>
            <a:pPr latinLnBrk="0"/>
            <a:endParaRPr kumimoji="0" lang="ko-KR" altLang="ko-KR"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rtl="0" fontAlgn="base" latinLnBrk="1">
        <a:spcBef>
          <a:spcPct val="0"/>
        </a:spcBef>
        <a:spcAft>
          <a:spcPct val="0"/>
        </a:spcAft>
        <a:defRPr kumimoji="1" sz="4400">
          <a:solidFill>
            <a:schemeClr val="bg2"/>
          </a:solidFill>
          <a:effectLst>
            <a:outerShdw blurRad="38100" dist="38100" dir="2700000" algn="tl">
              <a:srgbClr val="C0C0C0"/>
            </a:outerShdw>
          </a:effectLst>
          <a:latin typeface="+mj-lt"/>
          <a:ea typeface="+mj-ea"/>
          <a:cs typeface="+mj-cs"/>
        </a:defRPr>
      </a:lvl1pPr>
      <a:lvl2pPr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2pPr>
      <a:lvl3pPr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3pPr>
      <a:lvl4pPr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4pPr>
      <a:lvl5pPr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5pPr>
      <a:lvl6pPr marL="457200"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6pPr>
      <a:lvl7pPr marL="914400"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7pPr>
      <a:lvl8pPr marL="1371600"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8pPr>
      <a:lvl9pPr marL="1828800" algn="l" rtl="0" fontAlgn="base" latinLnBrk="1">
        <a:spcBef>
          <a:spcPct val="0"/>
        </a:spcBef>
        <a:spcAft>
          <a:spcPct val="0"/>
        </a:spcAft>
        <a:defRPr kumimoji="1" sz="4400">
          <a:solidFill>
            <a:schemeClr val="bg2"/>
          </a:solidFill>
          <a:effectLst>
            <a:outerShdw blurRad="38100" dist="38100" dir="2700000" algn="tl">
              <a:srgbClr val="C0C0C0"/>
            </a:outerShdw>
          </a:effectLst>
          <a:latin typeface="HY헤드라인M" pitchFamily="18" charset="-127"/>
          <a:ea typeface="HY헤드라인M" pitchFamily="18" charset="-127"/>
        </a:defRPr>
      </a:lvl9pPr>
    </p:titleStyle>
    <p:bodyStyle>
      <a:lvl1pPr marL="342900" indent="-342900" algn="l" rtl="0" fontAlgn="base" latinLnBrk="1">
        <a:spcBef>
          <a:spcPct val="20000"/>
        </a:spcBef>
        <a:spcAft>
          <a:spcPct val="0"/>
        </a:spcAft>
        <a:buClr>
          <a:schemeClr val="bg2"/>
        </a:buClr>
        <a:buSzPct val="75000"/>
        <a:buFont typeface="Wingdings" pitchFamily="2" charset="2"/>
        <a:buChar char="n"/>
        <a:defRPr kumimoji="1" sz="2400">
          <a:solidFill>
            <a:srgbClr val="006600"/>
          </a:solidFill>
          <a:latin typeface="+mn-lt"/>
          <a:ea typeface="+mn-ea"/>
          <a:cs typeface="+mn-cs"/>
        </a:defRPr>
      </a:lvl1pPr>
      <a:lvl2pPr marL="742950" indent="-285750" algn="l" rtl="0" fontAlgn="base" latinLnBrk="1">
        <a:spcBef>
          <a:spcPct val="20000"/>
        </a:spcBef>
        <a:spcAft>
          <a:spcPct val="0"/>
        </a:spcAft>
        <a:buClr>
          <a:schemeClr val="accent2"/>
        </a:buClr>
        <a:buSzPct val="80000"/>
        <a:buFont typeface="Wingdings" pitchFamily="2" charset="2"/>
        <a:buChar char="¨"/>
        <a:defRPr kumimoji="1" sz="2000">
          <a:solidFill>
            <a:schemeClr val="bg2"/>
          </a:solidFill>
          <a:latin typeface="+mn-lt"/>
          <a:ea typeface="+mn-ea"/>
        </a:defRPr>
      </a:lvl2pPr>
      <a:lvl3pPr marL="1143000" indent="-228600" algn="l" rtl="0" fontAlgn="base" latinLnBrk="1">
        <a:spcBef>
          <a:spcPct val="20000"/>
        </a:spcBef>
        <a:spcAft>
          <a:spcPct val="0"/>
        </a:spcAft>
        <a:buClr>
          <a:schemeClr val="bg2"/>
        </a:buClr>
        <a:buSzPct val="65000"/>
        <a:buFont typeface="Wingdings" pitchFamily="2" charset="2"/>
        <a:buChar char="n"/>
        <a:defRPr kumimoji="1">
          <a:solidFill>
            <a:schemeClr val="bg2"/>
          </a:solidFill>
          <a:latin typeface="+mn-lt"/>
          <a:ea typeface="+mn-ea"/>
        </a:defRPr>
      </a:lvl3pPr>
      <a:lvl4pPr marL="1600200" indent="-228600" algn="l" rtl="0" fontAlgn="base" latinLnBrk="1">
        <a:spcBef>
          <a:spcPct val="20000"/>
        </a:spcBef>
        <a:spcAft>
          <a:spcPct val="0"/>
        </a:spcAft>
        <a:buClr>
          <a:schemeClr val="accent2"/>
        </a:buClr>
        <a:buSzPct val="70000"/>
        <a:buFont typeface="Wingdings" pitchFamily="2" charset="2"/>
        <a:buChar char="¨"/>
        <a:defRPr kumimoji="1" sz="1600">
          <a:solidFill>
            <a:schemeClr val="bg2"/>
          </a:solidFill>
          <a:latin typeface="+mn-lt"/>
          <a:ea typeface="+mn-ea"/>
        </a:defRPr>
      </a:lvl4pPr>
      <a:lvl5pPr marL="2057400" indent="-228600" algn="l" rtl="0" fontAlgn="base" latinLnBrk="1">
        <a:spcBef>
          <a:spcPct val="20000"/>
        </a:spcBef>
        <a:spcAft>
          <a:spcPct val="0"/>
        </a:spcAft>
        <a:buClr>
          <a:schemeClr val="bg2"/>
        </a:buClr>
        <a:buFont typeface="Wingdings" pitchFamily="2" charset="2"/>
        <a:buChar char="§"/>
        <a:defRPr kumimoji="1" sz="1600">
          <a:solidFill>
            <a:schemeClr val="bg2"/>
          </a:solidFill>
          <a:latin typeface="+mn-lt"/>
          <a:ea typeface="+mn-ea"/>
        </a:defRPr>
      </a:lvl5pPr>
      <a:lvl6pPr marL="2514600" indent="-228600" algn="l" rtl="0" fontAlgn="base" latinLnBrk="1">
        <a:spcBef>
          <a:spcPct val="20000"/>
        </a:spcBef>
        <a:spcAft>
          <a:spcPct val="0"/>
        </a:spcAft>
        <a:buClr>
          <a:schemeClr val="bg2"/>
        </a:buClr>
        <a:buFont typeface="Wingdings" pitchFamily="2" charset="2"/>
        <a:buChar char="§"/>
        <a:defRPr kumimoji="1" sz="1600">
          <a:solidFill>
            <a:schemeClr val="bg2"/>
          </a:solidFill>
          <a:latin typeface="+mn-lt"/>
          <a:ea typeface="+mn-ea"/>
        </a:defRPr>
      </a:lvl6pPr>
      <a:lvl7pPr marL="2971800" indent="-228600" algn="l" rtl="0" fontAlgn="base" latinLnBrk="1">
        <a:spcBef>
          <a:spcPct val="20000"/>
        </a:spcBef>
        <a:spcAft>
          <a:spcPct val="0"/>
        </a:spcAft>
        <a:buClr>
          <a:schemeClr val="bg2"/>
        </a:buClr>
        <a:buFont typeface="Wingdings" pitchFamily="2" charset="2"/>
        <a:buChar char="§"/>
        <a:defRPr kumimoji="1" sz="1600">
          <a:solidFill>
            <a:schemeClr val="bg2"/>
          </a:solidFill>
          <a:latin typeface="+mn-lt"/>
          <a:ea typeface="+mn-ea"/>
        </a:defRPr>
      </a:lvl7pPr>
      <a:lvl8pPr marL="3429000" indent="-228600" algn="l" rtl="0" fontAlgn="base" latinLnBrk="1">
        <a:spcBef>
          <a:spcPct val="20000"/>
        </a:spcBef>
        <a:spcAft>
          <a:spcPct val="0"/>
        </a:spcAft>
        <a:buClr>
          <a:schemeClr val="bg2"/>
        </a:buClr>
        <a:buFont typeface="Wingdings" pitchFamily="2" charset="2"/>
        <a:buChar char="§"/>
        <a:defRPr kumimoji="1" sz="1600">
          <a:solidFill>
            <a:schemeClr val="bg2"/>
          </a:solidFill>
          <a:latin typeface="+mn-lt"/>
          <a:ea typeface="+mn-ea"/>
        </a:defRPr>
      </a:lvl8pPr>
      <a:lvl9pPr marL="3886200" indent="-228600" algn="l" rtl="0" fontAlgn="base" latinLnBrk="1">
        <a:spcBef>
          <a:spcPct val="20000"/>
        </a:spcBef>
        <a:spcAft>
          <a:spcPct val="0"/>
        </a:spcAft>
        <a:buClr>
          <a:schemeClr val="bg2"/>
        </a:buClr>
        <a:buFont typeface="Wingdings" pitchFamily="2" charset="2"/>
        <a:buChar char="§"/>
        <a:defRPr kumimoji="1" sz="1600">
          <a:solidFill>
            <a:schemeClr val="bg2"/>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873829" y="1685109"/>
            <a:ext cx="6257108" cy="2521131"/>
          </a:xfrm>
        </p:spPr>
        <p:txBody>
          <a:bodyPr/>
          <a:lstStyle/>
          <a:p>
            <a:pPr algn="ctr"/>
            <a:r>
              <a:rPr lang="ko-KR" altLang="en-US" sz="4800" dirty="0" smtClean="0">
                <a:solidFill>
                  <a:schemeClr val="bg1"/>
                </a:solidFill>
                <a:effectLst/>
              </a:rPr>
              <a:t>연구</a:t>
            </a:r>
            <a:r>
              <a:rPr lang="en-US" altLang="ko-KR" sz="4800" dirty="0" smtClean="0">
                <a:solidFill>
                  <a:schemeClr val="bg1"/>
                </a:solidFill>
                <a:effectLst/>
              </a:rPr>
              <a:t>/</a:t>
            </a:r>
            <a:r>
              <a:rPr lang="ko-KR" altLang="en-US" sz="4800" dirty="0" smtClean="0">
                <a:solidFill>
                  <a:schemeClr val="bg1"/>
                </a:solidFill>
                <a:effectLst/>
              </a:rPr>
              <a:t>개발팀</a:t>
            </a:r>
            <a:r>
              <a:rPr lang="en-US" altLang="ko-KR" sz="5400" dirty="0" smtClean="0">
                <a:solidFill>
                  <a:schemeClr val="bg1"/>
                </a:solidFill>
                <a:effectLst/>
              </a:rPr>
              <a:t/>
            </a:r>
            <a:br>
              <a:rPr lang="en-US" altLang="ko-KR" sz="5400" dirty="0" smtClean="0">
                <a:solidFill>
                  <a:schemeClr val="bg1"/>
                </a:solidFill>
                <a:effectLst/>
              </a:rPr>
            </a:br>
            <a:r>
              <a:rPr lang="en-US" altLang="ko-KR" sz="4000" dirty="0" smtClean="0">
                <a:solidFill>
                  <a:srgbClr val="FFFF00"/>
                </a:solidFill>
                <a:effectLst/>
              </a:rPr>
              <a:t> ESP8266 </a:t>
            </a:r>
            <a:r>
              <a:rPr lang="ko-KR" altLang="en-US" sz="4000" dirty="0" smtClean="0">
                <a:solidFill>
                  <a:srgbClr val="FFFF00"/>
                </a:solidFill>
                <a:effectLst/>
              </a:rPr>
              <a:t>시작하기</a:t>
            </a:r>
            <a:endParaRPr lang="ko-KR" altLang="en-US" sz="5400" dirty="0">
              <a:solidFill>
                <a:srgbClr val="FFFF00"/>
              </a:solidFill>
            </a:endParaRPr>
          </a:p>
        </p:txBody>
      </p:sp>
      <p:sp>
        <p:nvSpPr>
          <p:cNvPr id="2" name="TextBox 1"/>
          <p:cNvSpPr txBox="1"/>
          <p:nvPr/>
        </p:nvSpPr>
        <p:spPr>
          <a:xfrm>
            <a:off x="6623720" y="3717032"/>
            <a:ext cx="2520280" cy="461665"/>
          </a:xfrm>
          <a:prstGeom prst="rect">
            <a:avLst/>
          </a:prstGeom>
          <a:noFill/>
        </p:spPr>
        <p:txBody>
          <a:bodyPr wrap="square" rtlCol="0">
            <a:spAutoFit/>
          </a:bodyPr>
          <a:lstStyle/>
          <a:p>
            <a:pPr algn="ctr"/>
            <a:r>
              <a:rPr lang="ko-KR" altLang="en-US" sz="2400" dirty="0">
                <a:solidFill>
                  <a:schemeClr val="bg1"/>
                </a:solidFill>
                <a:latin typeface="+mn-ea"/>
                <a:ea typeface="+mn-ea"/>
              </a:rPr>
              <a:t>정</a:t>
            </a:r>
            <a:r>
              <a:rPr lang="ko-KR" altLang="en-US" sz="2400" dirty="0" smtClean="0">
                <a:solidFill>
                  <a:schemeClr val="bg1"/>
                </a:solidFill>
                <a:latin typeface="+mn-ea"/>
                <a:ea typeface="+mn-ea"/>
              </a:rPr>
              <a:t> </a:t>
            </a:r>
            <a:r>
              <a:rPr lang="ko-KR" altLang="en-US" sz="2400" dirty="0">
                <a:solidFill>
                  <a:schemeClr val="bg1"/>
                </a:solidFill>
                <a:latin typeface="+mn-ea"/>
                <a:ea typeface="+mn-ea"/>
              </a:rPr>
              <a:t>승</a:t>
            </a:r>
            <a:r>
              <a:rPr lang="ko-KR" altLang="en-US" sz="2400" dirty="0" smtClean="0">
                <a:solidFill>
                  <a:schemeClr val="bg1"/>
                </a:solidFill>
                <a:latin typeface="+mn-ea"/>
                <a:ea typeface="+mn-ea"/>
              </a:rPr>
              <a:t> </a:t>
            </a:r>
            <a:r>
              <a:rPr lang="ko-KR" altLang="en-US" sz="2400" dirty="0">
                <a:solidFill>
                  <a:schemeClr val="bg1"/>
                </a:solidFill>
                <a:latin typeface="+mn-ea"/>
                <a:ea typeface="+mn-ea"/>
              </a:rPr>
              <a:t>훈</a:t>
            </a:r>
            <a:r>
              <a:rPr lang="ko-KR" altLang="en-US" sz="2400" dirty="0" smtClean="0">
                <a:solidFill>
                  <a:schemeClr val="bg1"/>
                </a:solidFill>
                <a:latin typeface="+mn-ea"/>
                <a:ea typeface="+mn-ea"/>
              </a:rPr>
              <a:t> 차장</a:t>
            </a:r>
            <a:endParaRPr lang="ko-KR" altLang="en-US" sz="2400" dirty="0">
              <a:solidFill>
                <a:schemeClr val="bg1"/>
              </a:solidFill>
              <a:latin typeface="+mn-ea"/>
              <a:ea typeface="+mn-ea"/>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491" y="5717587"/>
            <a:ext cx="1515017" cy="672075"/>
          </a:xfrm>
          <a:prstGeom prst="rect">
            <a:avLst/>
          </a:prstGeom>
        </p:spPr>
      </p:pic>
    </p:spTree>
    <p:extLst>
      <p:ext uri="{BB962C8B-B14F-4D97-AF65-F5344CB8AC3E}">
        <p14:creationId xmlns:p14="http://schemas.microsoft.com/office/powerpoint/2010/main" val="4152474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Pin Definitions</a:t>
            </a:r>
            <a:endParaRPr lang="en-US" altLang="ko-KR" sz="2000" dirty="0">
              <a:solidFill>
                <a:srgbClr val="0000FF"/>
              </a:solidFill>
              <a:latin typeface="+mn-ea"/>
            </a:endParaRPr>
          </a:p>
        </p:txBody>
      </p:sp>
      <p:grpSp>
        <p:nvGrpSpPr>
          <p:cNvPr id="7" name="그룹 6"/>
          <p:cNvGrpSpPr/>
          <p:nvPr/>
        </p:nvGrpSpPr>
        <p:grpSpPr>
          <a:xfrm>
            <a:off x="934169" y="2420888"/>
            <a:ext cx="7275663" cy="3524250"/>
            <a:chOff x="979669" y="2420888"/>
            <a:chExt cx="7275663" cy="3524250"/>
          </a:xfrm>
        </p:grpSpPr>
        <p:pic>
          <p:nvPicPr>
            <p:cNvPr id="6" name="그림 5"/>
            <p:cNvPicPr>
              <a:picLocks noChangeAspect="1"/>
            </p:cNvPicPr>
            <p:nvPr/>
          </p:nvPicPr>
          <p:blipFill>
            <a:blip r:embed="rId3"/>
            <a:stretch>
              <a:fillRect/>
            </a:stretch>
          </p:blipFill>
          <p:spPr>
            <a:xfrm>
              <a:off x="979669" y="2420888"/>
              <a:ext cx="3524250" cy="3524250"/>
            </a:xfrm>
            <a:prstGeom prst="rect">
              <a:avLst/>
            </a:prstGeom>
          </p:spPr>
        </p:pic>
        <p:pic>
          <p:nvPicPr>
            <p:cNvPr id="1026" name="Picture 2" descr="ESP8266(esp-12e)에 74hc574를 활용한 핀확보(포트확장) : 네이버 블로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3033" y="2910473"/>
              <a:ext cx="3402299" cy="25450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2761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Pin Description 1</a:t>
            </a:r>
            <a:endParaRPr lang="en-US" altLang="ko-KR" sz="2000" dirty="0">
              <a:solidFill>
                <a:srgbClr val="0000FF"/>
              </a:solidFill>
              <a:latin typeface="+mn-ea"/>
            </a:endParaRPr>
          </a:p>
        </p:txBody>
      </p:sp>
      <p:pic>
        <p:nvPicPr>
          <p:cNvPr id="4" name="그림 3"/>
          <p:cNvPicPr>
            <a:picLocks noChangeAspect="1"/>
          </p:cNvPicPr>
          <p:nvPr/>
        </p:nvPicPr>
        <p:blipFill>
          <a:blip r:embed="rId3"/>
          <a:stretch>
            <a:fillRect/>
          </a:stretch>
        </p:blipFill>
        <p:spPr>
          <a:xfrm>
            <a:off x="1419225" y="2420888"/>
            <a:ext cx="6305550" cy="3400425"/>
          </a:xfrm>
          <a:prstGeom prst="rect">
            <a:avLst/>
          </a:prstGeom>
        </p:spPr>
      </p:pic>
    </p:spTree>
    <p:extLst>
      <p:ext uri="{BB962C8B-B14F-4D97-AF65-F5344CB8AC3E}">
        <p14:creationId xmlns:p14="http://schemas.microsoft.com/office/powerpoint/2010/main" val="173806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Pin Description 2</a:t>
            </a:r>
            <a:endParaRPr lang="en-US" altLang="ko-KR" sz="2000" dirty="0">
              <a:solidFill>
                <a:srgbClr val="0000FF"/>
              </a:solidFill>
              <a:latin typeface="+mn-ea"/>
            </a:endParaRPr>
          </a:p>
        </p:txBody>
      </p:sp>
      <p:pic>
        <p:nvPicPr>
          <p:cNvPr id="6" name="그림 5"/>
          <p:cNvPicPr>
            <a:picLocks noChangeAspect="1"/>
          </p:cNvPicPr>
          <p:nvPr/>
        </p:nvPicPr>
        <p:blipFill>
          <a:blip r:embed="rId3"/>
          <a:stretch>
            <a:fillRect/>
          </a:stretch>
        </p:blipFill>
        <p:spPr>
          <a:xfrm>
            <a:off x="1500188" y="2115754"/>
            <a:ext cx="6143625" cy="4048125"/>
          </a:xfrm>
          <a:prstGeom prst="rect">
            <a:avLst/>
          </a:prstGeom>
        </p:spPr>
      </p:pic>
    </p:spTree>
    <p:extLst>
      <p:ext uri="{BB962C8B-B14F-4D97-AF65-F5344CB8AC3E}">
        <p14:creationId xmlns:p14="http://schemas.microsoft.com/office/powerpoint/2010/main" val="362124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Pin Description 3</a:t>
            </a:r>
            <a:endParaRPr lang="en-US" altLang="ko-KR" sz="2000" dirty="0">
              <a:solidFill>
                <a:srgbClr val="0000FF"/>
              </a:solidFill>
              <a:latin typeface="+mn-ea"/>
            </a:endParaRPr>
          </a:p>
        </p:txBody>
      </p:sp>
      <p:pic>
        <p:nvPicPr>
          <p:cNvPr id="4" name="그림 3"/>
          <p:cNvPicPr>
            <a:picLocks noChangeAspect="1"/>
          </p:cNvPicPr>
          <p:nvPr/>
        </p:nvPicPr>
        <p:blipFill>
          <a:blip r:embed="rId3"/>
          <a:stretch>
            <a:fillRect/>
          </a:stretch>
        </p:blipFill>
        <p:spPr>
          <a:xfrm>
            <a:off x="1519238" y="2492896"/>
            <a:ext cx="6105525" cy="3543300"/>
          </a:xfrm>
          <a:prstGeom prst="rect">
            <a:avLst/>
          </a:prstGeom>
        </p:spPr>
      </p:pic>
    </p:spTree>
    <p:extLst>
      <p:ext uri="{BB962C8B-B14F-4D97-AF65-F5344CB8AC3E}">
        <p14:creationId xmlns:p14="http://schemas.microsoft.com/office/powerpoint/2010/main" val="61804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Functional Description</a:t>
            </a:r>
            <a:endParaRPr lang="en-US" altLang="ko-KR" sz="2000" dirty="0">
              <a:solidFill>
                <a:srgbClr val="0000FF"/>
              </a:solidFill>
              <a:latin typeface="+mn-ea"/>
            </a:endParaRPr>
          </a:p>
        </p:txBody>
      </p:sp>
      <p:pic>
        <p:nvPicPr>
          <p:cNvPr id="6" name="그림 5"/>
          <p:cNvPicPr>
            <a:picLocks noChangeAspect="1"/>
          </p:cNvPicPr>
          <p:nvPr/>
        </p:nvPicPr>
        <p:blipFill>
          <a:blip r:embed="rId3"/>
          <a:stretch>
            <a:fillRect/>
          </a:stretch>
        </p:blipFill>
        <p:spPr>
          <a:xfrm>
            <a:off x="1362075" y="2420888"/>
            <a:ext cx="6419850" cy="3429000"/>
          </a:xfrm>
          <a:prstGeom prst="rect">
            <a:avLst/>
          </a:prstGeom>
        </p:spPr>
      </p:pic>
    </p:spTree>
    <p:extLst>
      <p:ext uri="{BB962C8B-B14F-4D97-AF65-F5344CB8AC3E}">
        <p14:creationId xmlns:p14="http://schemas.microsoft.com/office/powerpoint/2010/main" val="24780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CPU</a:t>
            </a:r>
          </a:p>
          <a:p>
            <a:pPr marL="800100" lvl="1" indent="-342900">
              <a:lnSpc>
                <a:spcPct val="150000"/>
              </a:lnSpc>
              <a:buFont typeface="Arial" panose="020B0604020202020204" pitchFamily="34" charset="0"/>
              <a:buChar char="•"/>
            </a:pPr>
            <a:r>
              <a:rPr lang="en-US" altLang="ko-KR" sz="1600" dirty="0"/>
              <a:t>The ESP8266EX integrates a </a:t>
            </a:r>
            <a:r>
              <a:rPr lang="en-US" altLang="ko-KR" sz="1600" dirty="0" err="1"/>
              <a:t>Tensilica</a:t>
            </a:r>
            <a:r>
              <a:rPr lang="en-US" altLang="ko-KR" sz="1600" dirty="0"/>
              <a:t> L106 32-bit RISC processor, which achieves </a:t>
            </a:r>
            <a:r>
              <a:rPr lang="en-US" altLang="ko-KR" sz="1600" dirty="0" err="1"/>
              <a:t>extralow</a:t>
            </a:r>
            <a:r>
              <a:rPr lang="en-US" altLang="ko-KR" sz="1600" dirty="0"/>
              <a:t> power consumption and reaches a maximum clock speed of 160 </a:t>
            </a:r>
            <a:r>
              <a:rPr lang="en-US" altLang="ko-KR" sz="1600" dirty="0" err="1"/>
              <a:t>MHz.</a:t>
            </a:r>
            <a:r>
              <a:rPr lang="en-US" altLang="ko-KR" sz="1600" dirty="0"/>
              <a:t> The Real-Time Operating System (RTOS) and Wi-Fi stack allow 80% of the processing power to be available for user application programming and development. The CPU includes the interfaces as below</a:t>
            </a:r>
            <a:r>
              <a:rPr lang="en-US" altLang="ko-KR" sz="1600" dirty="0" smtClean="0"/>
              <a:t>.</a:t>
            </a:r>
          </a:p>
          <a:p>
            <a:pPr marL="1257300" lvl="2" indent="-342900">
              <a:lnSpc>
                <a:spcPct val="150000"/>
              </a:lnSpc>
              <a:buFont typeface="Wingdings" panose="05000000000000000000" pitchFamily="2" charset="2"/>
              <a:buChar char="ü"/>
            </a:pPr>
            <a:r>
              <a:rPr lang="en-US" altLang="ko-KR" sz="1400" dirty="0" smtClean="0">
                <a:solidFill>
                  <a:srgbClr val="FF0000"/>
                </a:solidFill>
              </a:rPr>
              <a:t>Programmable RAM/ROM interfaces (</a:t>
            </a:r>
            <a:r>
              <a:rPr lang="en-US" altLang="ko-KR" sz="1400" dirty="0" err="1" smtClean="0">
                <a:solidFill>
                  <a:srgbClr val="FF0000"/>
                </a:solidFill>
              </a:rPr>
              <a:t>iBus</a:t>
            </a:r>
            <a:r>
              <a:rPr lang="en-US" altLang="ko-KR" sz="1400" dirty="0" smtClean="0">
                <a:solidFill>
                  <a:srgbClr val="FF0000"/>
                </a:solidFill>
              </a:rPr>
              <a:t>), which can be connected with memory controller, and can also be used to visit flash. </a:t>
            </a:r>
          </a:p>
          <a:p>
            <a:pPr marL="1257300" lvl="2" indent="-342900">
              <a:lnSpc>
                <a:spcPct val="150000"/>
              </a:lnSpc>
              <a:buFont typeface="Wingdings" panose="05000000000000000000" pitchFamily="2" charset="2"/>
              <a:buChar char="ü"/>
            </a:pPr>
            <a:r>
              <a:rPr lang="en-US" altLang="ko-KR" sz="1400" dirty="0" smtClean="0">
                <a:solidFill>
                  <a:srgbClr val="FF0000"/>
                </a:solidFill>
              </a:rPr>
              <a:t>Data RAM interface (</a:t>
            </a:r>
            <a:r>
              <a:rPr lang="en-US" altLang="ko-KR" sz="1400" dirty="0" err="1" smtClean="0">
                <a:solidFill>
                  <a:srgbClr val="FF0000"/>
                </a:solidFill>
              </a:rPr>
              <a:t>dBus</a:t>
            </a:r>
            <a:r>
              <a:rPr lang="en-US" altLang="ko-KR" sz="1400" dirty="0" smtClean="0">
                <a:solidFill>
                  <a:srgbClr val="FF0000"/>
                </a:solidFill>
              </a:rPr>
              <a:t>), which can connected with memory controller. </a:t>
            </a:r>
          </a:p>
          <a:p>
            <a:pPr marL="1257300" lvl="2" indent="-342900">
              <a:lnSpc>
                <a:spcPct val="150000"/>
              </a:lnSpc>
              <a:buFont typeface="Wingdings" panose="05000000000000000000" pitchFamily="2" charset="2"/>
              <a:buChar char="ü"/>
            </a:pPr>
            <a:r>
              <a:rPr lang="en-US" altLang="ko-KR" sz="1400" dirty="0" smtClean="0">
                <a:solidFill>
                  <a:srgbClr val="FF0000"/>
                </a:solidFill>
              </a:rPr>
              <a:t>AHB interface which can be used to visit the register</a:t>
            </a:r>
            <a:endParaRPr lang="en-US" altLang="ko-KR" sz="1400" dirty="0">
              <a:solidFill>
                <a:srgbClr val="FF0000"/>
              </a:solidFill>
              <a:latin typeface="+mn-ea"/>
            </a:endParaRPr>
          </a:p>
        </p:txBody>
      </p:sp>
    </p:spTree>
    <p:extLst>
      <p:ext uri="{BB962C8B-B14F-4D97-AF65-F5344CB8AC3E}">
        <p14:creationId xmlns:p14="http://schemas.microsoft.com/office/powerpoint/2010/main" val="3966511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Memory</a:t>
            </a:r>
          </a:p>
          <a:p>
            <a:pPr marL="800100" lvl="1" indent="-342900">
              <a:lnSpc>
                <a:spcPct val="150000"/>
              </a:lnSpc>
              <a:buFont typeface="Arial" panose="020B0604020202020204" pitchFamily="34" charset="0"/>
              <a:buChar char="•"/>
            </a:pPr>
            <a:r>
              <a:rPr lang="en-US" altLang="ko-KR" sz="1600" dirty="0" smtClean="0"/>
              <a:t>ESP8266EX </a:t>
            </a:r>
            <a:r>
              <a:rPr lang="en-US" altLang="ko-KR" sz="1600" dirty="0"/>
              <a:t>Wi-Fi </a:t>
            </a:r>
            <a:r>
              <a:rPr lang="en-US" altLang="ko-KR" sz="1600" dirty="0" err="1"/>
              <a:t>SoC</a:t>
            </a:r>
            <a:r>
              <a:rPr lang="en-US" altLang="ko-KR" sz="1600" dirty="0"/>
              <a:t> integrates memory controller and memory units including SRAM and ROM. MCU can access the memory units through </a:t>
            </a:r>
            <a:r>
              <a:rPr lang="en-US" altLang="ko-KR" sz="1600" dirty="0" err="1"/>
              <a:t>iBus</a:t>
            </a:r>
            <a:r>
              <a:rPr lang="en-US" altLang="ko-KR" sz="1600" dirty="0"/>
              <a:t>, </a:t>
            </a:r>
            <a:r>
              <a:rPr lang="en-US" altLang="ko-KR" sz="1600" dirty="0" err="1"/>
              <a:t>dBus</a:t>
            </a:r>
            <a:r>
              <a:rPr lang="en-US" altLang="ko-KR" sz="1600" dirty="0"/>
              <a:t>, and AHB interfaces. All memory units can be accessed upon request, while a memory arbiter will decide the running sequence according to the time when these requests are received by the processor. According to our current version of SDK, SRAM space available to users is assigned as below</a:t>
            </a:r>
            <a:r>
              <a:rPr lang="en-US" altLang="ko-KR" sz="1600" dirty="0" smtClean="0"/>
              <a:t>.</a:t>
            </a:r>
          </a:p>
          <a:p>
            <a:pPr marL="1257300" lvl="2" indent="-342900">
              <a:lnSpc>
                <a:spcPct val="150000"/>
              </a:lnSpc>
              <a:buFont typeface="Wingdings" panose="05000000000000000000" pitchFamily="2" charset="2"/>
              <a:buChar char="ü"/>
            </a:pPr>
            <a:r>
              <a:rPr lang="en-US" altLang="ko-KR" sz="1400" dirty="0" smtClean="0">
                <a:solidFill>
                  <a:srgbClr val="FF0000"/>
                </a:solidFill>
              </a:rPr>
              <a:t>RAM </a:t>
            </a:r>
            <a:r>
              <a:rPr lang="en-US" altLang="ko-KR" sz="1400" dirty="0">
                <a:solidFill>
                  <a:srgbClr val="FF0000"/>
                </a:solidFill>
              </a:rPr>
              <a:t>size &lt; 50 kB, that is, when ESP8266EX is working under the Station mode and</a:t>
            </a:r>
          </a:p>
          <a:p>
            <a:pPr marL="1257300" lvl="2" indent="-342900">
              <a:lnSpc>
                <a:spcPct val="150000"/>
              </a:lnSpc>
              <a:buFont typeface="Wingdings" panose="05000000000000000000" pitchFamily="2" charset="2"/>
              <a:buChar char="ü"/>
            </a:pPr>
            <a:r>
              <a:rPr lang="en-US" altLang="ko-KR" sz="1400" dirty="0">
                <a:solidFill>
                  <a:srgbClr val="FF0000"/>
                </a:solidFill>
              </a:rPr>
              <a:t>connects to the router, programmable space accessible in heap + data section </a:t>
            </a:r>
            <a:r>
              <a:rPr lang="en-US" altLang="ko-KR" sz="1400" dirty="0" smtClean="0">
                <a:solidFill>
                  <a:srgbClr val="FF0000"/>
                </a:solidFill>
              </a:rPr>
              <a:t>is around </a:t>
            </a:r>
            <a:r>
              <a:rPr lang="en-US" altLang="ko-KR" sz="1400" dirty="0">
                <a:solidFill>
                  <a:srgbClr val="FF0000"/>
                </a:solidFill>
              </a:rPr>
              <a:t>50 kB.</a:t>
            </a:r>
          </a:p>
          <a:p>
            <a:pPr marL="1257300" lvl="2" indent="-342900">
              <a:lnSpc>
                <a:spcPct val="150000"/>
              </a:lnSpc>
              <a:buFont typeface="Wingdings" panose="05000000000000000000" pitchFamily="2" charset="2"/>
              <a:buChar char="ü"/>
            </a:pPr>
            <a:r>
              <a:rPr lang="en-US" altLang="ko-KR" sz="1400" dirty="0" smtClean="0">
                <a:solidFill>
                  <a:srgbClr val="FF0000"/>
                </a:solidFill>
              </a:rPr>
              <a:t>There </a:t>
            </a:r>
            <a:r>
              <a:rPr lang="en-US" altLang="ko-KR" sz="1400" dirty="0">
                <a:solidFill>
                  <a:srgbClr val="FF0000"/>
                </a:solidFill>
              </a:rPr>
              <a:t>is no programmable ROM in the </a:t>
            </a:r>
            <a:r>
              <a:rPr lang="en-US" altLang="ko-KR" sz="1400" dirty="0" err="1">
                <a:solidFill>
                  <a:srgbClr val="FF0000"/>
                </a:solidFill>
              </a:rPr>
              <a:t>SoC</a:t>
            </a:r>
            <a:r>
              <a:rPr lang="en-US" altLang="ko-KR" sz="1400" dirty="0">
                <a:solidFill>
                  <a:srgbClr val="FF0000"/>
                </a:solidFill>
              </a:rPr>
              <a:t>, therefore, user program must be </a:t>
            </a:r>
            <a:r>
              <a:rPr lang="en-US" altLang="ko-KR" sz="1400" dirty="0" smtClean="0">
                <a:solidFill>
                  <a:srgbClr val="FF0000"/>
                </a:solidFill>
              </a:rPr>
              <a:t>stored in </a:t>
            </a:r>
            <a:r>
              <a:rPr lang="en-US" altLang="ko-KR" sz="1400" dirty="0">
                <a:solidFill>
                  <a:srgbClr val="FF0000"/>
                </a:solidFill>
              </a:rPr>
              <a:t>an external SPI flash. </a:t>
            </a:r>
            <a:endParaRPr lang="en-US" altLang="ko-KR" sz="1400" dirty="0">
              <a:solidFill>
                <a:srgbClr val="FF0000"/>
              </a:solidFill>
              <a:latin typeface="+mn-ea"/>
            </a:endParaRPr>
          </a:p>
        </p:txBody>
      </p:sp>
    </p:spTree>
    <p:extLst>
      <p:ext uri="{BB962C8B-B14F-4D97-AF65-F5344CB8AC3E}">
        <p14:creationId xmlns:p14="http://schemas.microsoft.com/office/powerpoint/2010/main" val="3394858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Power Management 1</a:t>
            </a:r>
          </a:p>
          <a:p>
            <a:pPr marL="800100" lvl="1" indent="-342900">
              <a:lnSpc>
                <a:spcPct val="150000"/>
              </a:lnSpc>
              <a:buFont typeface="Arial" panose="020B0604020202020204" pitchFamily="34" charset="0"/>
              <a:buChar char="•"/>
            </a:pPr>
            <a:r>
              <a:rPr lang="en-US" altLang="ko-KR" sz="1200" dirty="0"/>
              <a:t>ESP8266EX is designed with advanced power management technologies and intended for mobile devices, wearable electronics and the Internet of Things applications. </a:t>
            </a:r>
            <a:endParaRPr lang="en-US" altLang="ko-KR" sz="1200" dirty="0" smtClean="0"/>
          </a:p>
          <a:p>
            <a:pPr marL="800100" lvl="1" indent="-342900">
              <a:lnSpc>
                <a:spcPct val="150000"/>
              </a:lnSpc>
              <a:buFont typeface="Arial" panose="020B0604020202020204" pitchFamily="34" charset="0"/>
              <a:buChar char="•"/>
            </a:pPr>
            <a:r>
              <a:rPr lang="en-US" altLang="ko-KR" sz="1200" dirty="0" smtClean="0"/>
              <a:t>The </a:t>
            </a:r>
            <a:r>
              <a:rPr lang="en-US" altLang="ko-KR" sz="1200" dirty="0"/>
              <a:t>low-power architecture operates in three modes: active mode, sleep mode and </a:t>
            </a:r>
            <a:r>
              <a:rPr lang="en-US" altLang="ko-KR" sz="1200" dirty="0" smtClean="0"/>
              <a:t>Deep sleep </a:t>
            </a:r>
            <a:r>
              <a:rPr lang="en-US" altLang="ko-KR" sz="1200" dirty="0"/>
              <a:t>mode. ESP8266EX consumes about </a:t>
            </a:r>
            <a:r>
              <a:rPr lang="en-US" altLang="ko-KR" sz="1200" dirty="0" smtClean="0"/>
              <a:t>20μA </a:t>
            </a:r>
            <a:r>
              <a:rPr lang="en-US" altLang="ko-KR" sz="1200" dirty="0"/>
              <a:t>of power in Deep-sleep mode (with RTC clock still running) and less than 1.0 mA (DTIM=3) or less than 0.6 mA (DTIM=10) to stay connected to the access point.</a:t>
            </a:r>
            <a:endParaRPr lang="en-US" altLang="ko-KR" sz="1100" dirty="0">
              <a:solidFill>
                <a:srgbClr val="FF0000"/>
              </a:solidFill>
              <a:latin typeface="+mn-ea"/>
            </a:endParaRPr>
          </a:p>
        </p:txBody>
      </p:sp>
      <p:pic>
        <p:nvPicPr>
          <p:cNvPr id="6" name="그림 5"/>
          <p:cNvPicPr>
            <a:picLocks noChangeAspect="1"/>
          </p:cNvPicPr>
          <p:nvPr/>
        </p:nvPicPr>
        <p:blipFill>
          <a:blip r:embed="rId3"/>
          <a:stretch>
            <a:fillRect/>
          </a:stretch>
        </p:blipFill>
        <p:spPr>
          <a:xfrm>
            <a:off x="3367569" y="3501008"/>
            <a:ext cx="2417947" cy="2985120"/>
          </a:xfrm>
          <a:prstGeom prst="rect">
            <a:avLst/>
          </a:prstGeom>
        </p:spPr>
      </p:pic>
    </p:spTree>
    <p:extLst>
      <p:ext uri="{BB962C8B-B14F-4D97-AF65-F5344CB8AC3E}">
        <p14:creationId xmlns:p14="http://schemas.microsoft.com/office/powerpoint/2010/main" val="1205273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Power Management 2</a:t>
            </a:r>
          </a:p>
          <a:p>
            <a:pPr marL="800100" lvl="1" indent="-342900">
              <a:lnSpc>
                <a:spcPct val="150000"/>
              </a:lnSpc>
              <a:buFont typeface="Arial" panose="020B0604020202020204" pitchFamily="34" charset="0"/>
              <a:buChar char="•"/>
            </a:pPr>
            <a:r>
              <a:rPr lang="en-US" altLang="ko-KR" sz="1400" dirty="0"/>
              <a:t>Off: CHIP_PU pin is low. The RTC is disabled. All registers are cleared. </a:t>
            </a:r>
            <a:endParaRPr lang="en-US" altLang="ko-KR" sz="1400" dirty="0" smtClean="0"/>
          </a:p>
          <a:p>
            <a:pPr marL="800100" lvl="1" indent="-342900">
              <a:lnSpc>
                <a:spcPct val="150000"/>
              </a:lnSpc>
              <a:buFont typeface="Arial" panose="020B0604020202020204" pitchFamily="34" charset="0"/>
              <a:buChar char="•"/>
            </a:pPr>
            <a:r>
              <a:rPr lang="en-US" altLang="ko-KR" sz="1400" dirty="0" smtClean="0"/>
              <a:t>Deep-sleep</a:t>
            </a:r>
            <a:r>
              <a:rPr lang="en-US" altLang="ko-KR" sz="1400" dirty="0"/>
              <a:t>: Only RTC is powered on—the rest of the chip is powered off. Recovery memory </a:t>
            </a:r>
            <a:r>
              <a:rPr lang="en-US" altLang="ko-KR" sz="1400" dirty="0" smtClean="0"/>
              <a:t>of </a:t>
            </a:r>
            <a:r>
              <a:rPr lang="en-US" altLang="ko-KR" sz="1400" dirty="0"/>
              <a:t>RTC can save basic Wi-Fi connection information</a:t>
            </a:r>
            <a:r>
              <a:rPr lang="en-US" altLang="ko-KR" sz="1400" dirty="0" smtClean="0"/>
              <a:t>.</a:t>
            </a:r>
          </a:p>
          <a:p>
            <a:pPr marL="800100" lvl="1" indent="-342900">
              <a:lnSpc>
                <a:spcPct val="150000"/>
              </a:lnSpc>
              <a:buFont typeface="Arial" panose="020B0604020202020204" pitchFamily="34" charset="0"/>
              <a:buChar char="•"/>
            </a:pPr>
            <a:r>
              <a:rPr lang="en-US" altLang="ko-KR" sz="1400" dirty="0" smtClean="0"/>
              <a:t>Sleep</a:t>
            </a:r>
            <a:r>
              <a:rPr lang="en-US" altLang="ko-KR" sz="1400" dirty="0"/>
              <a:t>: Only the RTC is operating. The crystal oscillator is disabled. Any wake-up events (MAC, host, RTC timer, external interrupts) will put the chip into the wakeup mode. </a:t>
            </a:r>
            <a:endParaRPr lang="en-US" altLang="ko-KR" sz="1400" dirty="0" smtClean="0"/>
          </a:p>
          <a:p>
            <a:pPr marL="800100" lvl="1" indent="-342900">
              <a:lnSpc>
                <a:spcPct val="150000"/>
              </a:lnSpc>
              <a:buFont typeface="Arial" panose="020B0604020202020204" pitchFamily="34" charset="0"/>
              <a:buChar char="•"/>
            </a:pPr>
            <a:r>
              <a:rPr lang="en-US" altLang="ko-KR" sz="1400" dirty="0" smtClean="0"/>
              <a:t>Wakeup</a:t>
            </a:r>
            <a:r>
              <a:rPr lang="en-US" altLang="ko-KR" sz="1400" dirty="0"/>
              <a:t>: In this state, the system switches from the sleep states to the PWR mode. The crystal oscillator and PLLs are enabled. </a:t>
            </a:r>
            <a:endParaRPr lang="en-US" altLang="ko-KR" sz="1400" dirty="0" smtClean="0"/>
          </a:p>
          <a:p>
            <a:pPr marL="800100" lvl="1" indent="-342900">
              <a:lnSpc>
                <a:spcPct val="150000"/>
              </a:lnSpc>
              <a:buFont typeface="Arial" panose="020B0604020202020204" pitchFamily="34" charset="0"/>
              <a:buChar char="•"/>
            </a:pPr>
            <a:r>
              <a:rPr lang="en-US" altLang="ko-KR" sz="1400" dirty="0" smtClean="0"/>
              <a:t>On</a:t>
            </a:r>
            <a:r>
              <a:rPr lang="en-US" altLang="ko-KR" sz="1400" dirty="0"/>
              <a:t>: The high speed clock is able to operate and sent to each block enabled by the clock control register. Lower level clock gating is implemented at the block level, including the CPU, which can be gated off using the WAITI instruction while the system is on.</a:t>
            </a:r>
            <a:endParaRPr lang="en-US" altLang="ko-KR" sz="1400" dirty="0">
              <a:solidFill>
                <a:srgbClr val="FF0000"/>
              </a:solidFill>
              <a:latin typeface="+mn-ea"/>
            </a:endParaRPr>
          </a:p>
        </p:txBody>
      </p:sp>
    </p:spTree>
    <p:extLst>
      <p:ext uri="{BB962C8B-B14F-4D97-AF65-F5344CB8AC3E}">
        <p14:creationId xmlns:p14="http://schemas.microsoft.com/office/powerpoint/2010/main" val="3902697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 – </a:t>
            </a:r>
            <a:r>
              <a:rPr lang="en-US" altLang="ko-KR" sz="2400" dirty="0" smtClean="0">
                <a:latin typeface="HY헤드라인M" pitchFamily="18" charset="-127"/>
                <a:ea typeface="HY헤드라인M" pitchFamily="18" charset="-127"/>
              </a:rPr>
              <a:t>VS Code</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ko-KR" altLang="en-US" sz="2000" dirty="0" smtClean="0">
                <a:solidFill>
                  <a:srgbClr val="0000FF"/>
                </a:solidFill>
                <a:latin typeface="+mn-ea"/>
              </a:rPr>
              <a:t>프로젝트 생성 순서</a:t>
            </a:r>
            <a:endParaRPr lang="en-US" altLang="ko-KR" sz="2000" dirty="0" smtClean="0">
              <a:solidFill>
                <a:srgbClr val="0000FF"/>
              </a:solidFill>
              <a:latin typeface="+mn-ea"/>
            </a:endParaRPr>
          </a:p>
          <a:p>
            <a:pPr marL="800100" lvl="1" indent="-342900">
              <a:lnSpc>
                <a:spcPct val="150000"/>
              </a:lnSpc>
              <a:buFont typeface="Arial" panose="020B0604020202020204" pitchFamily="34" charset="0"/>
              <a:buChar char="•"/>
            </a:pPr>
            <a:r>
              <a:rPr lang="en-US" altLang="ko-KR" sz="1400" dirty="0" err="1" smtClean="0"/>
              <a:t>Ctrl+Shift+P</a:t>
            </a:r>
            <a:endParaRPr lang="en-US" altLang="ko-KR" sz="1400" dirty="0" smtClean="0"/>
          </a:p>
          <a:p>
            <a:pPr marL="800100" lvl="1" indent="-342900">
              <a:lnSpc>
                <a:spcPct val="150000"/>
              </a:lnSpc>
              <a:buFont typeface="Arial" panose="020B0604020202020204" pitchFamily="34" charset="0"/>
              <a:buChar char="•"/>
            </a:pPr>
            <a:r>
              <a:rPr lang="en-US" altLang="ko-KR" sz="1400" dirty="0" smtClean="0"/>
              <a:t>Arduino: Initialize</a:t>
            </a:r>
          </a:p>
          <a:p>
            <a:pPr marL="800100" lvl="1" indent="-342900">
              <a:lnSpc>
                <a:spcPct val="150000"/>
              </a:lnSpc>
              <a:buFont typeface="Arial" panose="020B0604020202020204" pitchFamily="34" charset="0"/>
              <a:buChar char="•"/>
            </a:pPr>
            <a:r>
              <a:rPr lang="en-US" altLang="ko-KR" sz="1400" dirty="0" smtClean="0"/>
              <a:t>RC522.ino</a:t>
            </a:r>
          </a:p>
          <a:p>
            <a:pPr marL="800100" lvl="1" indent="-342900">
              <a:lnSpc>
                <a:spcPct val="150000"/>
              </a:lnSpc>
              <a:buFont typeface="Arial" panose="020B0604020202020204" pitchFamily="34" charset="0"/>
              <a:buChar char="•"/>
            </a:pPr>
            <a:r>
              <a:rPr lang="en-US" altLang="ko-KR" sz="1400" dirty="0"/>
              <a:t>Board </a:t>
            </a:r>
            <a:r>
              <a:rPr lang="en-US" altLang="ko-KR" sz="1400" dirty="0" smtClean="0"/>
              <a:t>Manager</a:t>
            </a:r>
          </a:p>
          <a:p>
            <a:pPr marL="800100" lvl="1" indent="-342900">
              <a:lnSpc>
                <a:spcPct val="150000"/>
              </a:lnSpc>
              <a:buFont typeface="Arial" panose="020B0604020202020204" pitchFamily="34" charset="0"/>
              <a:buChar char="•"/>
            </a:pPr>
            <a:r>
              <a:rPr lang="en-US" altLang="ko-KR" sz="1400" dirty="0" smtClean="0"/>
              <a:t>Board </a:t>
            </a:r>
            <a:r>
              <a:rPr lang="en-US" altLang="ko-KR" sz="1400" dirty="0" err="1" smtClean="0"/>
              <a:t>Config</a:t>
            </a:r>
            <a:r>
              <a:rPr lang="en-US" altLang="ko-KR" sz="1400" dirty="0" smtClean="0"/>
              <a:t> : ESP8266</a:t>
            </a:r>
          </a:p>
          <a:p>
            <a:pPr marL="800100" lvl="1" indent="-342900">
              <a:lnSpc>
                <a:spcPct val="150000"/>
              </a:lnSpc>
              <a:buFont typeface="Arial" panose="020B0604020202020204" pitchFamily="34" charset="0"/>
              <a:buChar char="•"/>
            </a:pPr>
            <a:r>
              <a:rPr lang="en-US" altLang="ko-KR" sz="1400" dirty="0" smtClean="0"/>
              <a:t>Select Serial Port -&gt; COM5</a:t>
            </a:r>
          </a:p>
          <a:p>
            <a:pPr marL="800100" lvl="1" indent="-342900">
              <a:lnSpc>
                <a:spcPct val="150000"/>
              </a:lnSpc>
              <a:buFont typeface="Arial" panose="020B0604020202020204" pitchFamily="34" charset="0"/>
              <a:buChar char="•"/>
            </a:pPr>
            <a:r>
              <a:rPr lang="en-US" altLang="ko-KR" sz="1400" dirty="0"/>
              <a:t>Arduino: Library Manager </a:t>
            </a:r>
            <a:r>
              <a:rPr lang="en-US" altLang="ko-KR" sz="1400" dirty="0" smtClean="0"/>
              <a:t>-&gt; </a:t>
            </a:r>
            <a:r>
              <a:rPr lang="en-US" altLang="ko-KR" sz="1400" dirty="0"/>
              <a:t>MFRC522</a:t>
            </a:r>
            <a:endParaRPr lang="en-US" altLang="ko-KR" sz="1400" dirty="0" smtClean="0"/>
          </a:p>
          <a:p>
            <a:pPr marL="800100" lvl="1" indent="-342900">
              <a:lnSpc>
                <a:spcPct val="150000"/>
              </a:lnSpc>
              <a:buFont typeface="Arial" panose="020B0604020202020204" pitchFamily="34" charset="0"/>
              <a:buChar char="•"/>
            </a:pPr>
            <a:r>
              <a:rPr lang="en-US" altLang="ko-KR" sz="1400" dirty="0" smtClean="0"/>
              <a:t>Arduino Upload</a:t>
            </a:r>
          </a:p>
          <a:p>
            <a:pPr marL="800100" lvl="1" indent="-342900">
              <a:lnSpc>
                <a:spcPct val="150000"/>
              </a:lnSpc>
              <a:buFont typeface="Arial" panose="020B0604020202020204" pitchFamily="34" charset="0"/>
              <a:buChar char="•"/>
            </a:pPr>
            <a:r>
              <a:rPr lang="en-US" altLang="ko-KR" sz="1400" dirty="0" smtClean="0"/>
              <a:t>Arduino</a:t>
            </a:r>
            <a:r>
              <a:rPr lang="en-US" altLang="ko-KR" sz="1400" dirty="0"/>
              <a:t>: </a:t>
            </a:r>
            <a:r>
              <a:rPr lang="en-US" altLang="ko-KR" sz="1400" dirty="0" smtClean="0"/>
              <a:t>Open Serial Monitor</a:t>
            </a:r>
          </a:p>
          <a:p>
            <a:pPr marL="800100" lvl="1" indent="-342900">
              <a:lnSpc>
                <a:spcPct val="150000"/>
              </a:lnSpc>
              <a:buFont typeface="Arial" panose="020B0604020202020204" pitchFamily="34" charset="0"/>
              <a:buChar char="•"/>
            </a:pPr>
            <a:endParaRPr lang="en-US" altLang="ko-KR" sz="1400" dirty="0" smtClean="0"/>
          </a:p>
        </p:txBody>
      </p:sp>
    </p:spTree>
    <p:extLst>
      <p:ext uri="{BB962C8B-B14F-4D97-AF65-F5344CB8AC3E}">
        <p14:creationId xmlns:p14="http://schemas.microsoft.com/office/powerpoint/2010/main" val="927755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461665"/>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SSD1306</a:t>
            </a:r>
            <a:endParaRPr lang="en-US" altLang="ko-KR" sz="2000" dirty="0">
              <a:solidFill>
                <a:srgbClr val="0000FF"/>
              </a:solidFill>
              <a:latin typeface="+mn-ea"/>
            </a:endParaRPr>
          </a:p>
          <a:p>
            <a:pPr marL="742950" lvl="1" indent="-285750" latinLnBrk="0">
              <a:lnSpc>
                <a:spcPct val="150000"/>
              </a:lnSpc>
              <a:buFont typeface="Arial" panose="020B0604020202020204" pitchFamily="34" charset="0"/>
              <a:buChar char="•"/>
            </a:pPr>
            <a:r>
              <a:rPr lang="en-US" altLang="ko-KR" sz="1600" dirty="0" smtClean="0">
                <a:solidFill>
                  <a:srgbClr val="FF0000"/>
                </a:solidFill>
              </a:rPr>
              <a:t>D5 </a:t>
            </a:r>
            <a:r>
              <a:rPr lang="en-US" altLang="ko-KR" sz="1600" dirty="0">
                <a:solidFill>
                  <a:srgbClr val="FF0000"/>
                </a:solidFill>
              </a:rPr>
              <a:t>-&gt; CLK</a:t>
            </a:r>
          </a:p>
          <a:p>
            <a:pPr marL="742950" lvl="1" indent="-285750" latinLnBrk="0">
              <a:lnSpc>
                <a:spcPct val="150000"/>
              </a:lnSpc>
              <a:buFont typeface="Arial" panose="020B0604020202020204" pitchFamily="34" charset="0"/>
              <a:buChar char="•"/>
            </a:pPr>
            <a:r>
              <a:rPr lang="en-US" altLang="ko-KR" sz="1600" dirty="0" smtClean="0">
                <a:solidFill>
                  <a:srgbClr val="FF0000"/>
                </a:solidFill>
              </a:rPr>
              <a:t>D7 </a:t>
            </a:r>
            <a:r>
              <a:rPr lang="en-US" altLang="ko-KR" sz="1600" dirty="0">
                <a:solidFill>
                  <a:srgbClr val="FF0000"/>
                </a:solidFill>
              </a:rPr>
              <a:t>-&gt; MOSI (DOUT)</a:t>
            </a:r>
          </a:p>
          <a:p>
            <a:pPr marL="742950" lvl="1" indent="-285750" latinLnBrk="0">
              <a:lnSpc>
                <a:spcPct val="150000"/>
              </a:lnSpc>
              <a:buFont typeface="Arial" panose="020B0604020202020204" pitchFamily="34" charset="0"/>
              <a:buChar char="•"/>
            </a:pPr>
            <a:r>
              <a:rPr lang="en-US" altLang="ko-KR" sz="1600" dirty="0" smtClean="0">
                <a:solidFill>
                  <a:srgbClr val="FF0000"/>
                </a:solidFill>
              </a:rPr>
              <a:t>D0 </a:t>
            </a:r>
            <a:r>
              <a:rPr lang="en-US" altLang="ko-KR" sz="1600" dirty="0">
                <a:solidFill>
                  <a:srgbClr val="FF0000"/>
                </a:solidFill>
              </a:rPr>
              <a:t>-&gt; RES</a:t>
            </a:r>
          </a:p>
          <a:p>
            <a:pPr marL="742950" lvl="1" indent="-285750" latinLnBrk="0">
              <a:lnSpc>
                <a:spcPct val="150000"/>
              </a:lnSpc>
              <a:buFont typeface="Arial" panose="020B0604020202020204" pitchFamily="34" charset="0"/>
              <a:buChar char="•"/>
            </a:pPr>
            <a:r>
              <a:rPr lang="en-US" altLang="ko-KR" sz="1600" dirty="0" smtClean="0">
                <a:solidFill>
                  <a:srgbClr val="FF0000"/>
                </a:solidFill>
              </a:rPr>
              <a:t>D2 </a:t>
            </a:r>
            <a:r>
              <a:rPr lang="en-US" altLang="ko-KR" sz="1600" dirty="0">
                <a:solidFill>
                  <a:srgbClr val="FF0000"/>
                </a:solidFill>
              </a:rPr>
              <a:t>-&gt; DC</a:t>
            </a:r>
          </a:p>
          <a:p>
            <a:pPr marL="742950" lvl="1" indent="-285750" latinLnBrk="0">
              <a:lnSpc>
                <a:spcPct val="150000"/>
              </a:lnSpc>
              <a:buFont typeface="Arial" panose="020B0604020202020204" pitchFamily="34" charset="0"/>
              <a:buChar char="•"/>
            </a:pPr>
            <a:r>
              <a:rPr lang="en-US" altLang="ko-KR" sz="1600" dirty="0" smtClean="0">
                <a:solidFill>
                  <a:srgbClr val="FF0000"/>
                </a:solidFill>
              </a:rPr>
              <a:t>D8 </a:t>
            </a:r>
            <a:r>
              <a:rPr lang="en-US" altLang="ko-KR" sz="1600" dirty="0">
                <a:solidFill>
                  <a:srgbClr val="FF0000"/>
                </a:solidFill>
              </a:rPr>
              <a:t>-&gt; CS</a:t>
            </a:r>
          </a:p>
          <a:p>
            <a:pPr marL="742950" lvl="1" indent="-285750" latinLnBrk="0">
              <a:lnSpc>
                <a:spcPct val="150000"/>
              </a:lnSpc>
              <a:buFont typeface="Arial" panose="020B0604020202020204" pitchFamily="34" charset="0"/>
              <a:buChar char="•"/>
            </a:pPr>
            <a:r>
              <a:rPr lang="en-US" altLang="ko-KR" sz="1600" dirty="0">
                <a:solidFill>
                  <a:srgbClr val="FF0000"/>
                </a:solidFill>
              </a:rPr>
              <a:t>SSD1306Spi display(D0, D2, D8);</a:t>
            </a:r>
            <a:endParaRPr kumimoji="0" lang="en-US" altLang="ko-KR" sz="1200" dirty="0" smtClean="0">
              <a:solidFill>
                <a:srgbClr val="0000FF"/>
              </a:solidFill>
              <a:latin typeface="+mn-ea"/>
            </a:endParaRPr>
          </a:p>
          <a:p>
            <a:pPr marL="800100" lvl="1" indent="-342900">
              <a:buFont typeface="Arial" panose="020B0604020202020204" pitchFamily="34" charset="0"/>
              <a:buChar char="•"/>
            </a:pPr>
            <a:endParaRPr kumimoji="0" lang="en-US" altLang="ko-KR" sz="1200" dirty="0" smtClean="0">
              <a:solidFill>
                <a:schemeClr val="tx1"/>
              </a:solidFill>
              <a:latin typeface="+mn-ea"/>
            </a:endParaRPr>
          </a:p>
          <a:p>
            <a:pPr lvl="1"/>
            <a:endParaRPr kumimoji="0" lang="en-US" altLang="ko-KR" sz="1000" dirty="0" smtClean="0">
              <a:solidFill>
                <a:schemeClr val="tx1"/>
              </a:solidFill>
              <a:latin typeface="+mn-ea"/>
            </a:endParaRPr>
          </a:p>
          <a:p>
            <a:pPr marL="800100" lvl="1" indent="-342900">
              <a:buFont typeface="Arial" panose="020B0604020202020204" pitchFamily="34" charset="0"/>
              <a:buChar char="•"/>
            </a:pPr>
            <a:endParaRPr kumimoji="0" lang="en-US" altLang="ko-KR" sz="1000" dirty="0" smtClean="0">
              <a:solidFill>
                <a:schemeClr val="tx1"/>
              </a:solidFill>
              <a:latin typeface="+mn-ea"/>
            </a:endParaRPr>
          </a:p>
        </p:txBody>
      </p:sp>
      <p:pic>
        <p:nvPicPr>
          <p:cNvPr id="4" name="그림 3"/>
          <p:cNvPicPr>
            <a:picLocks noChangeAspect="1"/>
          </p:cNvPicPr>
          <p:nvPr/>
        </p:nvPicPr>
        <p:blipFill>
          <a:blip r:embed="rId3"/>
          <a:stretch>
            <a:fillRect/>
          </a:stretch>
        </p:blipFill>
        <p:spPr>
          <a:xfrm>
            <a:off x="2772026" y="4509120"/>
            <a:ext cx="3609033" cy="1703273"/>
          </a:xfrm>
          <a:prstGeom prst="rect">
            <a:avLst/>
          </a:prstGeom>
        </p:spPr>
      </p:pic>
    </p:spTree>
    <p:extLst>
      <p:ext uri="{BB962C8B-B14F-4D97-AF65-F5344CB8AC3E}">
        <p14:creationId xmlns:p14="http://schemas.microsoft.com/office/powerpoint/2010/main" val="4288080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err="1" smtClean="0">
                <a:latin typeface="HY헤드라인M" pitchFamily="18" charset="-127"/>
                <a:ea typeface="HY헤드라인M" pitchFamily="18" charset="-127"/>
              </a:rPr>
              <a:t>NodeMCU</a:t>
            </a:r>
            <a:r>
              <a:rPr lang="en-US" altLang="ko-KR" sz="2400" dirty="0" smtClean="0">
                <a:latin typeface="HY헤드라인M" pitchFamily="18" charset="-127"/>
                <a:ea typeface="HY헤드라인M" pitchFamily="18" charset="-127"/>
              </a:rPr>
              <a:t> V2 ESP-12F </a:t>
            </a:r>
            <a:r>
              <a:rPr lang="en-US" altLang="ko-KR" sz="2400" dirty="0" err="1" smtClean="0">
                <a:latin typeface="HY헤드라인M" pitchFamily="18" charset="-127"/>
                <a:ea typeface="HY헤드라인M" pitchFamily="18" charset="-127"/>
              </a:rPr>
              <a:t>WiFi</a:t>
            </a:r>
            <a:r>
              <a:rPr lang="en-US" altLang="ko-KR" sz="2400" dirty="0" smtClean="0">
                <a:latin typeface="HY헤드라인M" pitchFamily="18" charset="-127"/>
                <a:ea typeface="HY헤드라인M" pitchFamily="18" charset="-127"/>
              </a:rPr>
              <a:t> (SZH-WFBB-017]</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a:lnSpc>
                <a:spcPct val="150000"/>
              </a:lnSpc>
            </a:pPr>
            <a:endParaRPr lang="en-US" altLang="ko-KR" sz="2000" dirty="0" smtClean="0">
              <a:solidFill>
                <a:srgbClr val="0000FF"/>
              </a:solidFill>
              <a:latin typeface="+mn-ea"/>
            </a:endParaRPr>
          </a:p>
        </p:txBody>
      </p:sp>
      <p:grpSp>
        <p:nvGrpSpPr>
          <p:cNvPr id="8" name="그룹 7"/>
          <p:cNvGrpSpPr/>
          <p:nvPr/>
        </p:nvGrpSpPr>
        <p:grpSpPr>
          <a:xfrm>
            <a:off x="884382" y="1651616"/>
            <a:ext cx="7275663" cy="3524250"/>
            <a:chOff x="979669" y="2420888"/>
            <a:chExt cx="7275663" cy="3524250"/>
          </a:xfrm>
        </p:grpSpPr>
        <p:pic>
          <p:nvPicPr>
            <p:cNvPr id="9" name="그림 8"/>
            <p:cNvPicPr>
              <a:picLocks noChangeAspect="1"/>
            </p:cNvPicPr>
            <p:nvPr/>
          </p:nvPicPr>
          <p:blipFill>
            <a:blip r:embed="rId3"/>
            <a:stretch>
              <a:fillRect/>
            </a:stretch>
          </p:blipFill>
          <p:spPr>
            <a:xfrm>
              <a:off x="979669" y="2420888"/>
              <a:ext cx="3524250" cy="3524250"/>
            </a:xfrm>
            <a:prstGeom prst="rect">
              <a:avLst/>
            </a:prstGeom>
          </p:spPr>
        </p:pic>
        <p:pic>
          <p:nvPicPr>
            <p:cNvPr id="10" name="Picture 2" descr="ESP8266(esp-12e)에 74hc574를 활용한 핀확보(포트확장) : 네이버 블로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3033" y="2910473"/>
              <a:ext cx="3402299" cy="2545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그룹 12"/>
          <p:cNvGrpSpPr/>
          <p:nvPr/>
        </p:nvGrpSpPr>
        <p:grpSpPr>
          <a:xfrm>
            <a:off x="2921140" y="5390096"/>
            <a:ext cx="3310805" cy="1177021"/>
            <a:chOff x="3083882" y="5378514"/>
            <a:chExt cx="3310805" cy="1177021"/>
          </a:xfrm>
        </p:grpSpPr>
        <p:pic>
          <p:nvPicPr>
            <p:cNvPr id="11" name="그림 10"/>
            <p:cNvPicPr>
              <a:picLocks noChangeAspect="1"/>
            </p:cNvPicPr>
            <p:nvPr/>
          </p:nvPicPr>
          <p:blipFill>
            <a:blip r:embed="rId5"/>
            <a:stretch>
              <a:fillRect/>
            </a:stretch>
          </p:blipFill>
          <p:spPr>
            <a:xfrm>
              <a:off x="4812075" y="5546133"/>
              <a:ext cx="1582612" cy="829851"/>
            </a:xfrm>
            <a:prstGeom prst="rect">
              <a:avLst/>
            </a:prstGeom>
          </p:spPr>
        </p:pic>
        <p:pic>
          <p:nvPicPr>
            <p:cNvPr id="12" name="그림 11"/>
            <p:cNvPicPr>
              <a:picLocks noChangeAspect="1"/>
            </p:cNvPicPr>
            <p:nvPr/>
          </p:nvPicPr>
          <p:blipFill>
            <a:blip r:embed="rId6"/>
            <a:stretch>
              <a:fillRect/>
            </a:stretch>
          </p:blipFill>
          <p:spPr>
            <a:xfrm rot="16200000">
              <a:off x="3359468" y="5102928"/>
              <a:ext cx="1177021" cy="1728193"/>
            </a:xfrm>
            <a:prstGeom prst="rect">
              <a:avLst/>
            </a:prstGeom>
          </p:spPr>
        </p:pic>
      </p:grpSp>
    </p:spTree>
    <p:extLst>
      <p:ext uri="{BB962C8B-B14F-4D97-AF65-F5344CB8AC3E}">
        <p14:creationId xmlns:p14="http://schemas.microsoft.com/office/powerpoint/2010/main" val="1037454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461665"/>
          </a:xfrm>
          <a:prstGeom prst="rect">
            <a:avLst/>
          </a:prstGeom>
          <a:noFill/>
        </p:spPr>
        <p:txBody>
          <a:bodyPr wrap="square" rtlCol="0">
            <a:spAutoFit/>
          </a:bodyPr>
          <a:lstStyle/>
          <a:p>
            <a:r>
              <a:rPr lang="ko-KR" altLang="en-US" sz="2400" dirty="0" smtClean="0">
                <a:latin typeface="HY헤드라인M" pitchFamily="18" charset="-127"/>
                <a:ea typeface="HY헤드라인M" pitchFamily="18" charset="-127"/>
              </a:rPr>
              <a:t>개요</a:t>
            </a:r>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Adapter vs Controller</a:t>
            </a:r>
            <a:endParaRPr lang="en-US" altLang="ko-KR" sz="2000" dirty="0">
              <a:solidFill>
                <a:srgbClr val="0000FF"/>
              </a:solidFill>
              <a:latin typeface="+mn-ea"/>
            </a:endParaRPr>
          </a:p>
          <a:p>
            <a:pPr marL="800100" lvl="1" indent="-342900">
              <a:buFont typeface="Arial" panose="020B0604020202020204" pitchFamily="34" charset="0"/>
              <a:buChar char="•"/>
            </a:pPr>
            <a:endParaRPr kumimoji="0" lang="en-US" altLang="ko-KR" sz="1200" dirty="0" smtClean="0">
              <a:solidFill>
                <a:schemeClr val="tx1"/>
              </a:solidFill>
              <a:latin typeface="+mn-ea"/>
            </a:endParaRPr>
          </a:p>
          <a:p>
            <a:pPr lvl="1"/>
            <a:endParaRPr kumimoji="0" lang="en-US" altLang="ko-KR" sz="1000" dirty="0" smtClean="0">
              <a:solidFill>
                <a:schemeClr val="tx1"/>
              </a:solidFill>
              <a:latin typeface="+mn-ea"/>
            </a:endParaRPr>
          </a:p>
          <a:p>
            <a:pPr marL="800100" lvl="1" indent="-342900">
              <a:buFont typeface="Arial" panose="020B0604020202020204" pitchFamily="34" charset="0"/>
              <a:buChar char="•"/>
            </a:pPr>
            <a:endParaRPr kumimoji="0" lang="en-US" altLang="ko-KR" sz="1000" dirty="0" smtClean="0">
              <a:solidFill>
                <a:schemeClr val="tx1"/>
              </a:solidFill>
              <a:latin typeface="+mn-ea"/>
            </a:endParaRPr>
          </a:p>
        </p:txBody>
      </p:sp>
      <p:grpSp>
        <p:nvGrpSpPr>
          <p:cNvPr id="18" name="그룹 17"/>
          <p:cNvGrpSpPr/>
          <p:nvPr/>
        </p:nvGrpSpPr>
        <p:grpSpPr>
          <a:xfrm>
            <a:off x="1137838" y="2486122"/>
            <a:ext cx="6768752" cy="1438308"/>
            <a:chOff x="1192167" y="3573016"/>
            <a:chExt cx="6768752" cy="1438308"/>
          </a:xfrm>
        </p:grpSpPr>
        <p:sp>
          <p:nvSpPr>
            <p:cNvPr id="6" name="직사각형 5"/>
            <p:cNvSpPr/>
            <p:nvPr/>
          </p:nvSpPr>
          <p:spPr>
            <a:xfrm>
              <a:off x="1192167" y="3905626"/>
              <a:ext cx="165618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ESP8266</a:t>
              </a:r>
              <a:endParaRPr lang="ko-KR" altLang="en-US" dirty="0"/>
            </a:p>
          </p:txBody>
        </p:sp>
        <p:sp>
          <p:nvSpPr>
            <p:cNvPr id="7" name="직사각형 6"/>
            <p:cNvSpPr/>
            <p:nvPr/>
          </p:nvSpPr>
          <p:spPr>
            <a:xfrm>
              <a:off x="6304735" y="3931204"/>
              <a:ext cx="165618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STM32F</a:t>
              </a:r>
              <a:endParaRPr lang="ko-KR" altLang="en-US" dirty="0"/>
            </a:p>
          </p:txBody>
        </p:sp>
        <p:cxnSp>
          <p:nvCxnSpPr>
            <p:cNvPr id="9" name="직선 화살표 연결선 8"/>
            <p:cNvCxnSpPr>
              <a:stCxn id="6" idx="3"/>
              <a:endCxn id="7" idx="1"/>
            </p:cNvCxnSpPr>
            <p:nvPr/>
          </p:nvCxnSpPr>
          <p:spPr>
            <a:xfrm>
              <a:off x="2848351" y="4445686"/>
              <a:ext cx="3456384" cy="2557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3626863" y="3573016"/>
              <a:ext cx="1957588" cy="923330"/>
            </a:xfrm>
            <a:prstGeom prst="rect">
              <a:avLst/>
            </a:prstGeom>
            <a:noFill/>
          </p:spPr>
          <p:txBody>
            <a:bodyPr wrap="none" lIns="91440" tIns="45720" rIns="91440" bIns="45720">
              <a:spAutoFit/>
            </a:bodyPr>
            <a:lstStyle/>
            <a:p>
              <a:pPr algn="ctr"/>
              <a:r>
                <a:rPr lang="en-US" altLang="ko-KR" sz="5400" b="1" dirty="0" smtClean="0">
                  <a:ln w="9525">
                    <a:solidFill>
                      <a:schemeClr val="bg1"/>
                    </a:solidFill>
                    <a:prstDash val="solid"/>
                  </a:ln>
                  <a:effectLst>
                    <a:outerShdw blurRad="12700" dist="38100" dir="2700000" algn="tl" rotWithShape="0">
                      <a:schemeClr val="bg1">
                        <a:lumMod val="50000"/>
                      </a:schemeClr>
                    </a:outerShdw>
                  </a:effectLst>
                </a:rPr>
                <a:t>UART</a:t>
              </a:r>
              <a:endParaRPr lang="en-US" altLang="ko-K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spTree>
    <p:extLst>
      <p:ext uri="{BB962C8B-B14F-4D97-AF65-F5344CB8AC3E}">
        <p14:creationId xmlns:p14="http://schemas.microsoft.com/office/powerpoint/2010/main" val="1423059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461665"/>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Adapter Mode</a:t>
            </a:r>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Adapter Mode</a:t>
            </a:r>
            <a:endParaRPr kumimoji="0" lang="en-US" altLang="ko-KR" sz="1200" dirty="0" smtClean="0">
              <a:solidFill>
                <a:schemeClr val="tx1"/>
              </a:solidFill>
              <a:latin typeface="+mn-ea"/>
            </a:endParaRPr>
          </a:p>
          <a:p>
            <a:pPr lvl="1"/>
            <a:endParaRPr kumimoji="0" lang="en-US" altLang="ko-KR" sz="1000" dirty="0" smtClean="0">
              <a:solidFill>
                <a:schemeClr val="tx1"/>
              </a:solidFill>
              <a:latin typeface="+mn-ea"/>
            </a:endParaRPr>
          </a:p>
          <a:p>
            <a:pPr marL="800100" lvl="1" indent="-342900">
              <a:buFont typeface="Arial" panose="020B0604020202020204" pitchFamily="34" charset="0"/>
              <a:buChar char="•"/>
            </a:pPr>
            <a:endParaRPr kumimoji="0" lang="en-US" altLang="ko-KR" sz="1000" dirty="0" smtClean="0">
              <a:solidFill>
                <a:schemeClr val="tx1"/>
              </a:solidFill>
              <a:latin typeface="+mn-ea"/>
            </a:endParaRPr>
          </a:p>
        </p:txBody>
      </p:sp>
      <p:grpSp>
        <p:nvGrpSpPr>
          <p:cNvPr id="8" name="그룹 7"/>
          <p:cNvGrpSpPr/>
          <p:nvPr/>
        </p:nvGrpSpPr>
        <p:grpSpPr>
          <a:xfrm>
            <a:off x="1622956" y="2276872"/>
            <a:ext cx="5898089" cy="3888222"/>
            <a:chOff x="1627498" y="2636912"/>
            <a:chExt cx="5898089" cy="3888222"/>
          </a:xfrm>
        </p:grpSpPr>
        <p:grpSp>
          <p:nvGrpSpPr>
            <p:cNvPr id="4" name="그룹 3"/>
            <p:cNvGrpSpPr/>
            <p:nvPr/>
          </p:nvGrpSpPr>
          <p:grpSpPr>
            <a:xfrm>
              <a:off x="1627499" y="2636912"/>
              <a:ext cx="5898088" cy="3888222"/>
              <a:chOff x="1331640" y="2456892"/>
              <a:chExt cx="5898088" cy="3888222"/>
            </a:xfrm>
          </p:grpSpPr>
          <p:sp>
            <p:nvSpPr>
              <p:cNvPr id="6" name="직사각형 5"/>
              <p:cNvSpPr/>
              <p:nvPr/>
            </p:nvSpPr>
            <p:spPr>
              <a:xfrm>
                <a:off x="1331640" y="2456892"/>
                <a:ext cx="58980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ESP8266</a:t>
                </a:r>
                <a:endParaRPr lang="ko-KR" altLang="en-US" dirty="0"/>
              </a:p>
            </p:txBody>
          </p:sp>
          <p:sp>
            <p:nvSpPr>
              <p:cNvPr id="10" name="직사각형 9"/>
              <p:cNvSpPr/>
              <p:nvPr/>
            </p:nvSpPr>
            <p:spPr>
              <a:xfrm>
                <a:off x="1331640" y="3856509"/>
                <a:ext cx="1706177" cy="10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Firmware Downloader</a:t>
                </a:r>
                <a:endParaRPr lang="ko-KR" altLang="en-US" dirty="0"/>
              </a:p>
            </p:txBody>
          </p:sp>
          <p:sp>
            <p:nvSpPr>
              <p:cNvPr id="11" name="직사각형 10"/>
              <p:cNvSpPr/>
              <p:nvPr/>
            </p:nvSpPr>
            <p:spPr>
              <a:xfrm>
                <a:off x="3427595" y="3839454"/>
                <a:ext cx="1706177" cy="2505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MCU </a:t>
                </a:r>
              </a:p>
              <a:p>
                <a:pPr algn="ctr"/>
                <a:r>
                  <a:rPr lang="en-US" altLang="ko-KR" dirty="0" smtClean="0"/>
                  <a:t>Connector</a:t>
                </a:r>
                <a:endParaRPr lang="ko-KR" altLang="en-US" dirty="0"/>
              </a:p>
            </p:txBody>
          </p:sp>
          <p:sp>
            <p:nvSpPr>
              <p:cNvPr id="13" name="직사각형 12"/>
              <p:cNvSpPr/>
              <p:nvPr/>
            </p:nvSpPr>
            <p:spPr>
              <a:xfrm>
                <a:off x="5523551" y="3825705"/>
                <a:ext cx="1706177" cy="10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Boot</a:t>
                </a:r>
              </a:p>
              <a:p>
                <a:pPr algn="ctr"/>
                <a:r>
                  <a:rPr lang="en-US" altLang="ko-KR" dirty="0" smtClean="0"/>
                  <a:t>Selector</a:t>
                </a:r>
              </a:p>
            </p:txBody>
          </p:sp>
        </p:grpSp>
        <p:sp>
          <p:nvSpPr>
            <p:cNvPr id="14" name="직사각형 13"/>
            <p:cNvSpPr/>
            <p:nvPr/>
          </p:nvSpPr>
          <p:spPr>
            <a:xfrm>
              <a:off x="1627498" y="5440580"/>
              <a:ext cx="1706177" cy="10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Reset</a:t>
              </a:r>
            </a:p>
            <a:p>
              <a:pPr algn="ctr"/>
              <a:r>
                <a:rPr lang="en-US" altLang="ko-KR" dirty="0" smtClean="0"/>
                <a:t>Circuit</a:t>
              </a:r>
              <a:endParaRPr lang="ko-KR" altLang="en-US" dirty="0"/>
            </a:p>
          </p:txBody>
        </p:sp>
      </p:grpSp>
      <p:sp>
        <p:nvSpPr>
          <p:cNvPr id="16" name="직사각형 15"/>
          <p:cNvSpPr/>
          <p:nvPr/>
        </p:nvSpPr>
        <p:spPr>
          <a:xfrm>
            <a:off x="5819410" y="5080540"/>
            <a:ext cx="1706177" cy="10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Status</a:t>
            </a:r>
          </a:p>
          <a:p>
            <a:pPr algn="ctr"/>
            <a:r>
              <a:rPr lang="en-US" altLang="ko-KR" dirty="0" smtClean="0"/>
              <a:t>Checker</a:t>
            </a:r>
          </a:p>
        </p:txBody>
      </p:sp>
    </p:spTree>
    <p:extLst>
      <p:ext uri="{BB962C8B-B14F-4D97-AF65-F5344CB8AC3E}">
        <p14:creationId xmlns:p14="http://schemas.microsoft.com/office/powerpoint/2010/main" val="1469719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HT20 </a:t>
            </a:r>
            <a:r>
              <a:rPr lang="en-US" altLang="ko-KR" sz="2400" dirty="0">
                <a:latin typeface="HY헤드라인M" pitchFamily="18" charset="-127"/>
                <a:ea typeface="HY헤드라인M" pitchFamily="18" charset="-127"/>
              </a:rPr>
              <a:t>vs HT40</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ko-KR" altLang="en-US" sz="2000" dirty="0" smtClean="0">
                <a:solidFill>
                  <a:srgbClr val="0000FF"/>
                </a:solidFill>
                <a:latin typeface="+mn-ea"/>
              </a:rPr>
              <a:t>차이</a:t>
            </a:r>
            <a:endParaRPr lang="en-US" altLang="ko-KR" sz="2000" dirty="0">
              <a:solidFill>
                <a:srgbClr val="0000FF"/>
              </a:solidFill>
              <a:latin typeface="+mn-ea"/>
            </a:endParaRPr>
          </a:p>
          <a:p>
            <a:pPr marL="742950" lvl="1" indent="-285750" latinLnBrk="0">
              <a:lnSpc>
                <a:spcPct val="150000"/>
              </a:lnSpc>
              <a:buFont typeface="Arial" panose="020B0604020202020204" pitchFamily="34" charset="0"/>
              <a:buChar char="•"/>
            </a:pPr>
            <a:r>
              <a:rPr lang="en-US" altLang="ko-KR" sz="1200" dirty="0">
                <a:solidFill>
                  <a:schemeClr val="tx1"/>
                </a:solidFill>
              </a:rPr>
              <a:t>HT20 (High Throughput 20)</a:t>
            </a:r>
            <a:r>
              <a:rPr lang="ko-KR" altLang="en-US" sz="1200" dirty="0">
                <a:solidFill>
                  <a:schemeClr val="tx1"/>
                </a:solidFill>
              </a:rPr>
              <a:t>은 </a:t>
            </a:r>
            <a:r>
              <a:rPr lang="en-US" altLang="ko-KR" sz="1200" dirty="0">
                <a:solidFill>
                  <a:schemeClr val="tx1"/>
                </a:solidFill>
              </a:rPr>
              <a:t>20MHz </a:t>
            </a:r>
            <a:r>
              <a:rPr lang="ko-KR" altLang="en-US" sz="1200" dirty="0">
                <a:solidFill>
                  <a:schemeClr val="tx1"/>
                </a:solidFill>
              </a:rPr>
              <a:t>채널에서 작동하는 무선 장치를 의미합니다</a:t>
            </a:r>
            <a:r>
              <a:rPr lang="en-US" altLang="ko-KR" sz="1200" dirty="0">
                <a:solidFill>
                  <a:schemeClr val="tx1"/>
                </a:solidFill>
              </a:rPr>
              <a:t>. </a:t>
            </a:r>
            <a:r>
              <a:rPr lang="ko-KR" altLang="en-US" sz="1200" dirty="0">
                <a:solidFill>
                  <a:schemeClr val="tx1"/>
                </a:solidFill>
              </a:rPr>
              <a:t>마찬가지로 </a:t>
            </a:r>
            <a:r>
              <a:rPr lang="en-US" altLang="ko-KR" sz="1200" dirty="0">
                <a:solidFill>
                  <a:schemeClr val="tx1"/>
                </a:solidFill>
              </a:rPr>
              <a:t>HT40</a:t>
            </a:r>
            <a:r>
              <a:rPr lang="ko-KR" altLang="en-US" sz="1200" dirty="0">
                <a:solidFill>
                  <a:schemeClr val="tx1"/>
                </a:solidFill>
              </a:rPr>
              <a:t>과 </a:t>
            </a:r>
            <a:r>
              <a:rPr lang="en-US" altLang="ko-KR" sz="1200" dirty="0">
                <a:solidFill>
                  <a:schemeClr val="tx1"/>
                </a:solidFill>
              </a:rPr>
              <a:t>HT80</a:t>
            </a:r>
            <a:r>
              <a:rPr lang="ko-KR" altLang="en-US" sz="1200" dirty="0">
                <a:solidFill>
                  <a:schemeClr val="tx1"/>
                </a:solidFill>
              </a:rPr>
              <a:t>은 각각 </a:t>
            </a:r>
            <a:r>
              <a:rPr lang="en-US" altLang="ko-KR" sz="1200" dirty="0">
                <a:solidFill>
                  <a:schemeClr val="tx1"/>
                </a:solidFill>
              </a:rPr>
              <a:t>40MHz</a:t>
            </a:r>
            <a:r>
              <a:rPr lang="ko-KR" altLang="en-US" sz="1200" dirty="0">
                <a:solidFill>
                  <a:schemeClr val="tx1"/>
                </a:solidFill>
              </a:rPr>
              <a:t>와 </a:t>
            </a:r>
            <a:r>
              <a:rPr lang="en-US" altLang="ko-KR" sz="1200" dirty="0">
                <a:solidFill>
                  <a:schemeClr val="tx1"/>
                </a:solidFill>
              </a:rPr>
              <a:t>80MHz </a:t>
            </a:r>
            <a:r>
              <a:rPr lang="ko-KR" altLang="en-US" sz="1200" dirty="0">
                <a:solidFill>
                  <a:schemeClr val="tx1"/>
                </a:solidFill>
              </a:rPr>
              <a:t>채널을 사용합니다</a:t>
            </a:r>
            <a:r>
              <a:rPr lang="en-US" altLang="ko-KR" sz="1200" dirty="0">
                <a:solidFill>
                  <a:schemeClr val="tx1"/>
                </a:solidFill>
              </a:rPr>
              <a:t>. </a:t>
            </a:r>
            <a:r>
              <a:rPr lang="ko-KR" altLang="en-US" sz="1200" dirty="0">
                <a:solidFill>
                  <a:schemeClr val="tx1"/>
                </a:solidFill>
              </a:rPr>
              <a:t>기본적으로 무선 장치는 </a:t>
            </a:r>
            <a:r>
              <a:rPr lang="en-US" altLang="ko-KR" sz="1200" dirty="0">
                <a:solidFill>
                  <a:schemeClr val="tx1"/>
                </a:solidFill>
              </a:rPr>
              <a:t>20MHz </a:t>
            </a:r>
            <a:r>
              <a:rPr lang="ko-KR" altLang="en-US" sz="1200" dirty="0">
                <a:solidFill>
                  <a:schemeClr val="tx1"/>
                </a:solidFill>
              </a:rPr>
              <a:t>채널을 사용합니다</a:t>
            </a:r>
            <a:r>
              <a:rPr lang="en-US" altLang="ko-KR" sz="1200" dirty="0">
                <a:solidFill>
                  <a:schemeClr val="tx1"/>
                </a:solidFill>
              </a:rPr>
              <a:t>. </a:t>
            </a:r>
            <a:r>
              <a:rPr lang="ko-KR" altLang="en-US" sz="1200" dirty="0">
                <a:solidFill>
                  <a:schemeClr val="tx1"/>
                </a:solidFill>
              </a:rPr>
              <a:t>속도를 향상시키기 위해 </a:t>
            </a:r>
            <a:r>
              <a:rPr lang="en-US" altLang="ko-KR" sz="1200" dirty="0">
                <a:solidFill>
                  <a:schemeClr val="tx1"/>
                </a:solidFill>
              </a:rPr>
              <a:t>HT40</a:t>
            </a:r>
            <a:r>
              <a:rPr lang="ko-KR" altLang="en-US" sz="1200" dirty="0">
                <a:solidFill>
                  <a:schemeClr val="tx1"/>
                </a:solidFill>
              </a:rPr>
              <a:t>은 </a:t>
            </a:r>
            <a:r>
              <a:rPr lang="en-US" altLang="ko-KR" sz="1200" dirty="0">
                <a:solidFill>
                  <a:schemeClr val="tx1"/>
                </a:solidFill>
              </a:rPr>
              <a:t>2 </a:t>
            </a:r>
            <a:r>
              <a:rPr lang="ko-KR" altLang="en-US" sz="1200" dirty="0">
                <a:solidFill>
                  <a:schemeClr val="tx1"/>
                </a:solidFill>
              </a:rPr>
              <a:t>개의 연속 </a:t>
            </a:r>
            <a:r>
              <a:rPr lang="en-US" altLang="ko-KR" sz="1200" dirty="0">
                <a:solidFill>
                  <a:schemeClr val="tx1"/>
                </a:solidFill>
              </a:rPr>
              <a:t>20MHz </a:t>
            </a:r>
            <a:r>
              <a:rPr lang="ko-KR" altLang="en-US" sz="1200" dirty="0">
                <a:solidFill>
                  <a:schemeClr val="tx1"/>
                </a:solidFill>
              </a:rPr>
              <a:t>채널 또는 불연속 </a:t>
            </a:r>
            <a:r>
              <a:rPr lang="en-US" altLang="ko-KR" sz="1200" dirty="0">
                <a:solidFill>
                  <a:schemeClr val="tx1"/>
                </a:solidFill>
              </a:rPr>
              <a:t>20MHz </a:t>
            </a:r>
            <a:r>
              <a:rPr lang="ko-KR" altLang="en-US" sz="1200" dirty="0">
                <a:solidFill>
                  <a:schemeClr val="tx1"/>
                </a:solidFill>
              </a:rPr>
              <a:t>채널을 바인딩하여 대역폭을 확장합니다</a:t>
            </a:r>
            <a:r>
              <a:rPr lang="en-US" altLang="ko-KR" sz="1200" dirty="0">
                <a:solidFill>
                  <a:schemeClr val="tx1"/>
                </a:solidFill>
              </a:rPr>
              <a:t>. HT80</a:t>
            </a:r>
            <a:r>
              <a:rPr lang="ko-KR" altLang="en-US" sz="1200" dirty="0">
                <a:solidFill>
                  <a:schemeClr val="tx1"/>
                </a:solidFill>
              </a:rPr>
              <a:t>은 </a:t>
            </a:r>
            <a:r>
              <a:rPr lang="en-US" altLang="ko-KR" sz="1200" dirty="0">
                <a:solidFill>
                  <a:schemeClr val="tx1"/>
                </a:solidFill>
              </a:rPr>
              <a:t>4 </a:t>
            </a:r>
            <a:r>
              <a:rPr lang="ko-KR" altLang="en-US" sz="1200" dirty="0">
                <a:solidFill>
                  <a:schemeClr val="tx1"/>
                </a:solidFill>
              </a:rPr>
              <a:t>개의 </a:t>
            </a:r>
            <a:r>
              <a:rPr lang="en-US" altLang="ko-KR" sz="1200" dirty="0">
                <a:solidFill>
                  <a:schemeClr val="tx1"/>
                </a:solidFill>
              </a:rPr>
              <a:t>20MHz </a:t>
            </a:r>
            <a:r>
              <a:rPr lang="ko-KR" altLang="en-US" sz="1200" dirty="0">
                <a:solidFill>
                  <a:schemeClr val="tx1"/>
                </a:solidFill>
              </a:rPr>
              <a:t>채널을 결합하여 </a:t>
            </a:r>
            <a:r>
              <a:rPr lang="en-US" altLang="ko-KR" sz="1200" dirty="0">
                <a:solidFill>
                  <a:schemeClr val="tx1"/>
                </a:solidFill>
              </a:rPr>
              <a:t>HT40</a:t>
            </a:r>
            <a:r>
              <a:rPr lang="ko-KR" altLang="en-US" sz="1200" dirty="0">
                <a:solidFill>
                  <a:schemeClr val="tx1"/>
                </a:solidFill>
              </a:rPr>
              <a:t>보다 빠른 속도를 얻습니다</a:t>
            </a:r>
            <a:r>
              <a:rPr lang="en-US" altLang="ko-KR" sz="1200" dirty="0">
                <a:solidFill>
                  <a:schemeClr val="tx1"/>
                </a:solidFill>
              </a:rPr>
              <a:t>. 802.11n </a:t>
            </a:r>
            <a:r>
              <a:rPr lang="ko-KR" altLang="en-US" sz="1200" dirty="0">
                <a:solidFill>
                  <a:schemeClr val="tx1"/>
                </a:solidFill>
              </a:rPr>
              <a:t>및 </a:t>
            </a:r>
            <a:r>
              <a:rPr lang="en-US" altLang="ko-KR" sz="1200" dirty="0">
                <a:solidFill>
                  <a:schemeClr val="tx1"/>
                </a:solidFill>
              </a:rPr>
              <a:t>802.11ac</a:t>
            </a:r>
            <a:r>
              <a:rPr lang="ko-KR" altLang="en-US" sz="1200" dirty="0">
                <a:solidFill>
                  <a:schemeClr val="tx1"/>
                </a:solidFill>
              </a:rPr>
              <a:t>는 모두 </a:t>
            </a:r>
            <a:r>
              <a:rPr lang="en-US" altLang="ko-KR" sz="1200" dirty="0">
                <a:solidFill>
                  <a:schemeClr val="tx1"/>
                </a:solidFill>
              </a:rPr>
              <a:t>WLAN</a:t>
            </a:r>
            <a:r>
              <a:rPr lang="ko-KR" altLang="en-US" sz="1200" dirty="0">
                <a:solidFill>
                  <a:schemeClr val="tx1"/>
                </a:solidFill>
              </a:rPr>
              <a:t>에서 사용할 </a:t>
            </a:r>
            <a:r>
              <a:rPr lang="en-US" altLang="ko-KR" sz="1200" dirty="0">
                <a:solidFill>
                  <a:schemeClr val="tx1"/>
                </a:solidFill>
              </a:rPr>
              <a:t>20MHz </a:t>
            </a:r>
            <a:r>
              <a:rPr lang="ko-KR" altLang="en-US" sz="1200" dirty="0">
                <a:solidFill>
                  <a:schemeClr val="tx1"/>
                </a:solidFill>
              </a:rPr>
              <a:t>및 </a:t>
            </a:r>
            <a:r>
              <a:rPr lang="en-US" altLang="ko-KR" sz="1200" dirty="0">
                <a:solidFill>
                  <a:schemeClr val="tx1"/>
                </a:solidFill>
              </a:rPr>
              <a:t>40MHz </a:t>
            </a:r>
            <a:r>
              <a:rPr lang="ko-KR" altLang="en-US" sz="1200" dirty="0">
                <a:solidFill>
                  <a:schemeClr val="tx1"/>
                </a:solidFill>
              </a:rPr>
              <a:t>채널을 제공 할 수 있습니다</a:t>
            </a:r>
            <a:r>
              <a:rPr lang="en-US" altLang="ko-KR" sz="1200" dirty="0">
                <a:solidFill>
                  <a:schemeClr val="tx1"/>
                </a:solidFill>
              </a:rPr>
              <a:t>. </a:t>
            </a:r>
            <a:r>
              <a:rPr lang="ko-KR" altLang="en-US" sz="1200" dirty="0">
                <a:solidFill>
                  <a:schemeClr val="tx1"/>
                </a:solidFill>
              </a:rPr>
              <a:t>또한 </a:t>
            </a:r>
            <a:r>
              <a:rPr lang="en-US" altLang="ko-KR" sz="1200" dirty="0">
                <a:solidFill>
                  <a:schemeClr val="tx1"/>
                </a:solidFill>
              </a:rPr>
              <a:t>802.11ac</a:t>
            </a:r>
            <a:r>
              <a:rPr lang="ko-KR" altLang="en-US" sz="1200" dirty="0">
                <a:solidFill>
                  <a:schemeClr val="tx1"/>
                </a:solidFill>
              </a:rPr>
              <a:t>는 기술을 </a:t>
            </a:r>
            <a:r>
              <a:rPr lang="en-US" altLang="ko-KR" sz="1200" dirty="0">
                <a:solidFill>
                  <a:schemeClr val="tx1"/>
                </a:solidFill>
              </a:rPr>
              <a:t>HT80</a:t>
            </a:r>
            <a:r>
              <a:rPr lang="ko-KR" altLang="en-US" sz="1200" dirty="0">
                <a:solidFill>
                  <a:schemeClr val="tx1"/>
                </a:solidFill>
              </a:rPr>
              <a:t>으로 확장합니다</a:t>
            </a:r>
            <a:r>
              <a:rPr lang="en-US" altLang="ko-KR" sz="1200" dirty="0">
                <a:solidFill>
                  <a:schemeClr val="tx1"/>
                </a:solidFill>
              </a:rPr>
              <a:t>.</a:t>
            </a:r>
          </a:p>
          <a:p>
            <a:pPr marL="742950" lvl="1" indent="-285750" latinLnBrk="0">
              <a:lnSpc>
                <a:spcPct val="150000"/>
              </a:lnSpc>
              <a:buFont typeface="Arial" panose="020B0604020202020204" pitchFamily="34" charset="0"/>
              <a:buChar char="•"/>
            </a:pPr>
            <a:endParaRPr lang="en-US" altLang="ko-KR" sz="1200" dirty="0">
              <a:solidFill>
                <a:schemeClr val="tx1"/>
              </a:solidFill>
            </a:endParaRPr>
          </a:p>
          <a:p>
            <a:pPr marL="742950" lvl="1" indent="-285750" latinLnBrk="0">
              <a:lnSpc>
                <a:spcPct val="150000"/>
              </a:lnSpc>
              <a:buFont typeface="Arial" panose="020B0604020202020204" pitchFamily="34" charset="0"/>
              <a:buChar char="•"/>
            </a:pPr>
            <a:r>
              <a:rPr lang="en-US" altLang="ko-KR" sz="1200" dirty="0">
                <a:solidFill>
                  <a:schemeClr val="tx1"/>
                </a:solidFill>
              </a:rPr>
              <a:t>802.11a / b / g </a:t>
            </a:r>
            <a:r>
              <a:rPr lang="ko-KR" altLang="en-US" sz="1200" dirty="0">
                <a:solidFill>
                  <a:schemeClr val="tx1"/>
                </a:solidFill>
              </a:rPr>
              <a:t>표준은 </a:t>
            </a:r>
            <a:r>
              <a:rPr lang="en-US" altLang="ko-KR" sz="1200" dirty="0">
                <a:solidFill>
                  <a:schemeClr val="tx1"/>
                </a:solidFill>
              </a:rPr>
              <a:t>HT40 </a:t>
            </a:r>
            <a:r>
              <a:rPr lang="ko-KR" altLang="en-US" sz="1200" dirty="0">
                <a:solidFill>
                  <a:schemeClr val="tx1"/>
                </a:solidFill>
              </a:rPr>
              <a:t>및 </a:t>
            </a:r>
            <a:r>
              <a:rPr lang="en-US" altLang="ko-KR" sz="1200" dirty="0">
                <a:solidFill>
                  <a:schemeClr val="tx1"/>
                </a:solidFill>
              </a:rPr>
              <a:t>HT80</a:t>
            </a:r>
            <a:r>
              <a:rPr lang="ko-KR" altLang="en-US" sz="1200" dirty="0">
                <a:solidFill>
                  <a:schemeClr val="tx1"/>
                </a:solidFill>
              </a:rPr>
              <a:t>을 지원하지 않으므로 </a:t>
            </a:r>
            <a:r>
              <a:rPr lang="en-US" altLang="ko-KR" sz="1200" dirty="0">
                <a:solidFill>
                  <a:schemeClr val="tx1"/>
                </a:solidFill>
              </a:rPr>
              <a:t>HT40 </a:t>
            </a:r>
            <a:r>
              <a:rPr lang="ko-KR" altLang="en-US" sz="1200" dirty="0">
                <a:solidFill>
                  <a:schemeClr val="tx1"/>
                </a:solidFill>
              </a:rPr>
              <a:t>및 </a:t>
            </a:r>
            <a:r>
              <a:rPr lang="en-US" altLang="ko-KR" sz="1200" dirty="0">
                <a:solidFill>
                  <a:schemeClr val="tx1"/>
                </a:solidFill>
              </a:rPr>
              <a:t>HT80</a:t>
            </a:r>
            <a:r>
              <a:rPr lang="ko-KR" altLang="en-US" sz="1200" dirty="0">
                <a:solidFill>
                  <a:schemeClr val="tx1"/>
                </a:solidFill>
              </a:rPr>
              <a:t>은 </a:t>
            </a:r>
            <a:r>
              <a:rPr lang="en-US" altLang="ko-KR" sz="1200" dirty="0">
                <a:solidFill>
                  <a:schemeClr val="tx1"/>
                </a:solidFill>
              </a:rPr>
              <a:t>802.11b / g / n </a:t>
            </a:r>
            <a:r>
              <a:rPr lang="ko-KR" altLang="en-US" sz="1200" dirty="0">
                <a:solidFill>
                  <a:schemeClr val="tx1"/>
                </a:solidFill>
              </a:rPr>
              <a:t>혼합 모드와 같은 혼합 모드에서 사용할 수 없습니다</a:t>
            </a:r>
            <a:r>
              <a:rPr lang="en-US" altLang="ko-KR" sz="1200" dirty="0">
                <a:solidFill>
                  <a:schemeClr val="tx1"/>
                </a:solidFill>
              </a:rPr>
              <a:t>.</a:t>
            </a:r>
          </a:p>
          <a:p>
            <a:pPr marL="742950" lvl="1" indent="-285750" latinLnBrk="0">
              <a:lnSpc>
                <a:spcPct val="150000"/>
              </a:lnSpc>
              <a:buFont typeface="Arial" panose="020B0604020202020204" pitchFamily="34" charset="0"/>
              <a:buChar char="•"/>
            </a:pPr>
            <a:endParaRPr lang="en-US" altLang="ko-KR" sz="1200" dirty="0">
              <a:solidFill>
                <a:schemeClr val="tx1"/>
              </a:solidFill>
            </a:endParaRPr>
          </a:p>
          <a:p>
            <a:pPr marL="742950" lvl="1" indent="-285750" latinLnBrk="0">
              <a:lnSpc>
                <a:spcPct val="150000"/>
              </a:lnSpc>
              <a:buFont typeface="Arial" panose="020B0604020202020204" pitchFamily="34" charset="0"/>
              <a:buChar char="•"/>
            </a:pPr>
            <a:r>
              <a:rPr lang="en-US" altLang="ko-KR" sz="1200" dirty="0">
                <a:solidFill>
                  <a:schemeClr val="tx1"/>
                </a:solidFill>
              </a:rPr>
              <a:t>2.4GHz </a:t>
            </a:r>
            <a:r>
              <a:rPr lang="ko-KR" altLang="en-US" sz="1200" dirty="0">
                <a:solidFill>
                  <a:schemeClr val="tx1"/>
                </a:solidFill>
              </a:rPr>
              <a:t>주파수 대역의 채널 분할로 인해 </a:t>
            </a:r>
            <a:r>
              <a:rPr lang="en-US" altLang="ko-KR" sz="1200" dirty="0">
                <a:solidFill>
                  <a:schemeClr val="tx1"/>
                </a:solidFill>
              </a:rPr>
              <a:t>2.4GHz </a:t>
            </a:r>
            <a:r>
              <a:rPr lang="ko-KR" altLang="en-US" sz="1200" dirty="0">
                <a:solidFill>
                  <a:schemeClr val="tx1"/>
                </a:solidFill>
              </a:rPr>
              <a:t>대역에서 겹치지 않는 </a:t>
            </a:r>
            <a:r>
              <a:rPr lang="en-US" altLang="ko-KR" sz="1200" dirty="0">
                <a:solidFill>
                  <a:schemeClr val="tx1"/>
                </a:solidFill>
              </a:rPr>
              <a:t>40MHz </a:t>
            </a:r>
            <a:r>
              <a:rPr lang="ko-KR" altLang="en-US" sz="1200" dirty="0">
                <a:solidFill>
                  <a:schemeClr val="tx1"/>
                </a:solidFill>
              </a:rPr>
              <a:t>채널을 하나만 설정할 수 있습니다</a:t>
            </a:r>
            <a:r>
              <a:rPr lang="en-US" altLang="ko-KR" sz="1200" dirty="0">
                <a:solidFill>
                  <a:schemeClr val="tx1"/>
                </a:solidFill>
              </a:rPr>
              <a:t>. </a:t>
            </a:r>
            <a:r>
              <a:rPr lang="ko-KR" altLang="en-US" sz="1200" dirty="0">
                <a:solidFill>
                  <a:schemeClr val="tx1"/>
                </a:solidFill>
              </a:rPr>
              <a:t>따라서 </a:t>
            </a:r>
            <a:r>
              <a:rPr lang="en-US" altLang="ko-KR" sz="1200" dirty="0">
                <a:solidFill>
                  <a:schemeClr val="tx1"/>
                </a:solidFill>
              </a:rPr>
              <a:t>HT40</a:t>
            </a:r>
            <a:r>
              <a:rPr lang="ko-KR" altLang="en-US" sz="1200" dirty="0">
                <a:solidFill>
                  <a:schemeClr val="tx1"/>
                </a:solidFill>
              </a:rPr>
              <a:t>은 </a:t>
            </a:r>
            <a:r>
              <a:rPr lang="en-US" altLang="ko-KR" sz="1200" dirty="0">
                <a:solidFill>
                  <a:schemeClr val="tx1"/>
                </a:solidFill>
              </a:rPr>
              <a:t>2.4GHz </a:t>
            </a:r>
            <a:r>
              <a:rPr lang="ko-KR" altLang="en-US" sz="1200" dirty="0">
                <a:solidFill>
                  <a:schemeClr val="tx1"/>
                </a:solidFill>
              </a:rPr>
              <a:t>대역에서 </a:t>
            </a:r>
            <a:r>
              <a:rPr lang="ko-KR" altLang="en-US" sz="1200">
                <a:solidFill>
                  <a:schemeClr val="tx1"/>
                </a:solidFill>
              </a:rPr>
              <a:t>쉽게 </a:t>
            </a:r>
            <a:r>
              <a:rPr lang="ko-KR" altLang="en-US" sz="1200" smtClean="0">
                <a:solidFill>
                  <a:schemeClr val="tx1"/>
                </a:solidFill>
              </a:rPr>
              <a:t>영향을 받을 </a:t>
            </a:r>
            <a:r>
              <a:rPr lang="ko-KR" altLang="en-US" sz="1200" dirty="0">
                <a:solidFill>
                  <a:schemeClr val="tx1"/>
                </a:solidFill>
              </a:rPr>
              <a:t>수 있습니다</a:t>
            </a:r>
            <a:r>
              <a:rPr lang="en-US" altLang="ko-KR" sz="1200" dirty="0">
                <a:solidFill>
                  <a:schemeClr val="tx1"/>
                </a:solidFill>
              </a:rPr>
              <a:t>. HT20</a:t>
            </a:r>
            <a:r>
              <a:rPr lang="ko-KR" altLang="en-US" sz="1200" dirty="0">
                <a:solidFill>
                  <a:schemeClr val="tx1"/>
                </a:solidFill>
              </a:rPr>
              <a:t>은 </a:t>
            </a:r>
            <a:r>
              <a:rPr lang="en-US" altLang="ko-KR" sz="1200" dirty="0">
                <a:solidFill>
                  <a:schemeClr val="tx1"/>
                </a:solidFill>
              </a:rPr>
              <a:t>2.4GHz </a:t>
            </a:r>
            <a:r>
              <a:rPr lang="ko-KR" altLang="en-US" sz="1200" dirty="0">
                <a:solidFill>
                  <a:schemeClr val="tx1"/>
                </a:solidFill>
              </a:rPr>
              <a:t>주파수 대역에서 </a:t>
            </a:r>
            <a:r>
              <a:rPr lang="en-US" altLang="ko-KR" sz="1200" dirty="0">
                <a:solidFill>
                  <a:schemeClr val="tx1"/>
                </a:solidFill>
              </a:rPr>
              <a:t>HT40</a:t>
            </a:r>
            <a:r>
              <a:rPr lang="ko-KR" altLang="en-US" sz="1200" dirty="0">
                <a:solidFill>
                  <a:schemeClr val="tx1"/>
                </a:solidFill>
              </a:rPr>
              <a:t>보다 우수합니다</a:t>
            </a:r>
            <a:r>
              <a:rPr lang="en-US" altLang="ko-KR" sz="1200" dirty="0">
                <a:solidFill>
                  <a:schemeClr val="tx1"/>
                </a:solidFill>
              </a:rPr>
              <a:t>. </a:t>
            </a:r>
            <a:r>
              <a:rPr lang="ko-KR" altLang="en-US" sz="1200" dirty="0">
                <a:solidFill>
                  <a:schemeClr val="tx1"/>
                </a:solidFill>
              </a:rPr>
              <a:t>겹치지 않는 </a:t>
            </a:r>
            <a:r>
              <a:rPr lang="en-US" altLang="ko-KR" sz="1200" dirty="0">
                <a:solidFill>
                  <a:schemeClr val="tx1"/>
                </a:solidFill>
              </a:rPr>
              <a:t>20MHz </a:t>
            </a:r>
            <a:r>
              <a:rPr lang="ko-KR" altLang="en-US" sz="1200" dirty="0">
                <a:solidFill>
                  <a:schemeClr val="tx1"/>
                </a:solidFill>
              </a:rPr>
              <a:t>채널이 </a:t>
            </a:r>
            <a:r>
              <a:rPr lang="en-US" altLang="ko-KR" sz="1200" dirty="0">
                <a:solidFill>
                  <a:schemeClr val="tx1"/>
                </a:solidFill>
              </a:rPr>
              <a:t>24 </a:t>
            </a:r>
            <a:r>
              <a:rPr lang="ko-KR" altLang="en-US" sz="1200" dirty="0">
                <a:solidFill>
                  <a:schemeClr val="tx1"/>
                </a:solidFill>
              </a:rPr>
              <a:t>개 있습니다</a:t>
            </a:r>
            <a:r>
              <a:rPr lang="en-US" altLang="ko-KR" sz="1200" dirty="0">
                <a:solidFill>
                  <a:schemeClr val="tx1"/>
                </a:solidFill>
              </a:rPr>
              <a:t>. 5GHz </a:t>
            </a:r>
            <a:r>
              <a:rPr lang="ko-KR" altLang="en-US" sz="1200" dirty="0">
                <a:solidFill>
                  <a:schemeClr val="tx1"/>
                </a:solidFill>
              </a:rPr>
              <a:t>대역에는 </a:t>
            </a:r>
            <a:r>
              <a:rPr lang="en-US" altLang="ko-KR" sz="1200" dirty="0">
                <a:solidFill>
                  <a:schemeClr val="tx1"/>
                </a:solidFill>
              </a:rPr>
              <a:t>12 </a:t>
            </a:r>
            <a:r>
              <a:rPr lang="ko-KR" altLang="en-US" sz="1200" dirty="0">
                <a:solidFill>
                  <a:schemeClr val="tx1"/>
                </a:solidFill>
              </a:rPr>
              <a:t>개의 </a:t>
            </a:r>
            <a:r>
              <a:rPr lang="en-US" altLang="ko-KR" sz="1200" dirty="0">
                <a:solidFill>
                  <a:schemeClr val="tx1"/>
                </a:solidFill>
              </a:rPr>
              <a:t>40MHz </a:t>
            </a:r>
            <a:r>
              <a:rPr lang="ko-KR" altLang="en-US" sz="1200" dirty="0">
                <a:solidFill>
                  <a:schemeClr val="tx1"/>
                </a:solidFill>
              </a:rPr>
              <a:t>채널 또는 </a:t>
            </a:r>
            <a:r>
              <a:rPr lang="en-US" altLang="ko-KR" sz="1200" dirty="0">
                <a:solidFill>
                  <a:schemeClr val="tx1"/>
                </a:solidFill>
              </a:rPr>
              <a:t>6 </a:t>
            </a:r>
            <a:r>
              <a:rPr lang="ko-KR" altLang="en-US" sz="1200" dirty="0">
                <a:solidFill>
                  <a:schemeClr val="tx1"/>
                </a:solidFill>
              </a:rPr>
              <a:t>개의 </a:t>
            </a:r>
            <a:r>
              <a:rPr lang="en-US" altLang="ko-KR" sz="1200" dirty="0">
                <a:solidFill>
                  <a:schemeClr val="tx1"/>
                </a:solidFill>
              </a:rPr>
              <a:t>80MHz </a:t>
            </a:r>
            <a:r>
              <a:rPr lang="ko-KR" altLang="en-US" sz="1200" dirty="0">
                <a:solidFill>
                  <a:schemeClr val="tx1"/>
                </a:solidFill>
              </a:rPr>
              <a:t>채널을 설정할 수 있습니다</a:t>
            </a:r>
            <a:r>
              <a:rPr lang="en-US" altLang="ko-KR" sz="1200" dirty="0">
                <a:solidFill>
                  <a:schemeClr val="tx1"/>
                </a:solidFill>
              </a:rPr>
              <a:t>. </a:t>
            </a:r>
            <a:r>
              <a:rPr lang="ko-KR" altLang="en-US" sz="1200" dirty="0">
                <a:solidFill>
                  <a:schemeClr val="tx1"/>
                </a:solidFill>
              </a:rPr>
              <a:t>합리적인 채널 레이아웃을 위해 </a:t>
            </a:r>
            <a:r>
              <a:rPr lang="en-US" altLang="ko-KR" sz="1200" dirty="0">
                <a:solidFill>
                  <a:schemeClr val="tx1"/>
                </a:solidFill>
              </a:rPr>
              <a:t>4 ~ 6 </a:t>
            </a:r>
            <a:r>
              <a:rPr lang="ko-KR" altLang="en-US" sz="1200" dirty="0">
                <a:solidFill>
                  <a:schemeClr val="tx1"/>
                </a:solidFill>
              </a:rPr>
              <a:t>개의 채널을 사용하는 것이 좋으므로 </a:t>
            </a:r>
            <a:r>
              <a:rPr lang="en-US" altLang="ko-KR" sz="1200" dirty="0">
                <a:solidFill>
                  <a:schemeClr val="tx1"/>
                </a:solidFill>
              </a:rPr>
              <a:t>HT40 </a:t>
            </a:r>
            <a:r>
              <a:rPr lang="ko-KR" altLang="en-US" sz="1200" dirty="0">
                <a:solidFill>
                  <a:schemeClr val="tx1"/>
                </a:solidFill>
              </a:rPr>
              <a:t>및 </a:t>
            </a:r>
            <a:r>
              <a:rPr lang="en-US" altLang="ko-KR" sz="1200" dirty="0">
                <a:solidFill>
                  <a:schemeClr val="tx1"/>
                </a:solidFill>
              </a:rPr>
              <a:t>HT80</a:t>
            </a:r>
            <a:r>
              <a:rPr lang="ko-KR" altLang="en-US" sz="1200" dirty="0">
                <a:solidFill>
                  <a:schemeClr val="tx1"/>
                </a:solidFill>
              </a:rPr>
              <a:t>은 </a:t>
            </a:r>
            <a:r>
              <a:rPr lang="en-US" altLang="ko-KR" sz="1200" dirty="0">
                <a:solidFill>
                  <a:schemeClr val="tx1"/>
                </a:solidFill>
              </a:rPr>
              <a:t>5GHz </a:t>
            </a:r>
            <a:r>
              <a:rPr lang="ko-KR" altLang="en-US" sz="1200" dirty="0">
                <a:solidFill>
                  <a:schemeClr val="tx1"/>
                </a:solidFill>
              </a:rPr>
              <a:t>대역에 적합합니다</a:t>
            </a:r>
            <a:r>
              <a:rPr lang="en-US" altLang="ko-KR" sz="1200" dirty="0">
                <a:solidFill>
                  <a:schemeClr val="tx1"/>
                </a:solidFill>
              </a:rPr>
              <a:t>.</a:t>
            </a:r>
            <a:endParaRPr kumimoji="0" lang="en-US" altLang="ko-KR" sz="1200" dirty="0" smtClean="0">
              <a:solidFill>
                <a:schemeClr val="tx1"/>
              </a:solidFill>
              <a:latin typeface="+mn-ea"/>
            </a:endParaRPr>
          </a:p>
          <a:p>
            <a:pPr lvl="1"/>
            <a:endParaRPr kumimoji="0" lang="en-US" altLang="ko-KR" sz="1200" dirty="0" smtClean="0">
              <a:solidFill>
                <a:schemeClr val="tx1"/>
              </a:solidFill>
              <a:latin typeface="+mn-ea"/>
            </a:endParaRPr>
          </a:p>
          <a:p>
            <a:pPr marL="800100" lvl="1" indent="-342900">
              <a:buFont typeface="Arial" panose="020B0604020202020204" pitchFamily="34" charset="0"/>
              <a:buChar char="•"/>
            </a:pPr>
            <a:endParaRPr kumimoji="0" lang="en-US" altLang="ko-KR" sz="1200" dirty="0" smtClean="0">
              <a:solidFill>
                <a:schemeClr val="tx1"/>
              </a:solidFill>
              <a:latin typeface="+mn-ea"/>
            </a:endParaRPr>
          </a:p>
        </p:txBody>
      </p:sp>
    </p:spTree>
    <p:extLst>
      <p:ext uri="{BB962C8B-B14F-4D97-AF65-F5344CB8AC3E}">
        <p14:creationId xmlns:p14="http://schemas.microsoft.com/office/powerpoint/2010/main" val="1913401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ko-KR" altLang="en-US" sz="2000" dirty="0" smtClean="0">
                <a:solidFill>
                  <a:srgbClr val="0000FF"/>
                </a:solidFill>
                <a:latin typeface="+mn-ea"/>
              </a:rPr>
              <a:t>개요 </a:t>
            </a:r>
            <a:r>
              <a:rPr lang="en-US" altLang="ko-KR" sz="2000" dirty="0" smtClean="0">
                <a:solidFill>
                  <a:srgbClr val="0000FF"/>
                </a:solidFill>
                <a:latin typeface="+mn-ea"/>
              </a:rPr>
              <a:t>1</a:t>
            </a:r>
            <a:endParaRPr lang="en-US" altLang="ko-KR" sz="2000" dirty="0">
              <a:solidFill>
                <a:srgbClr val="0000FF"/>
              </a:solidFill>
              <a:latin typeface="+mn-ea"/>
            </a:endParaRPr>
          </a:p>
          <a:p>
            <a:pPr marL="742950" lvl="1" indent="-285750" latinLnBrk="0">
              <a:lnSpc>
                <a:spcPct val="150000"/>
              </a:lnSpc>
              <a:buFont typeface="Arial" panose="020B0604020202020204" pitchFamily="34" charset="0"/>
              <a:buChar char="•"/>
            </a:pPr>
            <a:r>
              <a:rPr lang="en-US" altLang="ko-KR" sz="1400" dirty="0" err="1"/>
              <a:t>Espressif’s</a:t>
            </a:r>
            <a:r>
              <a:rPr lang="en-US" altLang="ko-KR" sz="1400" dirty="0"/>
              <a:t> ESP8266EX delivers highly integrated Wi-Fi </a:t>
            </a:r>
            <a:r>
              <a:rPr lang="en-US" altLang="ko-KR" sz="1400" dirty="0" err="1"/>
              <a:t>SoC</a:t>
            </a:r>
            <a:r>
              <a:rPr lang="en-US" altLang="ko-KR" sz="1400" dirty="0"/>
              <a:t> solution to meet users’ continuous demands for efficient power usage, compact design and reliable performance in the Internet of Things industry. </a:t>
            </a:r>
            <a:endParaRPr lang="en-US" altLang="ko-KR" sz="1400" dirty="0" smtClean="0"/>
          </a:p>
          <a:p>
            <a:pPr marL="742950" lvl="1" indent="-285750" latinLnBrk="0">
              <a:lnSpc>
                <a:spcPct val="150000"/>
              </a:lnSpc>
              <a:buFont typeface="Arial" panose="020B0604020202020204" pitchFamily="34" charset="0"/>
              <a:buChar char="•"/>
            </a:pPr>
            <a:r>
              <a:rPr lang="en-US" altLang="ko-KR" sz="1400" dirty="0" smtClean="0"/>
              <a:t>With </a:t>
            </a:r>
            <a:r>
              <a:rPr lang="en-US" altLang="ko-KR" sz="1400" dirty="0"/>
              <a:t>the complete and self-contained Wi-Fi networking capabilities, ESP8266EX can perform either as a standalone application or as the slave to a host MCU. When ESP8266EX hosts the application, it promptly boots up from the flash. The integrated </a:t>
            </a:r>
            <a:r>
              <a:rPr lang="en-US" altLang="ko-KR" sz="1400" dirty="0" smtClean="0"/>
              <a:t>high speed </a:t>
            </a:r>
            <a:r>
              <a:rPr lang="en-US" altLang="ko-KR" sz="1400" dirty="0"/>
              <a:t>cache helps to increase the system performance and optimize the system memory. Also, ESP8266EX can be applied to any microcontroller design as a Wi-Fi adaptor through SPI / SDIO or I2C / UART interfaces. </a:t>
            </a:r>
            <a:endParaRPr lang="en-US" altLang="ko-KR" sz="1400" dirty="0" smtClean="0"/>
          </a:p>
          <a:p>
            <a:pPr marL="742950" lvl="1" indent="-285750" latinLnBrk="0">
              <a:lnSpc>
                <a:spcPct val="150000"/>
              </a:lnSpc>
              <a:buFont typeface="Arial" panose="020B0604020202020204" pitchFamily="34" charset="0"/>
              <a:buChar char="•"/>
            </a:pPr>
            <a:r>
              <a:rPr lang="en-US" altLang="ko-KR" sz="1400" dirty="0" smtClean="0"/>
              <a:t>ESP8266EX </a:t>
            </a:r>
            <a:r>
              <a:rPr lang="en-US" altLang="ko-KR" sz="1400" dirty="0"/>
              <a:t>integrates antenna switches, RF </a:t>
            </a:r>
            <a:r>
              <a:rPr lang="en-US" altLang="ko-KR" sz="1400" dirty="0" err="1"/>
              <a:t>balun</a:t>
            </a:r>
            <a:r>
              <a:rPr lang="en-US" altLang="ko-KR" sz="1400" dirty="0"/>
              <a:t>, power amplifier, low noise receive amplifier, filters and power management modules. The compact design minimizes the PCB size and requires minimal external circuitries. </a:t>
            </a:r>
            <a:endParaRPr lang="en-US" altLang="ko-KR" sz="1400" dirty="0">
              <a:solidFill>
                <a:schemeClr val="tx1"/>
              </a:solidFill>
            </a:endParaRPr>
          </a:p>
        </p:txBody>
      </p:sp>
    </p:spTree>
    <p:extLst>
      <p:ext uri="{BB962C8B-B14F-4D97-AF65-F5344CB8AC3E}">
        <p14:creationId xmlns:p14="http://schemas.microsoft.com/office/powerpoint/2010/main" val="3462160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ko-KR" altLang="en-US" sz="2000" dirty="0" smtClean="0">
                <a:solidFill>
                  <a:srgbClr val="0000FF"/>
                </a:solidFill>
                <a:latin typeface="+mn-ea"/>
              </a:rPr>
              <a:t>개요 </a:t>
            </a:r>
            <a:r>
              <a:rPr lang="en-US" altLang="ko-KR" sz="2000" dirty="0" smtClean="0">
                <a:solidFill>
                  <a:srgbClr val="0000FF"/>
                </a:solidFill>
                <a:latin typeface="+mn-ea"/>
              </a:rPr>
              <a:t>2</a:t>
            </a:r>
            <a:endParaRPr lang="en-US" altLang="ko-KR" sz="2000" dirty="0">
              <a:solidFill>
                <a:srgbClr val="0000FF"/>
              </a:solidFill>
              <a:latin typeface="+mn-ea"/>
            </a:endParaRPr>
          </a:p>
          <a:p>
            <a:pPr marL="742950" lvl="1" indent="-285750" latinLnBrk="0">
              <a:lnSpc>
                <a:spcPct val="150000"/>
              </a:lnSpc>
              <a:buFont typeface="Arial" panose="020B0604020202020204" pitchFamily="34" charset="0"/>
              <a:buChar char="•"/>
            </a:pPr>
            <a:r>
              <a:rPr lang="en-US" altLang="ko-KR" sz="1600" dirty="0"/>
              <a:t>Besides the Wi-Fi functionalities, ESP8266EX also integrates an enhanced version of </a:t>
            </a:r>
            <a:r>
              <a:rPr lang="en-US" altLang="ko-KR" sz="1600" dirty="0" err="1"/>
              <a:t>Tensilica’s</a:t>
            </a:r>
            <a:r>
              <a:rPr lang="en-US" altLang="ko-KR" sz="1600" dirty="0"/>
              <a:t> L106 Diamond series 32-bit processor and on-chip SRAM. It can be interfaced with external sensors and other devices through the GPIOs. Software Development Kit (SDK) provides sample codes for various applications. </a:t>
            </a:r>
            <a:endParaRPr lang="en-US" altLang="ko-KR" sz="1600" dirty="0" smtClean="0"/>
          </a:p>
          <a:p>
            <a:pPr marL="742950" lvl="1" indent="-285750" latinLnBrk="0">
              <a:lnSpc>
                <a:spcPct val="150000"/>
              </a:lnSpc>
              <a:buFont typeface="Arial" panose="020B0604020202020204" pitchFamily="34" charset="0"/>
              <a:buChar char="•"/>
            </a:pPr>
            <a:r>
              <a:rPr lang="en-US" altLang="ko-KR" sz="1600" dirty="0" err="1" smtClean="0"/>
              <a:t>Espressif</a:t>
            </a:r>
            <a:r>
              <a:rPr lang="en-US" altLang="ko-KR" sz="1600" dirty="0" smtClean="0"/>
              <a:t> </a:t>
            </a:r>
            <a:r>
              <a:rPr lang="en-US" altLang="ko-KR" sz="1600" dirty="0"/>
              <a:t>Systems’ Smart Connectivity Platform (ESCP) enables sophisticated features including fast switch between sleep and wakeup mode for energy-efficient purpose, adaptive radio biasing for low-power operation, advance signal processing, spur cancellation and radio co-existence mechanisms for common cellular, Bluetooth, DDR, LVDS, LCD interference mitigation. </a:t>
            </a:r>
            <a:endParaRPr lang="en-US" altLang="ko-KR" sz="1600" dirty="0">
              <a:solidFill>
                <a:schemeClr val="tx1"/>
              </a:solidFill>
            </a:endParaRPr>
          </a:p>
        </p:txBody>
      </p:sp>
    </p:spTree>
    <p:extLst>
      <p:ext uri="{BB962C8B-B14F-4D97-AF65-F5344CB8AC3E}">
        <p14:creationId xmlns:p14="http://schemas.microsoft.com/office/powerpoint/2010/main" val="1524521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Wi-Fi Protocols</a:t>
            </a:r>
            <a:endParaRPr lang="en-US" altLang="ko-KR" sz="2000" dirty="0">
              <a:solidFill>
                <a:srgbClr val="0000FF"/>
              </a:solidFill>
              <a:latin typeface="+mn-ea"/>
            </a:endParaRPr>
          </a:p>
          <a:p>
            <a:pPr marL="742950" lvl="1" indent="-285750" latinLnBrk="0">
              <a:lnSpc>
                <a:spcPct val="150000"/>
              </a:lnSpc>
              <a:buFont typeface="Arial" panose="020B0604020202020204" pitchFamily="34" charset="0"/>
              <a:buChar char="•"/>
            </a:pPr>
            <a:r>
              <a:rPr lang="en-US" altLang="ko-KR" sz="1300" dirty="0"/>
              <a:t>802.11 b/g/n support </a:t>
            </a:r>
            <a:endParaRPr lang="en-US" altLang="ko-KR" sz="1300" dirty="0" smtClean="0"/>
          </a:p>
          <a:p>
            <a:pPr marL="742950" lvl="1" indent="-285750" latinLnBrk="0">
              <a:lnSpc>
                <a:spcPct val="150000"/>
              </a:lnSpc>
              <a:buFont typeface="Arial" panose="020B0604020202020204" pitchFamily="34" charset="0"/>
              <a:buChar char="•"/>
            </a:pPr>
            <a:r>
              <a:rPr lang="en-US" altLang="ko-KR" sz="1300" dirty="0" smtClean="0"/>
              <a:t>2 </a:t>
            </a:r>
            <a:r>
              <a:rPr lang="en-US" altLang="ko-KR" sz="1300" dirty="0"/>
              <a:t>x Wi-Fi interface, supports infrastructure BSS Station mode / P2P mode / </a:t>
            </a:r>
            <a:r>
              <a:rPr lang="en-US" altLang="ko-KR" sz="1300" dirty="0" err="1"/>
              <a:t>SoftAP</a:t>
            </a:r>
            <a:r>
              <a:rPr lang="en-US" altLang="ko-KR" sz="1300" dirty="0"/>
              <a:t> mode </a:t>
            </a:r>
            <a:r>
              <a:rPr lang="en-US" altLang="ko-KR" sz="1300" dirty="0" smtClean="0"/>
              <a:t>support </a:t>
            </a:r>
          </a:p>
          <a:p>
            <a:pPr marL="742950" lvl="1" indent="-285750" latinLnBrk="0">
              <a:lnSpc>
                <a:spcPct val="150000"/>
              </a:lnSpc>
              <a:buFont typeface="Arial" panose="020B0604020202020204" pitchFamily="34" charset="0"/>
              <a:buChar char="•"/>
            </a:pPr>
            <a:r>
              <a:rPr lang="en-US" altLang="ko-KR" sz="1300" dirty="0" smtClean="0"/>
              <a:t>Hardware </a:t>
            </a:r>
            <a:r>
              <a:rPr lang="en-US" altLang="ko-KR" sz="1300" dirty="0"/>
              <a:t>accelerators for CCMP (CBC-MAC, counter mode), TKIP (MIC, RC4), WAPI (SMS4), WEP (RC4), CRC </a:t>
            </a:r>
            <a:endParaRPr lang="en-US" altLang="ko-KR" sz="1300" dirty="0" smtClean="0"/>
          </a:p>
          <a:p>
            <a:pPr marL="742950" lvl="1" indent="-285750" latinLnBrk="0">
              <a:lnSpc>
                <a:spcPct val="150000"/>
              </a:lnSpc>
              <a:buFont typeface="Arial" panose="020B0604020202020204" pitchFamily="34" charset="0"/>
              <a:buChar char="•"/>
            </a:pPr>
            <a:r>
              <a:rPr lang="en-US" altLang="ko-KR" sz="1300" dirty="0" smtClean="0"/>
              <a:t>802.11n </a:t>
            </a:r>
            <a:r>
              <a:rPr lang="en-US" altLang="ko-KR" sz="1300" dirty="0"/>
              <a:t>support (2.4 </a:t>
            </a:r>
            <a:r>
              <a:rPr lang="en-US" altLang="ko-KR" sz="1300" dirty="0" smtClean="0"/>
              <a:t>GHz)</a:t>
            </a:r>
          </a:p>
          <a:p>
            <a:pPr marL="742950" lvl="1" indent="-285750" latinLnBrk="0">
              <a:lnSpc>
                <a:spcPct val="150000"/>
              </a:lnSpc>
              <a:buFont typeface="Arial" panose="020B0604020202020204" pitchFamily="34" charset="0"/>
              <a:buChar char="•"/>
            </a:pPr>
            <a:r>
              <a:rPr lang="en-US" altLang="ko-KR" sz="1300" dirty="0" smtClean="0"/>
              <a:t>Supports </a:t>
            </a:r>
            <a:r>
              <a:rPr lang="en-US" altLang="ko-KR" sz="1300" dirty="0"/>
              <a:t>MIMO 1×1 and 2×1, STBC, and 0.4 </a:t>
            </a:r>
            <a:r>
              <a:rPr lang="el-GR" altLang="ko-KR" sz="1300" dirty="0"/>
              <a:t>μ</a:t>
            </a:r>
            <a:r>
              <a:rPr lang="en-US" altLang="ko-KR" sz="1300" dirty="0"/>
              <a:t>s guard </a:t>
            </a:r>
            <a:r>
              <a:rPr lang="en-US" altLang="ko-KR" sz="1300" dirty="0" smtClean="0"/>
              <a:t>interval</a:t>
            </a:r>
          </a:p>
          <a:p>
            <a:pPr marL="742950" lvl="1" indent="-285750" latinLnBrk="0">
              <a:lnSpc>
                <a:spcPct val="150000"/>
              </a:lnSpc>
              <a:buFont typeface="Arial" panose="020B0604020202020204" pitchFamily="34" charset="0"/>
              <a:buChar char="•"/>
            </a:pPr>
            <a:r>
              <a:rPr lang="en-US" altLang="ko-KR" sz="1300" dirty="0" smtClean="0"/>
              <a:t>WMM </a:t>
            </a:r>
          </a:p>
          <a:p>
            <a:pPr marL="742950" lvl="1" indent="-285750" latinLnBrk="0">
              <a:lnSpc>
                <a:spcPct val="150000"/>
              </a:lnSpc>
              <a:buFont typeface="Arial" panose="020B0604020202020204" pitchFamily="34" charset="0"/>
              <a:buChar char="•"/>
            </a:pPr>
            <a:r>
              <a:rPr lang="en-US" altLang="ko-KR" sz="1300" dirty="0" smtClean="0"/>
              <a:t>UMA </a:t>
            </a:r>
            <a:r>
              <a:rPr lang="en-US" altLang="ko-KR" sz="1300" dirty="0"/>
              <a:t>compliant and </a:t>
            </a:r>
            <a:r>
              <a:rPr lang="en-US" altLang="ko-KR" sz="1300" dirty="0" smtClean="0"/>
              <a:t>certified</a:t>
            </a:r>
          </a:p>
          <a:p>
            <a:pPr marL="742950" lvl="1" indent="-285750" latinLnBrk="0">
              <a:lnSpc>
                <a:spcPct val="150000"/>
              </a:lnSpc>
              <a:buFont typeface="Arial" panose="020B0604020202020204" pitchFamily="34" charset="0"/>
              <a:buChar char="•"/>
            </a:pPr>
            <a:r>
              <a:rPr lang="en-US" altLang="ko-KR" sz="1300" dirty="0" smtClean="0"/>
              <a:t>Antenna </a:t>
            </a:r>
            <a:r>
              <a:rPr lang="en-US" altLang="ko-KR" sz="1300" dirty="0"/>
              <a:t>diversity and selection (software managed hardware) </a:t>
            </a:r>
            <a:endParaRPr lang="en-US" altLang="ko-KR" sz="1300" dirty="0" smtClean="0"/>
          </a:p>
          <a:p>
            <a:pPr marL="742950" lvl="1" indent="-285750" latinLnBrk="0">
              <a:lnSpc>
                <a:spcPct val="150000"/>
              </a:lnSpc>
              <a:buFont typeface="Arial" panose="020B0604020202020204" pitchFamily="34" charset="0"/>
              <a:buChar char="•"/>
            </a:pPr>
            <a:r>
              <a:rPr lang="en-US" altLang="ko-KR" sz="1300" dirty="0" smtClean="0"/>
              <a:t>Configurable </a:t>
            </a:r>
            <a:r>
              <a:rPr lang="en-US" altLang="ko-KR" sz="1300" dirty="0"/>
              <a:t>packet traffic arbitration (PTA) with dedicated slave processor based design provides flexible and exact timing Bluetooth co-existence support for a wide range of Bluetooth Chip </a:t>
            </a:r>
            <a:r>
              <a:rPr lang="en-US" altLang="ko-KR" sz="1300" dirty="0" smtClean="0"/>
              <a:t>vendor.</a:t>
            </a:r>
          </a:p>
          <a:p>
            <a:pPr marL="742950" lvl="1" indent="-285750" latinLnBrk="0">
              <a:lnSpc>
                <a:spcPct val="150000"/>
              </a:lnSpc>
              <a:buFont typeface="Arial" panose="020B0604020202020204" pitchFamily="34" charset="0"/>
              <a:buChar char="•"/>
            </a:pPr>
            <a:r>
              <a:rPr lang="en-US" altLang="ko-KR" sz="1300" dirty="0"/>
              <a:t>Dual and single antenna Bluetooth co-existence support with optional simultaneous receive (Wi-Fi/Bluetooth) capability</a:t>
            </a:r>
            <a:endParaRPr lang="en-US" altLang="ko-KR" sz="1300" dirty="0">
              <a:solidFill>
                <a:schemeClr val="tx1"/>
              </a:solidFill>
            </a:endParaRPr>
          </a:p>
        </p:txBody>
      </p:sp>
    </p:spTree>
    <p:extLst>
      <p:ext uri="{BB962C8B-B14F-4D97-AF65-F5344CB8AC3E}">
        <p14:creationId xmlns:p14="http://schemas.microsoft.com/office/powerpoint/2010/main" val="2497758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70346"/>
            <a:ext cx="8055807" cy="830997"/>
          </a:xfrm>
          <a:prstGeom prst="rect">
            <a:avLst/>
          </a:prstGeom>
          <a:noFill/>
        </p:spPr>
        <p:txBody>
          <a:bodyPr wrap="square" rtlCol="0">
            <a:spAutoFit/>
          </a:bodyPr>
          <a:lstStyle/>
          <a:p>
            <a:r>
              <a:rPr lang="en-US" altLang="ko-KR" sz="2400" dirty="0" smtClean="0">
                <a:latin typeface="HY헤드라인M" pitchFamily="18" charset="-127"/>
                <a:ea typeface="HY헤드라인M" pitchFamily="18" charset="-127"/>
              </a:rPr>
              <a:t>ESP8266</a:t>
            </a:r>
            <a:endParaRPr lang="ko-KR" altLang="en-US" sz="2400" dirty="0">
              <a:latin typeface="HY헤드라인M" pitchFamily="18" charset="-127"/>
              <a:ea typeface="HY헤드라인M" pitchFamily="18" charset="-127"/>
            </a:endParaRPr>
          </a:p>
          <a:p>
            <a:endParaRPr lang="ko-KR" altLang="en-US" sz="2400" dirty="0">
              <a:latin typeface="HY헤드라인M" pitchFamily="18" charset="-127"/>
              <a:ea typeface="HY헤드라인M" pitchFamily="18" charset="-127"/>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744" y="2925352"/>
            <a:ext cx="71600" cy="71600"/>
          </a:xfrm>
          <a:prstGeom prst="rect">
            <a:avLst/>
          </a:prstGeom>
        </p:spPr>
      </p:pic>
      <p:sp>
        <p:nvSpPr>
          <p:cNvPr id="5" name="모서리가 둥근 직사각형 4"/>
          <p:cNvSpPr/>
          <p:nvPr/>
        </p:nvSpPr>
        <p:spPr>
          <a:xfrm>
            <a:off x="439982" y="1251508"/>
            <a:ext cx="8164465" cy="5345844"/>
          </a:xfrm>
          <a:prstGeom prst="roundRect">
            <a:avLst>
              <a:gd name="adj" fmla="val 8134"/>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lnSpc>
                <a:spcPct val="150000"/>
              </a:lnSpc>
              <a:buFont typeface="Wingdings" panose="05000000000000000000" pitchFamily="2" charset="2"/>
              <a:buChar char="Ø"/>
            </a:pPr>
            <a:r>
              <a:rPr lang="en-US" altLang="ko-KR" sz="2000" dirty="0" smtClean="0">
                <a:solidFill>
                  <a:srgbClr val="0000FF"/>
                </a:solidFill>
                <a:latin typeface="+mn-ea"/>
              </a:rPr>
              <a:t>Specifications</a:t>
            </a:r>
            <a:endParaRPr lang="en-US" altLang="ko-KR" sz="2000" dirty="0">
              <a:solidFill>
                <a:srgbClr val="0000FF"/>
              </a:solidFill>
              <a:latin typeface="+mn-ea"/>
            </a:endParaRPr>
          </a:p>
        </p:txBody>
      </p:sp>
      <p:pic>
        <p:nvPicPr>
          <p:cNvPr id="4" name="그림 3"/>
          <p:cNvPicPr>
            <a:picLocks noChangeAspect="1"/>
          </p:cNvPicPr>
          <p:nvPr/>
        </p:nvPicPr>
        <p:blipFill>
          <a:blip r:embed="rId3"/>
          <a:stretch>
            <a:fillRect/>
          </a:stretch>
        </p:blipFill>
        <p:spPr>
          <a:xfrm>
            <a:off x="2767704" y="1988840"/>
            <a:ext cx="3617678" cy="4392488"/>
          </a:xfrm>
          <a:prstGeom prst="rect">
            <a:avLst/>
          </a:prstGeom>
        </p:spPr>
      </p:pic>
    </p:spTree>
    <p:extLst>
      <p:ext uri="{BB962C8B-B14F-4D97-AF65-F5344CB8AC3E}">
        <p14:creationId xmlns:p14="http://schemas.microsoft.com/office/powerpoint/2010/main" val="314415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모자이크">
  <a:themeElements>
    <a:clrScheme name="모자이크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모자이크">
      <a:majorFont>
        <a:latin typeface="HY헤드라인M"/>
        <a:ea typeface="HY헤드라인M"/>
        <a:cs typeface=""/>
      </a:majorFont>
      <a:minorFont>
        <a:latin typeface="HY헤드라인M"/>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모자이크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모자이크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모자이크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모자이크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모자이크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모자이크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모자이크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모자이크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모자이크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모자이크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모자이크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모자이크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37346</TotalTime>
  <Words>1199</Words>
  <Application>Microsoft Office PowerPoint</Application>
  <PresentationFormat>화면 슬라이드 쇼(4:3)</PresentationFormat>
  <Paragraphs>104</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HY헤드라인M</vt:lpstr>
      <vt:lpstr>굴림</vt:lpstr>
      <vt:lpstr>맑은 고딕</vt:lpstr>
      <vt:lpstr>Arial</vt:lpstr>
      <vt:lpstr>Times New Roman</vt:lpstr>
      <vt:lpstr>Wingdings</vt:lpstr>
      <vt:lpstr>모자이크</vt:lpstr>
      <vt:lpstr>연구/개발팀  ESP8266 시작하기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메카트로닉스공학과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비티 회사소개서</dc:title>
  <dc:creator>양승진</dc:creator>
  <cp:lastModifiedBy>jsh</cp:lastModifiedBy>
  <cp:revision>3855</cp:revision>
  <cp:lastPrinted>2020-12-29T05:05:30Z</cp:lastPrinted>
  <dcterms:created xsi:type="dcterms:W3CDTF">2007-03-28T23:45:48Z</dcterms:created>
  <dcterms:modified xsi:type="dcterms:W3CDTF">2021-05-13T06:45:01Z</dcterms:modified>
</cp:coreProperties>
</file>