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9"/>
  </p:notesMasterIdLst>
  <p:handoutMasterIdLst>
    <p:handoutMasterId r:id="rId10"/>
  </p:handoutMasterIdLst>
  <p:sldIdLst>
    <p:sldId id="615" r:id="rId2"/>
    <p:sldId id="617" r:id="rId3"/>
    <p:sldId id="618" r:id="rId4"/>
    <p:sldId id="619" r:id="rId5"/>
    <p:sldId id="620" r:id="rId6"/>
    <p:sldId id="616" r:id="rId7"/>
    <p:sldId id="621" r:id="rId8"/>
  </p:sldIdLst>
  <p:sldSz cx="9144000" cy="6858000" type="screen4x3"/>
  <p:notesSz cx="6865938" cy="999807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70AD47"/>
    <a:srgbClr val="3333FF"/>
    <a:srgbClr val="4545FF"/>
    <a:srgbClr val="0033CC"/>
    <a:srgbClr val="3366CC"/>
    <a:srgbClr val="0000FF"/>
    <a:srgbClr val="4F4F4F"/>
    <a:srgbClr val="003399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AF606853-7671-496A-8E4F-DF71F8EC918B}" styleName="어두운 스타일 1 - 강조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50" autoAdjust="0"/>
    <p:restoredTop sz="89872" autoAdjust="0"/>
  </p:normalViewPr>
  <p:slideViewPr>
    <p:cSldViewPr>
      <p:cViewPr varScale="1">
        <p:scale>
          <a:sx n="107" d="100"/>
          <a:sy n="107" d="100"/>
        </p:scale>
        <p:origin x="2124" y="45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311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8689" y="3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r">
              <a:defRPr sz="1200"/>
            </a:lvl1pPr>
          </a:lstStyle>
          <a:p>
            <a:fld id="{0701E38F-D71B-4628-B377-F26FA834EB07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9496347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8689" y="9496347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r">
              <a:defRPr sz="1200"/>
            </a:lvl1pPr>
          </a:lstStyle>
          <a:p>
            <a:fld id="{EE566A07-10C8-48AB-AB10-C055AAB063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94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9110" y="1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r">
              <a:defRPr sz="1200"/>
            </a:lvl1pPr>
          </a:lstStyle>
          <a:p>
            <a:fld id="{BC75A1C1-99F9-4ED1-B968-97F8F766565C}" type="datetimeFigureOut">
              <a:rPr lang="ko-KR" altLang="en-US" smtClean="0"/>
              <a:pPr/>
              <a:t>2022-12-07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49300"/>
            <a:ext cx="4995862" cy="3746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9" tIns="45725" rIns="91449" bIns="4572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594" y="4749087"/>
            <a:ext cx="5492750" cy="4499134"/>
          </a:xfrm>
          <a:prstGeom prst="rect">
            <a:avLst/>
          </a:prstGeom>
        </p:spPr>
        <p:txBody>
          <a:bodyPr vert="horz" lIns="91449" tIns="45725" rIns="91449" bIns="4572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96438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9110" y="9496438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r">
              <a:defRPr sz="1200"/>
            </a:lvl1pPr>
          </a:lstStyle>
          <a:p>
            <a:fld id="{2925679C-3CF1-4175-AC10-4B4E045DB2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03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5679C-3CF1-4175-AC10-4B4E045DB2D3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436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1" y="0"/>
            <a:ext cx="9144000" cy="6858001"/>
            <a:chOff x="1" y="0"/>
            <a:chExt cx="9144000" cy="6858001"/>
          </a:xfrm>
        </p:grpSpPr>
        <p:sp>
          <p:nvSpPr>
            <p:cNvPr id="15363" name="Rectangle 3"/>
            <p:cNvSpPr>
              <a:spLocks noChangeArrowheads="1"/>
            </p:cNvSpPr>
            <p:nvPr userDrawn="1"/>
          </p:nvSpPr>
          <p:spPr bwMode="hidden">
            <a:xfrm>
              <a:off x="1" y="0"/>
              <a:ext cx="3491879" cy="6858001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4" name="Rectangle 4"/>
            <p:cNvSpPr>
              <a:spLocks noChangeArrowheads="1"/>
            </p:cNvSpPr>
            <p:nvPr/>
          </p:nvSpPr>
          <p:spPr bwMode="hidden">
            <a:xfrm>
              <a:off x="1716088" y="1690688"/>
              <a:ext cx="7427913" cy="25336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6" name="Rectangle 6"/>
            <p:cNvSpPr>
              <a:spLocks noChangeArrowheads="1"/>
            </p:cNvSpPr>
            <p:nvPr userDrawn="1"/>
          </p:nvSpPr>
          <p:spPr bwMode="auto">
            <a:xfrm>
              <a:off x="573088" y="3582988"/>
              <a:ext cx="576263" cy="64135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7" name="Rectangle 7"/>
            <p:cNvSpPr>
              <a:spLocks noChangeArrowheads="1"/>
            </p:cNvSpPr>
            <p:nvPr userDrawn="1"/>
          </p:nvSpPr>
          <p:spPr bwMode="auto">
            <a:xfrm>
              <a:off x="1716089" y="1690688"/>
              <a:ext cx="577056" cy="64293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9" name="Rectangle 9"/>
            <p:cNvSpPr>
              <a:spLocks noChangeArrowheads="1"/>
            </p:cNvSpPr>
            <p:nvPr userDrawn="1"/>
          </p:nvSpPr>
          <p:spPr bwMode="auto">
            <a:xfrm>
              <a:off x="1141413" y="3582988"/>
              <a:ext cx="584200" cy="6413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0" name="Rectangle 10"/>
            <p:cNvSpPr>
              <a:spLocks noChangeArrowheads="1"/>
            </p:cNvSpPr>
            <p:nvPr userDrawn="1"/>
          </p:nvSpPr>
          <p:spPr bwMode="auto">
            <a:xfrm>
              <a:off x="2293143" y="1690688"/>
              <a:ext cx="573881" cy="64293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1" name="Rectangle 11"/>
            <p:cNvSpPr>
              <a:spLocks noChangeArrowheads="1"/>
            </p:cNvSpPr>
            <p:nvPr userDrawn="1"/>
          </p:nvSpPr>
          <p:spPr bwMode="auto">
            <a:xfrm>
              <a:off x="1141413" y="2333625"/>
              <a:ext cx="575468" cy="6238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3" name="Rectangle 13"/>
            <p:cNvSpPr>
              <a:spLocks noChangeArrowheads="1"/>
            </p:cNvSpPr>
            <p:nvPr userDrawn="1"/>
          </p:nvSpPr>
          <p:spPr bwMode="auto">
            <a:xfrm>
              <a:off x="1716088" y="2333625"/>
              <a:ext cx="577055" cy="614363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4" name="Rectangle 14"/>
            <p:cNvSpPr>
              <a:spLocks noChangeArrowheads="1"/>
            </p:cNvSpPr>
            <p:nvPr userDrawn="1"/>
          </p:nvSpPr>
          <p:spPr bwMode="auto">
            <a:xfrm>
              <a:off x="573088" y="2947988"/>
              <a:ext cx="576263" cy="644525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5" name="Rectangle 15"/>
            <p:cNvSpPr>
              <a:spLocks noChangeArrowheads="1"/>
            </p:cNvSpPr>
            <p:nvPr userDrawn="1"/>
          </p:nvSpPr>
          <p:spPr bwMode="auto">
            <a:xfrm>
              <a:off x="1141413" y="2947988"/>
              <a:ext cx="575468" cy="64452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65150" y="1715317"/>
              <a:ext cx="576263" cy="61830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 userDrawn="1"/>
          </p:nvSpPr>
          <p:spPr>
            <a:xfrm>
              <a:off x="561975" y="1715316"/>
              <a:ext cx="295275" cy="31031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561976" y="2023309"/>
              <a:ext cx="289322" cy="31031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851298" y="1715316"/>
              <a:ext cx="289322" cy="310316"/>
            </a:xfrm>
            <a:prstGeom prst="rect">
              <a:avLst/>
            </a:prstGeom>
            <a:solidFill>
              <a:srgbClr val="00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516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409575" y="299923"/>
            <a:ext cx="8290288" cy="102412"/>
            <a:chOff x="409575" y="212141"/>
            <a:chExt cx="8290288" cy="153620"/>
          </a:xfrm>
        </p:grpSpPr>
        <p:sp>
          <p:nvSpPr>
            <p:cNvPr id="14342" name="Rectangle 6"/>
            <p:cNvSpPr>
              <a:spLocks noChangeArrowheads="1"/>
            </p:cNvSpPr>
            <p:nvPr/>
          </p:nvSpPr>
          <p:spPr bwMode="auto">
            <a:xfrm>
              <a:off x="412750" y="212141"/>
              <a:ext cx="8287113" cy="153620"/>
            </a:xfrm>
            <a:prstGeom prst="rect">
              <a:avLst/>
            </a:prstGeom>
            <a:gradFill flip="none" rotWithShape="1">
              <a:gsLst>
                <a:gs pos="10000">
                  <a:schemeClr val="bg1"/>
                </a:gs>
                <a:gs pos="45000">
                  <a:schemeClr val="bg2">
                    <a:lumMod val="40000"/>
                    <a:lumOff val="60000"/>
                  </a:schemeClr>
                </a:gs>
                <a:gs pos="85000">
                  <a:schemeClr val="bg2">
                    <a:lumMod val="75000"/>
                  </a:schemeClr>
                </a:gs>
                <a:gs pos="69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grpSp>
          <p:nvGrpSpPr>
            <p:cNvPr id="4" name="그룹 3"/>
            <p:cNvGrpSpPr/>
            <p:nvPr userDrawn="1"/>
          </p:nvGrpSpPr>
          <p:grpSpPr>
            <a:xfrm>
              <a:off x="409575" y="212141"/>
              <a:ext cx="277813" cy="153620"/>
              <a:chOff x="409575" y="200025"/>
              <a:chExt cx="277813" cy="180975"/>
            </a:xfrm>
          </p:grpSpPr>
          <p:sp>
            <p:nvSpPr>
              <p:cNvPr id="14343" name="Rectangle 7"/>
              <p:cNvSpPr>
                <a:spLocks noChangeArrowheads="1"/>
              </p:cNvSpPr>
              <p:nvPr/>
            </p:nvSpPr>
            <p:spPr bwMode="auto">
              <a:xfrm>
                <a:off x="409575" y="200025"/>
                <a:ext cx="138113" cy="93103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hlink"/>
                  </a:solidFill>
                  <a:latin typeface="Arial" charset="0"/>
                </a:endParaRPr>
              </a:p>
            </p:txBody>
          </p:sp>
          <p:sp>
            <p:nvSpPr>
              <p:cNvPr id="14345" name="Rectangle 9"/>
              <p:cNvSpPr>
                <a:spLocks noChangeArrowheads="1"/>
              </p:cNvSpPr>
              <p:nvPr/>
            </p:nvSpPr>
            <p:spPr bwMode="auto">
              <a:xfrm>
                <a:off x="547688" y="200025"/>
                <a:ext cx="139700" cy="93103"/>
              </a:xfrm>
              <a:prstGeom prst="rect">
                <a:avLst/>
              </a:prstGeom>
              <a:solidFill>
                <a:srgbClr val="00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accent2"/>
                  </a:solidFill>
                  <a:latin typeface="Arial" charset="0"/>
                </a:endParaRPr>
              </a:p>
            </p:txBody>
          </p:sp>
          <p:sp>
            <p:nvSpPr>
              <p:cNvPr id="14348" name="Rectangle 12"/>
              <p:cNvSpPr>
                <a:spLocks noChangeArrowheads="1"/>
              </p:cNvSpPr>
              <p:nvPr/>
            </p:nvSpPr>
            <p:spPr bwMode="auto">
              <a:xfrm>
                <a:off x="409575" y="289990"/>
                <a:ext cx="138113" cy="91010"/>
              </a:xfrm>
              <a:prstGeom prst="rect">
                <a:avLst/>
              </a:prstGeom>
              <a:solidFill>
                <a:srgbClr val="FF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accent2"/>
                  </a:solidFill>
                  <a:latin typeface="Arial" charset="0"/>
                </a:endParaRPr>
              </a:p>
            </p:txBody>
          </p:sp>
        </p:grpSp>
      </p:grpSp>
      <p:sp>
        <p:nvSpPr>
          <p:cNvPr id="14350" name="Rectangle 14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461119" y="399703"/>
            <a:ext cx="822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4351" name="Rectangle 15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457200" y="1196975"/>
            <a:ext cx="82296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14356" name="Rectangle 20"/>
          <p:cNvSpPr>
            <a:spLocks noChangeArrowheads="1"/>
          </p:cNvSpPr>
          <p:nvPr userDrawn="1"/>
        </p:nvSpPr>
        <p:spPr bwMode="auto">
          <a:xfrm>
            <a:off x="411163" y="1000125"/>
            <a:ext cx="8265293" cy="45719"/>
          </a:xfrm>
          <a:prstGeom prst="rect">
            <a:avLst/>
          </a:prstGeom>
          <a:gradFill flip="none" rotWithShape="1">
            <a:gsLst>
              <a:gs pos="40000">
                <a:schemeClr val="bg2">
                  <a:lumMod val="40000"/>
                  <a:lumOff val="60000"/>
                </a:schemeClr>
              </a:gs>
              <a:gs pos="0">
                <a:schemeClr val="bg2">
                  <a:lumMod val="75000"/>
                </a:schemeClr>
              </a:gs>
              <a:gs pos="77000">
                <a:schemeClr val="bg1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pPr latinLnBrk="0"/>
            <a:endParaRPr kumimoji="0" lang="ko-KR" altLang="ko-KR" sz="240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</p:sldLayoutIdLst>
  <p:txStyles>
    <p:titleStyle>
      <a:lvl1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kumimoji="1" sz="2400">
          <a:solidFill>
            <a:srgbClr val="006600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kumimoji="1" sz="2000">
          <a:solidFill>
            <a:schemeClr val="bg2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kumimoji="1">
          <a:solidFill>
            <a:schemeClr val="bg2"/>
          </a:solidFill>
          <a:latin typeface="+mn-lt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kumimoji="1" sz="1600">
          <a:solidFill>
            <a:schemeClr val="bg2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873829" y="1685109"/>
            <a:ext cx="6257108" cy="2521131"/>
          </a:xfrm>
        </p:spPr>
        <p:txBody>
          <a:bodyPr/>
          <a:lstStyle/>
          <a:p>
            <a:pPr algn="ctr"/>
            <a:r>
              <a:rPr lang="ko-KR" altLang="en-US" sz="4800" dirty="0" smtClean="0">
                <a:solidFill>
                  <a:schemeClr val="bg1"/>
                </a:solidFill>
                <a:effectLst/>
              </a:rPr>
              <a:t>연구</a:t>
            </a:r>
            <a:r>
              <a:rPr lang="en-US" altLang="ko-KR" sz="4800" dirty="0" smtClean="0">
                <a:solidFill>
                  <a:schemeClr val="bg1"/>
                </a:solidFill>
                <a:effectLst/>
              </a:rPr>
              <a:t>/</a:t>
            </a:r>
            <a:r>
              <a:rPr lang="ko-KR" altLang="en-US" sz="4800" dirty="0" smtClean="0">
                <a:solidFill>
                  <a:schemeClr val="bg1"/>
                </a:solidFill>
                <a:effectLst/>
              </a:rPr>
              <a:t>개발팀</a:t>
            </a:r>
            <a:r>
              <a:rPr lang="en-US" altLang="ko-KR" sz="5400" dirty="0" smtClean="0">
                <a:solidFill>
                  <a:schemeClr val="bg1"/>
                </a:solidFill>
                <a:effectLst/>
              </a:rPr>
              <a:t/>
            </a:r>
            <a:br>
              <a:rPr lang="en-US" altLang="ko-KR" sz="5400" dirty="0" smtClean="0">
                <a:solidFill>
                  <a:schemeClr val="bg1"/>
                </a:solidFill>
                <a:effectLst/>
              </a:rPr>
            </a:br>
            <a:r>
              <a:rPr lang="en-US" altLang="ko-KR" sz="4000" dirty="0" smtClean="0">
                <a:solidFill>
                  <a:srgbClr val="FFFF00"/>
                </a:solidFill>
                <a:effectLst/>
              </a:rPr>
              <a:t> NPM </a:t>
            </a:r>
            <a:r>
              <a:rPr lang="ko-KR" altLang="en-US" sz="4000" dirty="0" smtClean="0">
                <a:solidFill>
                  <a:srgbClr val="FFFF00"/>
                </a:solidFill>
                <a:effectLst/>
              </a:rPr>
              <a:t>개발 도구</a:t>
            </a:r>
            <a:endParaRPr lang="ko-KR" altLang="en-US" sz="5400" dirty="0">
              <a:solidFill>
                <a:srgbClr val="FFFF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623720" y="3717032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정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승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훈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차장</a:t>
            </a:r>
            <a:endParaRPr lang="ko-KR" altLang="en-US" sz="2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491" y="5717587"/>
            <a:ext cx="1515017" cy="6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47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NPM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196752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개요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/>
              <a:t>npm</a:t>
            </a:r>
            <a:r>
              <a:rPr lang="en-US" altLang="ko-KR" sz="1600" dirty="0"/>
              <a:t> (</a:t>
            </a:r>
            <a:r>
              <a:rPr lang="ko-KR" altLang="en-US" sz="1600" dirty="0"/>
              <a:t>노드 패키지 매니저</a:t>
            </a:r>
            <a:r>
              <a:rPr lang="en-US" altLang="ko-KR" sz="1600" dirty="0"/>
              <a:t>/Node Package Manager)</a:t>
            </a:r>
            <a:r>
              <a:rPr lang="ko-KR" altLang="en-US" sz="1600" dirty="0"/>
              <a:t>은 자바스크립트 프로그래밍 언어를 위한 패키지 관리자이다</a:t>
            </a:r>
            <a:r>
              <a:rPr lang="en-US" altLang="ko-KR" sz="1600" dirty="0"/>
              <a:t>. </a:t>
            </a:r>
            <a:r>
              <a:rPr lang="ko-KR" altLang="en-US" sz="1600" dirty="0"/>
              <a:t>자바스크립트 런타임 환경 </a:t>
            </a:r>
            <a:r>
              <a:rPr lang="en-US" altLang="ko-KR" sz="1600" dirty="0"/>
              <a:t>Node.js</a:t>
            </a:r>
            <a:r>
              <a:rPr lang="ko-KR" altLang="en-US" sz="1600" dirty="0"/>
              <a:t>의 기본 패키지 관리자이다</a:t>
            </a:r>
            <a:r>
              <a:rPr lang="en-US" altLang="ko-KR" sz="1600" dirty="0"/>
              <a:t>. </a:t>
            </a: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FF0000"/>
                </a:solidFill>
              </a:rPr>
              <a:t>명령 </a:t>
            </a:r>
            <a:r>
              <a:rPr lang="ko-KR" altLang="en-US" dirty="0">
                <a:solidFill>
                  <a:srgbClr val="FF0000"/>
                </a:solidFill>
              </a:rPr>
              <a:t>줄 클라이언트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en-US" altLang="ko-KR" dirty="0" err="1">
                <a:solidFill>
                  <a:srgbClr val="FF0000"/>
                </a:solidFill>
              </a:rPr>
              <a:t>npm</a:t>
            </a:r>
            <a:r>
              <a:rPr lang="en-US" altLang="ko-KR" dirty="0">
                <a:solidFill>
                  <a:srgbClr val="FF0000"/>
                </a:solidFill>
              </a:rPr>
              <a:t>), </a:t>
            </a:r>
            <a:r>
              <a:rPr lang="ko-KR" altLang="en-US" dirty="0">
                <a:solidFill>
                  <a:srgbClr val="FF0000"/>
                </a:solidFill>
              </a:rPr>
              <a:t>그리고 공개 패키지와 지불 방식의 개인 패키지의 온라인 데이터베이스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en-US" altLang="ko-KR" dirty="0" err="1">
                <a:solidFill>
                  <a:srgbClr val="FF0000"/>
                </a:solidFill>
              </a:rPr>
              <a:t>npm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레지스트리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r>
              <a:rPr lang="ko-KR" altLang="en-US" dirty="0">
                <a:solidFill>
                  <a:srgbClr val="FF0000"/>
                </a:solidFill>
              </a:rPr>
              <a:t>로 이루어져 있다</a:t>
            </a:r>
            <a:r>
              <a:rPr lang="en-US" altLang="ko-KR" dirty="0">
                <a:solidFill>
                  <a:srgbClr val="FF0000"/>
                </a:solidFill>
              </a:rPr>
              <a:t>. 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이 </a:t>
            </a:r>
            <a:r>
              <a:rPr lang="ko-KR" altLang="en-US" sz="1600" dirty="0"/>
              <a:t>레지스트리는 클라이언트를 통해 접근되며 사용 가능한 패키지들은 </a:t>
            </a:r>
            <a:r>
              <a:rPr lang="en-US" altLang="ko-KR" sz="1600" dirty="0" err="1"/>
              <a:t>npm</a:t>
            </a:r>
            <a:r>
              <a:rPr lang="en-US" altLang="ko-KR" sz="1600" dirty="0"/>
              <a:t> </a:t>
            </a:r>
            <a:r>
              <a:rPr lang="ko-KR" altLang="en-US" sz="1600" dirty="0"/>
              <a:t>웹사이트를 통해 찾아보고 검색할 수 있다</a:t>
            </a:r>
            <a:r>
              <a:rPr lang="en-US" altLang="ko-KR" sz="1600" dirty="0"/>
              <a:t>. </a:t>
            </a:r>
            <a:r>
              <a:rPr lang="ko-KR" altLang="en-US" sz="1600" dirty="0"/>
              <a:t>패키지 관리자와 레지스트리는 </a:t>
            </a:r>
            <a:r>
              <a:rPr lang="en-US" altLang="ko-KR" sz="1600" dirty="0" err="1"/>
              <a:t>npm</a:t>
            </a:r>
            <a:r>
              <a:rPr lang="ko-KR" altLang="en-US" sz="1600" dirty="0"/>
              <a:t>사에 의해 관리된다</a:t>
            </a:r>
            <a:r>
              <a:rPr lang="en-US" altLang="ko-KR" sz="1600" dirty="0" smtClean="0"/>
              <a:t>.</a:t>
            </a:r>
            <a:endParaRPr lang="en-US" altLang="ko-KR" sz="16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494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NPM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모듈 만들기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196752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절차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프로젝트 폴더 생성</a:t>
            </a:r>
            <a:endParaRPr lang="en-US" altLang="ko-KR" sz="1600" dirty="0" smtClean="0"/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 err="1" smtClean="0"/>
              <a:t>mkdir</a:t>
            </a:r>
            <a:r>
              <a:rPr lang="en-US" altLang="ko-KR" sz="1600" dirty="0" smtClean="0"/>
              <a:t> math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 smtClean="0"/>
              <a:t>code </a:t>
            </a:r>
            <a:r>
              <a:rPr lang="en-US" altLang="ko-KR" sz="1600" dirty="0" smtClean="0"/>
              <a:t>.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NPM </a:t>
            </a:r>
            <a:r>
              <a:rPr lang="ko-KR" altLang="en-US" sz="1600" dirty="0" smtClean="0"/>
              <a:t>초기화</a:t>
            </a:r>
            <a:endParaRPr lang="en-US" altLang="ko-KR" sz="1600" dirty="0"/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 err="1" smtClean="0">
                <a:solidFill>
                  <a:srgbClr val="00B0F0"/>
                </a:solidFill>
              </a:rPr>
              <a:t>npm</a:t>
            </a:r>
            <a:r>
              <a:rPr lang="en-US" altLang="ko-KR" sz="1600" dirty="0" smtClean="0">
                <a:solidFill>
                  <a:srgbClr val="00B0F0"/>
                </a:solidFill>
              </a:rPr>
              <a:t> </a:t>
            </a:r>
            <a:r>
              <a:rPr lang="en-US" altLang="ko-KR" sz="1600" dirty="0" err="1" smtClean="0">
                <a:solidFill>
                  <a:srgbClr val="00B0F0"/>
                </a:solidFill>
              </a:rPr>
              <a:t>init</a:t>
            </a:r>
            <a:r>
              <a:rPr lang="en-US" altLang="ko-KR" sz="1600" dirty="0" smtClean="0">
                <a:solidFill>
                  <a:srgbClr val="00B0F0"/>
                </a:solidFill>
              </a:rPr>
              <a:t> </a:t>
            </a:r>
            <a:r>
              <a:rPr lang="en-US" altLang="ko-KR" sz="1600" dirty="0" smtClean="0"/>
              <a:t>or </a:t>
            </a:r>
            <a:r>
              <a:rPr lang="en-US" altLang="ko-KR" sz="1600" dirty="0" err="1" smtClean="0">
                <a:solidFill>
                  <a:srgbClr val="00B0F0"/>
                </a:solidFill>
              </a:rPr>
              <a:t>npm</a:t>
            </a:r>
            <a:r>
              <a:rPr lang="en-US" altLang="ko-KR" sz="1600" dirty="0" smtClean="0">
                <a:solidFill>
                  <a:srgbClr val="00B0F0"/>
                </a:solidFill>
              </a:rPr>
              <a:t> </a:t>
            </a:r>
            <a:r>
              <a:rPr lang="en-US" altLang="ko-KR" sz="1600" dirty="0" err="1" smtClean="0">
                <a:solidFill>
                  <a:srgbClr val="00B0F0"/>
                </a:solidFill>
              </a:rPr>
              <a:t>init</a:t>
            </a:r>
            <a:r>
              <a:rPr lang="en-US" altLang="ko-KR" sz="1600" dirty="0" smtClean="0">
                <a:solidFill>
                  <a:srgbClr val="00B0F0"/>
                </a:solidFill>
              </a:rPr>
              <a:t> –y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 smtClean="0">
                <a:solidFill>
                  <a:srgbClr val="00B0F0"/>
                </a:solidFill>
              </a:rPr>
              <a:t>main.js </a:t>
            </a:r>
            <a:r>
              <a:rPr lang="ko-KR" altLang="en-US" sz="1600" dirty="0" smtClean="0">
                <a:solidFill>
                  <a:srgbClr val="00B0F0"/>
                </a:solidFill>
              </a:rPr>
              <a:t>파일 생성</a:t>
            </a:r>
            <a:endParaRPr lang="en-US" altLang="ko-KR" sz="1600" dirty="0" smtClean="0">
              <a:solidFill>
                <a:srgbClr val="00B0F0"/>
              </a:solidFill>
            </a:endParaRPr>
          </a:p>
          <a:p>
            <a:pPr lvl="2" latinLnBrk="0">
              <a:lnSpc>
                <a:spcPct val="150000"/>
              </a:lnSpc>
            </a:pPr>
            <a:endParaRPr lang="en-US" altLang="ko-KR" sz="1600" dirty="0">
              <a:solidFill>
                <a:srgbClr val="00B0F0"/>
              </a:solidFill>
            </a:endParaRPr>
          </a:p>
          <a:p>
            <a:pPr marL="1200150" lvl="2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250881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NPM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모듈 만들기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196752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등록 </a:t>
            </a: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(NPM Registry)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>
                <a:solidFill>
                  <a:srgbClr val="00B0F0"/>
                </a:solidFill>
              </a:rPr>
              <a:t>npm</a:t>
            </a:r>
            <a:r>
              <a:rPr lang="en-US" altLang="ko-KR" sz="1600" dirty="0">
                <a:solidFill>
                  <a:srgbClr val="00B0F0"/>
                </a:solidFill>
              </a:rPr>
              <a:t> login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>
                <a:solidFill>
                  <a:schemeClr val="tx1"/>
                </a:solidFill>
              </a:rPr>
              <a:t>npm</a:t>
            </a:r>
            <a:r>
              <a:rPr lang="en-US" altLang="ko-KR" sz="1600" dirty="0">
                <a:solidFill>
                  <a:schemeClr val="tx1"/>
                </a:solidFill>
              </a:rPr>
              <a:t> info @</a:t>
            </a:r>
            <a:r>
              <a:rPr lang="en-US" altLang="ko-KR" sz="1600" dirty="0" smtClean="0">
                <a:solidFill>
                  <a:schemeClr val="tx1"/>
                </a:solidFill>
              </a:rPr>
              <a:t>jsh-1235/math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>
                <a:solidFill>
                  <a:srgbClr val="00B0F0"/>
                </a:solidFill>
              </a:rPr>
              <a:t>npm</a:t>
            </a:r>
            <a:r>
              <a:rPr lang="en-US" altLang="ko-KR" sz="1600" dirty="0">
                <a:solidFill>
                  <a:srgbClr val="00B0F0"/>
                </a:solidFill>
              </a:rPr>
              <a:t> publish --access </a:t>
            </a:r>
            <a:r>
              <a:rPr lang="en-US" altLang="ko-KR" sz="1600" dirty="0" smtClean="0">
                <a:solidFill>
                  <a:srgbClr val="00B0F0"/>
                </a:solidFill>
              </a:rPr>
              <a:t>public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rgbClr val="00B0F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등록 </a:t>
            </a: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(NPM Registry)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>
                <a:solidFill>
                  <a:schemeClr val="tx1"/>
                </a:solidFill>
              </a:rPr>
              <a:t>npm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version patch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>
                <a:solidFill>
                  <a:schemeClr val="tx1"/>
                </a:solidFill>
              </a:rPr>
              <a:t>npm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publish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rgbClr val="00B0F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삭제 </a:t>
            </a: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(NPM Registry)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tx1"/>
                </a:solidFill>
              </a:rPr>
              <a:t>특정 </a:t>
            </a:r>
            <a:r>
              <a:rPr lang="ko-KR" altLang="en-US" sz="1600" dirty="0">
                <a:solidFill>
                  <a:schemeClr val="tx1"/>
                </a:solidFill>
              </a:rPr>
              <a:t>버전 </a:t>
            </a:r>
            <a:r>
              <a:rPr lang="ko-KR" altLang="en-US" sz="1600" dirty="0" smtClean="0">
                <a:solidFill>
                  <a:schemeClr val="tx1"/>
                </a:solidFill>
              </a:rPr>
              <a:t>삭제 </a:t>
            </a:r>
            <a:r>
              <a:rPr lang="en-US" altLang="ko-KR" sz="1600" dirty="0" smtClean="0">
                <a:solidFill>
                  <a:schemeClr val="tx1"/>
                </a:solidFill>
              </a:rPr>
              <a:t>: </a:t>
            </a:r>
            <a:r>
              <a:rPr lang="en-US" altLang="ko-KR" sz="1600" dirty="0" err="1">
                <a:solidFill>
                  <a:schemeClr val="tx1"/>
                </a:solidFill>
              </a:rPr>
              <a:t>npm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unpublish</a:t>
            </a:r>
            <a:r>
              <a:rPr lang="en-US" altLang="ko-KR" sz="1600" dirty="0">
                <a:solidFill>
                  <a:schemeClr val="tx1"/>
                </a:solidFill>
              </a:rPr>
              <a:t> @</a:t>
            </a:r>
            <a:r>
              <a:rPr lang="en-US" altLang="ko-KR" sz="1600" dirty="0" smtClean="0">
                <a:solidFill>
                  <a:schemeClr val="tx1"/>
                </a:solidFill>
              </a:rPr>
              <a:t>jsh-1235/math@1.0.0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/>
                </a:solidFill>
              </a:rPr>
              <a:t>전체 </a:t>
            </a:r>
            <a:r>
              <a:rPr lang="ko-KR" altLang="en-US" sz="1600" dirty="0" smtClean="0">
                <a:solidFill>
                  <a:schemeClr val="tx1"/>
                </a:solidFill>
              </a:rPr>
              <a:t>삭제</a:t>
            </a:r>
            <a:r>
              <a:rPr lang="en-US" altLang="ko-KR" sz="1600" dirty="0" smtClean="0">
                <a:solidFill>
                  <a:schemeClr val="tx1"/>
                </a:solidFill>
              </a:rPr>
              <a:t> :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npm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unpublish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@</a:t>
            </a:r>
            <a:r>
              <a:rPr lang="en-US" altLang="ko-KR" sz="1600" dirty="0" smtClean="0">
                <a:solidFill>
                  <a:schemeClr val="tx1"/>
                </a:solidFill>
              </a:rPr>
              <a:t>jsh-1235/</a:t>
            </a:r>
            <a:r>
              <a:rPr lang="en-US" altLang="ko-KR" sz="1600" dirty="0">
                <a:solidFill>
                  <a:schemeClr val="tx1"/>
                </a:solidFill>
              </a:rPr>
              <a:t>math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-</a:t>
            </a:r>
            <a:r>
              <a:rPr lang="en-US" altLang="ko-KR" sz="1600" dirty="0" err="1">
                <a:solidFill>
                  <a:schemeClr val="tx1"/>
                </a:solidFill>
              </a:rPr>
              <a:t>npm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-</a:t>
            </a:r>
            <a:r>
              <a:rPr lang="en-US" altLang="ko-KR" sz="1600" dirty="0">
                <a:solidFill>
                  <a:schemeClr val="tx1"/>
                </a:solidFill>
              </a:rPr>
              <a:t>f</a:t>
            </a:r>
          </a:p>
          <a:p>
            <a:pPr marL="1200150" lvl="2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1968855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NPM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모듈 사용하기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196752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설치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tx1"/>
                </a:solidFill>
              </a:rPr>
              <a:t>전역 설치 </a:t>
            </a:r>
            <a:r>
              <a:rPr lang="en-US" altLang="ko-KR" sz="1600" dirty="0">
                <a:solidFill>
                  <a:schemeClr val="tx1"/>
                </a:solidFill>
              </a:rPr>
              <a:t>: </a:t>
            </a:r>
            <a:r>
              <a:rPr lang="en-US" altLang="ko-KR" sz="1600" dirty="0" err="1">
                <a:solidFill>
                  <a:schemeClr val="tx1"/>
                </a:solidFill>
              </a:rPr>
              <a:t>npm</a:t>
            </a:r>
            <a:r>
              <a:rPr lang="en-US" altLang="ko-KR" sz="1600" dirty="0">
                <a:solidFill>
                  <a:schemeClr val="tx1"/>
                </a:solidFill>
              </a:rPr>
              <a:t> install -g @jsh-1235/math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tx1"/>
                </a:solidFill>
              </a:rPr>
              <a:t>로컬 설치 </a:t>
            </a:r>
            <a:r>
              <a:rPr lang="en-US" altLang="ko-KR" sz="1600" dirty="0">
                <a:solidFill>
                  <a:schemeClr val="tx1"/>
                </a:solidFill>
              </a:rPr>
              <a:t>: </a:t>
            </a:r>
            <a:r>
              <a:rPr lang="en-US" altLang="ko-KR" sz="1600" dirty="0" err="1">
                <a:solidFill>
                  <a:schemeClr val="tx1"/>
                </a:solidFill>
              </a:rPr>
              <a:t>npm</a:t>
            </a:r>
            <a:r>
              <a:rPr lang="en-US" altLang="ko-KR" sz="1600" dirty="0">
                <a:solidFill>
                  <a:schemeClr val="tx1"/>
                </a:solidFill>
              </a:rPr>
              <a:t> install </a:t>
            </a:r>
            <a:r>
              <a:rPr lang="en-US" altLang="ko-KR" sz="1600" dirty="0" smtClean="0">
                <a:solidFill>
                  <a:schemeClr val="tx1"/>
                </a:solidFill>
              </a:rPr>
              <a:t>@jsh-1235/math --save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rgbClr val="00B0F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 </a:t>
            </a: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업데이트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/>
                </a:solidFill>
              </a:rPr>
              <a:t>전역 삭제 </a:t>
            </a:r>
            <a:r>
              <a:rPr lang="en-US" altLang="ko-KR" sz="1600" dirty="0">
                <a:solidFill>
                  <a:schemeClr val="tx1"/>
                </a:solidFill>
              </a:rPr>
              <a:t>: </a:t>
            </a:r>
            <a:r>
              <a:rPr lang="en-US" altLang="ko-KR" sz="1600" dirty="0" err="1">
                <a:solidFill>
                  <a:schemeClr val="tx1"/>
                </a:solidFill>
              </a:rPr>
              <a:t>npm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update @jsh-1235/math -g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/>
                </a:solidFill>
              </a:rPr>
              <a:t>로컬 삭제 </a:t>
            </a:r>
            <a:r>
              <a:rPr lang="en-US" altLang="ko-KR" sz="1600" dirty="0">
                <a:solidFill>
                  <a:schemeClr val="tx1"/>
                </a:solidFill>
              </a:rPr>
              <a:t>: </a:t>
            </a:r>
            <a:r>
              <a:rPr lang="en-US" altLang="ko-KR" sz="1600" dirty="0" err="1">
                <a:solidFill>
                  <a:schemeClr val="tx1"/>
                </a:solidFill>
              </a:rPr>
              <a:t>npm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update </a:t>
            </a:r>
            <a:r>
              <a:rPr lang="en-US" altLang="ko-KR" sz="1600" dirty="0">
                <a:solidFill>
                  <a:schemeClr val="tx1"/>
                </a:solidFill>
              </a:rPr>
              <a:t>@</a:t>
            </a:r>
            <a:r>
              <a:rPr lang="en-US" altLang="ko-KR" sz="1600" dirty="0" smtClean="0">
                <a:solidFill>
                  <a:schemeClr val="tx1"/>
                </a:solidFill>
              </a:rPr>
              <a:t>jsh-1235/math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rgbClr val="00B0F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삭제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/>
                </a:solidFill>
              </a:rPr>
              <a:t>전역 </a:t>
            </a:r>
            <a:r>
              <a:rPr lang="ko-KR" altLang="en-US" sz="1600" dirty="0" smtClean="0">
                <a:solidFill>
                  <a:schemeClr val="tx1"/>
                </a:solidFill>
              </a:rPr>
              <a:t>삭제 </a:t>
            </a:r>
            <a:r>
              <a:rPr lang="en-US" altLang="ko-KR" sz="1600" dirty="0">
                <a:solidFill>
                  <a:schemeClr val="tx1"/>
                </a:solidFill>
              </a:rPr>
              <a:t>: </a:t>
            </a:r>
            <a:r>
              <a:rPr lang="en-US" altLang="ko-KR" sz="1600" dirty="0" err="1">
                <a:solidFill>
                  <a:schemeClr val="tx1"/>
                </a:solidFill>
              </a:rPr>
              <a:t>npm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uninstall –g </a:t>
            </a:r>
            <a:r>
              <a:rPr lang="en-US" altLang="ko-KR" sz="1600" dirty="0">
                <a:solidFill>
                  <a:schemeClr val="tx1"/>
                </a:solidFill>
              </a:rPr>
              <a:t>@jsh-1235/math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/>
                </a:solidFill>
              </a:rPr>
              <a:t>로컬 </a:t>
            </a:r>
            <a:r>
              <a:rPr lang="ko-KR" altLang="en-US" sz="1600" dirty="0" smtClean="0">
                <a:solidFill>
                  <a:schemeClr val="tx1"/>
                </a:solidFill>
              </a:rPr>
              <a:t>삭제 </a:t>
            </a:r>
            <a:r>
              <a:rPr lang="en-US" altLang="ko-KR" sz="1600" dirty="0">
                <a:solidFill>
                  <a:schemeClr val="tx1"/>
                </a:solidFill>
              </a:rPr>
              <a:t>: </a:t>
            </a:r>
            <a:r>
              <a:rPr lang="en-US" altLang="ko-KR" sz="1600" dirty="0" err="1">
                <a:solidFill>
                  <a:schemeClr val="tx1"/>
                </a:solidFill>
              </a:rPr>
              <a:t>npm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uninstall </a:t>
            </a:r>
            <a:r>
              <a:rPr lang="en-US" altLang="ko-KR" sz="1600" dirty="0">
                <a:solidFill>
                  <a:schemeClr val="tx1"/>
                </a:solidFill>
              </a:rPr>
              <a:t>@jsh-1235/math --save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89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NPM Package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업데이트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196752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명령어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/>
              <a:t>npm</a:t>
            </a:r>
            <a:r>
              <a:rPr lang="en-US" altLang="ko-KR" sz="1600" dirty="0"/>
              <a:t> install -g </a:t>
            </a:r>
            <a:r>
              <a:rPr lang="en-US" altLang="ko-KR" sz="1600" dirty="0" err="1" smtClean="0"/>
              <a:t>npm</a:t>
            </a:r>
            <a:r>
              <a:rPr lang="en-US" altLang="ko-KR" sz="1600" dirty="0" smtClean="0"/>
              <a:t>-check-update : </a:t>
            </a:r>
            <a:r>
              <a:rPr lang="ko-KR" altLang="en-US" sz="1600" dirty="0" smtClean="0"/>
              <a:t>전역적으로 업데이트 수행</a:t>
            </a: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>
                <a:solidFill>
                  <a:srgbClr val="FF0000"/>
                </a:solidFill>
              </a:rPr>
              <a:t>ncu</a:t>
            </a:r>
            <a:r>
              <a:rPr lang="en-US" altLang="ko-KR" sz="1600" dirty="0">
                <a:solidFill>
                  <a:srgbClr val="FF0000"/>
                </a:solidFill>
              </a:rPr>
              <a:t> </a:t>
            </a:r>
            <a:r>
              <a:rPr lang="en-US" altLang="ko-KR" sz="1600" dirty="0" smtClean="0">
                <a:solidFill>
                  <a:srgbClr val="FF0000"/>
                </a:solidFill>
              </a:rPr>
              <a:t>–u : </a:t>
            </a:r>
            <a:r>
              <a:rPr lang="ko-KR" altLang="en-US" sz="1600" dirty="0" smtClean="0">
                <a:solidFill>
                  <a:srgbClr val="FF0000"/>
                </a:solidFill>
              </a:rPr>
              <a:t>업데이트 항목 표시</a:t>
            </a:r>
            <a:endParaRPr lang="en-US" altLang="ko-KR" sz="1600" dirty="0" smtClean="0">
              <a:solidFill>
                <a:srgbClr val="FF0000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>
                <a:solidFill>
                  <a:srgbClr val="FF0000"/>
                </a:solidFill>
              </a:rPr>
              <a:t>npm</a:t>
            </a:r>
            <a:r>
              <a:rPr lang="en-US" altLang="ko-KR" sz="1600" dirty="0" smtClean="0">
                <a:solidFill>
                  <a:srgbClr val="FF0000"/>
                </a:solidFill>
              </a:rPr>
              <a:t> </a:t>
            </a:r>
            <a:r>
              <a:rPr lang="en-US" altLang="ko-KR" sz="1600" dirty="0">
                <a:solidFill>
                  <a:srgbClr val="FF0000"/>
                </a:solidFill>
              </a:rPr>
              <a:t>install </a:t>
            </a:r>
            <a:r>
              <a:rPr lang="en-US" altLang="ko-KR" sz="1600" dirty="0" smtClean="0">
                <a:solidFill>
                  <a:srgbClr val="FF0000"/>
                </a:solidFill>
              </a:rPr>
              <a:t> : </a:t>
            </a:r>
            <a:r>
              <a:rPr lang="ko-KR" altLang="en-US" sz="1600" dirty="0" smtClean="0">
                <a:solidFill>
                  <a:srgbClr val="FF0000"/>
                </a:solidFill>
              </a:rPr>
              <a:t>실제 업데이트 수행</a:t>
            </a:r>
            <a:endParaRPr lang="en-US" altLang="ko-KR" sz="1600" dirty="0" smtClean="0">
              <a:solidFill>
                <a:srgbClr val="FF0000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>
                <a:solidFill>
                  <a:srgbClr val="FF0000"/>
                </a:solidFill>
              </a:rPr>
              <a:t>npx</a:t>
            </a:r>
            <a:r>
              <a:rPr lang="en-US" altLang="ko-KR" sz="1600" dirty="0">
                <a:solidFill>
                  <a:srgbClr val="FF0000"/>
                </a:solidFill>
              </a:rPr>
              <a:t> </a:t>
            </a:r>
            <a:r>
              <a:rPr lang="en-US" altLang="ko-KR" sz="1600" dirty="0" err="1">
                <a:solidFill>
                  <a:srgbClr val="FF0000"/>
                </a:solidFill>
              </a:rPr>
              <a:t>npm</a:t>
            </a:r>
            <a:r>
              <a:rPr lang="en-US" altLang="ko-KR" sz="1600" dirty="0">
                <a:solidFill>
                  <a:srgbClr val="FF0000"/>
                </a:solidFill>
              </a:rPr>
              <a:t>-check-updates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>
                <a:solidFill>
                  <a:srgbClr val="FF0000"/>
                </a:solidFill>
              </a:rPr>
              <a:t>npx</a:t>
            </a:r>
            <a:r>
              <a:rPr lang="en-US" altLang="ko-KR" sz="1600" dirty="0">
                <a:solidFill>
                  <a:srgbClr val="FF0000"/>
                </a:solidFill>
              </a:rPr>
              <a:t> </a:t>
            </a:r>
            <a:r>
              <a:rPr lang="en-US" altLang="ko-KR" sz="1600" dirty="0" err="1">
                <a:solidFill>
                  <a:srgbClr val="FF0000"/>
                </a:solidFill>
              </a:rPr>
              <a:t>npm</a:t>
            </a:r>
            <a:r>
              <a:rPr lang="en-US" altLang="ko-KR" sz="1600" dirty="0">
                <a:solidFill>
                  <a:srgbClr val="FF0000"/>
                </a:solidFill>
              </a:rPr>
              <a:t>-check-updates -</a:t>
            </a:r>
            <a:r>
              <a:rPr lang="en-US" altLang="ko-KR" sz="1600" dirty="0" smtClean="0">
                <a:solidFill>
                  <a:srgbClr val="FF0000"/>
                </a:solidFill>
              </a:rPr>
              <a:t>u</a:t>
            </a:r>
            <a:endParaRPr lang="en-US" altLang="ko-KR" sz="1600" dirty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Dependencies </a:t>
            </a: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목록 자동 설치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/>
              <a:t>npm</a:t>
            </a:r>
            <a:r>
              <a:rPr lang="en-US" altLang="ko-KR" sz="1600" dirty="0"/>
              <a:t> install </a:t>
            </a:r>
            <a:r>
              <a:rPr lang="en-US" altLang="ko-KR" sz="1600" dirty="0" err="1" smtClean="0"/>
              <a:t>package.json</a:t>
            </a: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설치 목록 확인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npm</a:t>
            </a:r>
            <a:r>
              <a:rPr lang="en-US" altLang="ko-KR" sz="1600" dirty="0" smtClean="0"/>
              <a:t> list –g –depth=0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/>
              <a:t>npm</a:t>
            </a:r>
            <a:r>
              <a:rPr lang="en-US" altLang="ko-KR" sz="1600" dirty="0"/>
              <a:t> list –g –</a:t>
            </a:r>
            <a:r>
              <a:rPr lang="en-US" altLang="ko-KR" sz="1600" dirty="0" smtClean="0"/>
              <a:t>depth=1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>
                <a:solidFill>
                  <a:srgbClr val="FF0000"/>
                </a:solidFill>
              </a:rPr>
              <a:t>npm</a:t>
            </a:r>
            <a:r>
              <a:rPr lang="en-US" altLang="ko-KR" sz="1600" dirty="0" smtClean="0">
                <a:solidFill>
                  <a:srgbClr val="FF0000"/>
                </a:solidFill>
              </a:rPr>
              <a:t> outdated</a:t>
            </a:r>
            <a:endParaRPr lang="en-US" altLang="ko-KR" sz="1600" dirty="0">
              <a:solidFill>
                <a:srgbClr val="FF0000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rgbClr val="FF0000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110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NPX (NPM Package Runner)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196752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개요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/>
              <a:t>npm</a:t>
            </a:r>
            <a:r>
              <a:rPr lang="ko-KR" altLang="en-US" sz="1400" dirty="0" smtClean="0"/>
              <a:t>을 통해서 설치할 수 있는 모듈을 쉽고 간단하게 사용할 수 있도록 도와주는 도구이다</a:t>
            </a:r>
            <a:r>
              <a:rPr lang="en-US" altLang="ko-KR" sz="1400" dirty="0" smtClean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한번만 설치되고 사용 후 폐기되는 패키지를 실행할 수 있다</a:t>
            </a:r>
            <a:r>
              <a:rPr lang="en-US" altLang="ko-KR" sz="1400" dirty="0" smtClean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작업 절차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기본적으로 </a:t>
            </a:r>
            <a:r>
              <a:rPr lang="ko-KR" altLang="en-US" sz="1400" dirty="0" smtClean="0"/>
              <a:t>실행 되어야 할 </a:t>
            </a:r>
            <a:r>
              <a:rPr lang="ko-KR" altLang="en-US" sz="1400" dirty="0"/>
              <a:t>패키지가 경로에 있는지 먼저 </a:t>
            </a:r>
            <a:r>
              <a:rPr lang="ko-KR" altLang="en-US" sz="1400" dirty="0" smtClean="0"/>
              <a:t>확인한다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경로에 </a:t>
            </a:r>
            <a:r>
              <a:rPr lang="ko-KR" altLang="en-US" sz="1400" dirty="0"/>
              <a:t>제대로 있다면</a:t>
            </a:r>
            <a:r>
              <a:rPr lang="en-US" altLang="ko-KR" sz="1400" dirty="0"/>
              <a:t>, </a:t>
            </a:r>
            <a:r>
              <a:rPr lang="ko-KR" altLang="en-US" sz="1400" dirty="0"/>
              <a:t>그대로 </a:t>
            </a:r>
            <a:r>
              <a:rPr lang="ko-KR" altLang="en-US" sz="1400" dirty="0" smtClean="0"/>
              <a:t>실행한다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그렇지 </a:t>
            </a:r>
            <a:r>
              <a:rPr lang="ko-KR" altLang="en-US" sz="1400" dirty="0"/>
              <a:t>않다면 패키지는 설치되어 있지 않다는 걸 의미하고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npx</a:t>
            </a:r>
            <a:r>
              <a:rPr lang="ko-KR" altLang="en-US" sz="1400" dirty="0"/>
              <a:t>가 최신 버전의 패키지를 설치를 한 후에 </a:t>
            </a:r>
            <a:r>
              <a:rPr lang="ko-KR" altLang="en-US" sz="1400" dirty="0" smtClean="0"/>
              <a:t>실행한다</a:t>
            </a:r>
            <a:r>
              <a:rPr lang="en-US" altLang="ko-KR" sz="1400" dirty="0" smtClean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실행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/>
              <a:t>npx</a:t>
            </a:r>
            <a:r>
              <a:rPr lang="en-US" altLang="ko-KR" sz="1600" dirty="0"/>
              <a:t> -p @jsh-1235/math math-sum </a:t>
            </a:r>
            <a:r>
              <a:rPr lang="en-US" altLang="ko-KR" sz="1600" dirty="0" smtClean="0"/>
              <a:t>1,2,3,4,5</a:t>
            </a:r>
            <a:endParaRPr lang="en-US" altLang="ko-KR" sz="1600" dirty="0">
              <a:solidFill>
                <a:srgbClr val="FF0000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3273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모자이크">
  <a:themeElements>
    <a:clrScheme name="모자이크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모자이크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모자이크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37044</TotalTime>
  <Words>353</Words>
  <Application>Microsoft Office PowerPoint</Application>
  <PresentationFormat>화면 슬라이드 쇼(4:3)</PresentationFormat>
  <Paragraphs>68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HY헤드라인M</vt:lpstr>
      <vt:lpstr>굴림</vt:lpstr>
      <vt:lpstr>맑은 고딕</vt:lpstr>
      <vt:lpstr>Arial</vt:lpstr>
      <vt:lpstr>Times New Roman</vt:lpstr>
      <vt:lpstr>Wingdings</vt:lpstr>
      <vt:lpstr>모자이크</vt:lpstr>
      <vt:lpstr>연구/개발팀  NPM 개발 도구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메카트로닉스공학과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비티 회사소개서</dc:title>
  <dc:creator>양승진</dc:creator>
  <cp:lastModifiedBy>jsh</cp:lastModifiedBy>
  <cp:revision>3905</cp:revision>
  <cp:lastPrinted>2020-07-31T05:58:37Z</cp:lastPrinted>
  <dcterms:created xsi:type="dcterms:W3CDTF">2007-03-28T23:45:48Z</dcterms:created>
  <dcterms:modified xsi:type="dcterms:W3CDTF">2022-12-07T02:52:33Z</dcterms:modified>
</cp:coreProperties>
</file>