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34"/>
  </p:notesMasterIdLst>
  <p:handoutMasterIdLst>
    <p:handoutMasterId r:id="rId35"/>
  </p:handoutMasterIdLst>
  <p:sldIdLst>
    <p:sldId id="615" r:id="rId2"/>
    <p:sldId id="1127" r:id="rId3"/>
    <p:sldId id="1138" r:id="rId4"/>
    <p:sldId id="1139" r:id="rId5"/>
    <p:sldId id="1153" r:id="rId6"/>
    <p:sldId id="1157" r:id="rId7"/>
    <p:sldId id="1158" r:id="rId8"/>
    <p:sldId id="1159" r:id="rId9"/>
    <p:sldId id="1160" r:id="rId10"/>
    <p:sldId id="1156" r:id="rId11"/>
    <p:sldId id="1154" r:id="rId12"/>
    <p:sldId id="1147" r:id="rId13"/>
    <p:sldId id="1128" r:id="rId14"/>
    <p:sldId id="1130" r:id="rId15"/>
    <p:sldId id="1145" r:id="rId16"/>
    <p:sldId id="1140" r:id="rId17"/>
    <p:sldId id="1141" r:id="rId18"/>
    <p:sldId id="1142" r:id="rId19"/>
    <p:sldId id="1131" r:id="rId20"/>
    <p:sldId id="1132" r:id="rId21"/>
    <p:sldId id="1133" r:id="rId22"/>
    <p:sldId id="1143" r:id="rId23"/>
    <p:sldId id="1144" r:id="rId24"/>
    <p:sldId id="1134" r:id="rId25"/>
    <p:sldId id="1135" r:id="rId26"/>
    <p:sldId id="1136" r:id="rId27"/>
    <p:sldId id="1146" r:id="rId28"/>
    <p:sldId id="1151" r:id="rId29"/>
    <p:sldId id="1152" r:id="rId30"/>
    <p:sldId id="1148" r:id="rId31"/>
    <p:sldId id="1149" r:id="rId32"/>
    <p:sldId id="1150" r:id="rId33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64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108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775" r:id="rId3"/>
    <p:sldLayoutId id="2147483776" r:id="rId4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86075" y="1684338"/>
            <a:ext cx="6257925" cy="2522537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UML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</a:t>
            </a:r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Usecase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/>
                </a:solidFill>
              </a:rPr>
              <a:t>액터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chemeClr val="tx1"/>
                </a:solidFill>
              </a:rPr>
              <a:t>고객</a:t>
            </a:r>
            <a:r>
              <a:rPr lang="en-US" altLang="ko-KR" sz="1400" dirty="0">
                <a:solidFill>
                  <a:schemeClr val="tx1"/>
                </a:solidFill>
              </a:rPr>
              <a:t>, </a:t>
            </a:r>
            <a:r>
              <a:rPr lang="ko-KR" altLang="en-US" sz="1400" dirty="0">
                <a:solidFill>
                  <a:schemeClr val="tx1"/>
                </a:solidFill>
              </a:rPr>
              <a:t>직원</a:t>
            </a:r>
            <a:r>
              <a:rPr lang="en-US" altLang="ko-KR" sz="1400" dirty="0">
                <a:solidFill>
                  <a:schemeClr val="tx1"/>
                </a:solidFill>
              </a:rPr>
              <a:t>, </a:t>
            </a:r>
            <a:r>
              <a:rPr lang="ko-KR" altLang="en-US" sz="1400" dirty="0">
                <a:solidFill>
                  <a:schemeClr val="tx1"/>
                </a:solidFill>
              </a:rPr>
              <a:t>암호화 모듈</a:t>
            </a:r>
            <a:r>
              <a:rPr lang="en-US" altLang="ko-KR" sz="1400" dirty="0">
                <a:solidFill>
                  <a:schemeClr val="tx1"/>
                </a:solidFill>
              </a:rPr>
              <a:t>, </a:t>
            </a:r>
            <a:r>
              <a:rPr lang="ko-KR" altLang="en-US" sz="1400" dirty="0" smtClean="0">
                <a:solidFill>
                  <a:schemeClr val="tx1"/>
                </a:solidFill>
              </a:rPr>
              <a:t>카드사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/>
                </a:solidFill>
              </a:rPr>
              <a:t>유스케이스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r>
              <a:rPr lang="en-US" altLang="ko-KR" sz="1400" dirty="0">
                <a:solidFill>
                  <a:schemeClr val="tx1"/>
                </a:solidFill>
              </a:rPr>
              <a:t>, </a:t>
            </a:r>
            <a:r>
              <a:rPr lang="ko-KR" altLang="en-US" sz="1400" dirty="0">
                <a:solidFill>
                  <a:schemeClr val="tx1"/>
                </a:solidFill>
              </a:rPr>
              <a:t>로그인</a:t>
            </a:r>
            <a:r>
              <a:rPr lang="en-US" altLang="ko-KR" sz="1400" dirty="0">
                <a:solidFill>
                  <a:schemeClr val="tx1"/>
                </a:solidFill>
              </a:rPr>
              <a:t>, </a:t>
            </a:r>
            <a:r>
              <a:rPr lang="ko-KR" altLang="en-US" sz="1400" dirty="0">
                <a:solidFill>
                  <a:schemeClr val="tx1"/>
                </a:solidFill>
              </a:rPr>
              <a:t>구매</a:t>
            </a:r>
            <a:r>
              <a:rPr lang="en-US" altLang="ko-KR" sz="1400" dirty="0">
                <a:solidFill>
                  <a:schemeClr val="tx1"/>
                </a:solidFill>
              </a:rPr>
              <a:t>, </a:t>
            </a:r>
            <a:r>
              <a:rPr lang="ko-KR" altLang="en-US" sz="1400" dirty="0">
                <a:solidFill>
                  <a:schemeClr val="tx1"/>
                </a:solidFill>
              </a:rPr>
              <a:t>결제</a:t>
            </a:r>
            <a:r>
              <a:rPr lang="en-US" altLang="ko-KR" sz="1400" dirty="0">
                <a:solidFill>
                  <a:schemeClr val="tx1"/>
                </a:solidFill>
              </a:rPr>
              <a:t>, </a:t>
            </a:r>
            <a:r>
              <a:rPr lang="ko-KR" altLang="en-US" sz="1400" dirty="0">
                <a:solidFill>
                  <a:schemeClr val="tx1"/>
                </a:solidFill>
              </a:rPr>
              <a:t>물품구매</a:t>
            </a:r>
            <a:r>
              <a:rPr lang="en-US" altLang="ko-KR" sz="1400" dirty="0">
                <a:solidFill>
                  <a:schemeClr val="tx1"/>
                </a:solidFill>
              </a:rPr>
              <a:t>, </a:t>
            </a:r>
            <a:r>
              <a:rPr lang="ko-KR" altLang="en-US" sz="1400" dirty="0">
                <a:solidFill>
                  <a:schemeClr val="tx1"/>
                </a:solidFill>
              </a:rPr>
              <a:t>배송조회</a:t>
            </a:r>
            <a:r>
              <a:rPr lang="en-US" altLang="ko-KR" sz="1400" dirty="0">
                <a:solidFill>
                  <a:schemeClr val="tx1"/>
                </a:solidFill>
              </a:rPr>
              <a:t>, </a:t>
            </a:r>
            <a:r>
              <a:rPr lang="ko-KR" altLang="en-US" sz="1400" dirty="0">
                <a:solidFill>
                  <a:schemeClr val="tx1"/>
                </a:solidFill>
              </a:rPr>
              <a:t>본인확인</a:t>
            </a:r>
            <a:r>
              <a:rPr lang="en-US" altLang="ko-KR" sz="1400" dirty="0">
                <a:solidFill>
                  <a:schemeClr val="tx1"/>
                </a:solidFill>
              </a:rPr>
              <a:t>, </a:t>
            </a:r>
            <a:r>
              <a:rPr lang="ko-KR" altLang="en-US" sz="1400" dirty="0">
                <a:solidFill>
                  <a:schemeClr val="tx1"/>
                </a:solidFill>
              </a:rPr>
              <a:t>신용카드 </a:t>
            </a:r>
            <a:r>
              <a:rPr lang="ko-KR" altLang="en-US" sz="1400" dirty="0" smtClean="0">
                <a:solidFill>
                  <a:schemeClr val="tx1"/>
                </a:solidFill>
              </a:rPr>
              <a:t>결제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다이어그램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고객 확인을 통해 시스템 접속 </a:t>
            </a:r>
            <a:r>
              <a:rPr kumimoji="0" lang="ko-KR" altLang="en-US" sz="1100" dirty="0" smtClean="0">
                <a:solidFill>
                  <a:schemeClr val="tx1"/>
                </a:solidFill>
                <a:latin typeface="+mn-ea"/>
              </a:rPr>
              <a:t>가능</a:t>
            </a:r>
            <a:endParaRPr kumimoji="0" lang="ko-KR" altLang="en-US" sz="1100" dirty="0">
              <a:solidFill>
                <a:schemeClr val="tx1"/>
              </a:solidFill>
              <a:latin typeface="+mn-ea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100" dirty="0" smtClean="0">
                <a:solidFill>
                  <a:schemeClr val="tx1"/>
                </a:solidFill>
                <a:latin typeface="+mn-ea"/>
              </a:rPr>
              <a:t>고객 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확인 시 회원 가입 때 입력한 아이디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비밀번호를 입력하여 </a:t>
            </a:r>
            <a:r>
              <a:rPr kumimoji="0" lang="ko-KR" altLang="en-US" sz="1100" dirty="0" smtClean="0">
                <a:solidFill>
                  <a:schemeClr val="tx1"/>
                </a:solidFill>
                <a:latin typeface="+mn-ea"/>
              </a:rPr>
              <a:t>확인</a:t>
            </a:r>
            <a:endParaRPr kumimoji="0" lang="ko-KR" altLang="en-US" sz="1100" dirty="0">
              <a:solidFill>
                <a:schemeClr val="tx1"/>
              </a:solidFill>
              <a:latin typeface="+mn-ea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100" dirty="0" smtClean="0">
                <a:solidFill>
                  <a:schemeClr val="tx1"/>
                </a:solidFill>
                <a:latin typeface="+mn-ea"/>
              </a:rPr>
              <a:t>접수 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관리 직원은 확보된 상품 등록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재고관리 직원은 상품 </a:t>
            </a:r>
            <a:r>
              <a:rPr kumimoji="0" lang="ko-KR" altLang="en-US" sz="1100" dirty="0" smtClean="0">
                <a:solidFill>
                  <a:schemeClr val="tx1"/>
                </a:solidFill>
                <a:latin typeface="+mn-ea"/>
              </a:rPr>
              <a:t>확보</a:t>
            </a:r>
            <a:endParaRPr kumimoji="0" lang="ko-KR" altLang="en-US" sz="1100" dirty="0">
              <a:solidFill>
                <a:schemeClr val="tx1"/>
              </a:solidFill>
              <a:latin typeface="+mn-ea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100" dirty="0" smtClean="0">
                <a:solidFill>
                  <a:schemeClr val="tx1"/>
                </a:solidFill>
                <a:latin typeface="+mn-ea"/>
              </a:rPr>
              <a:t>고객은 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상품선택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-&gt;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장바구니 등록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-&gt; 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카드</a:t>
            </a: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or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계좌이체로 </a:t>
            </a:r>
            <a:r>
              <a:rPr kumimoji="0" lang="ko-KR" altLang="en-US" sz="1100" dirty="0" smtClean="0">
                <a:solidFill>
                  <a:schemeClr val="tx1"/>
                </a:solidFill>
                <a:latin typeface="+mn-ea"/>
              </a:rPr>
              <a:t>결제</a:t>
            </a:r>
            <a:endParaRPr kumimoji="0" lang="ko-KR" altLang="en-US" sz="1100" dirty="0">
              <a:solidFill>
                <a:schemeClr val="tx1"/>
              </a:solidFill>
              <a:latin typeface="+mn-ea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100" dirty="0">
                <a:solidFill>
                  <a:schemeClr val="tx1"/>
                </a:solidFill>
                <a:latin typeface="+mn-ea"/>
              </a:rPr>
              <a:t>- </a:t>
            </a:r>
            <a:r>
              <a:rPr kumimoji="0" lang="ko-KR" altLang="en-US" sz="1100" dirty="0">
                <a:solidFill>
                  <a:schemeClr val="tx1"/>
                </a:solidFill>
                <a:latin typeface="+mn-ea"/>
              </a:rPr>
              <a:t>운송 직원이 고객에게 상품 배달</a:t>
            </a:r>
            <a:endParaRPr kumimoji="0"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098" name="Picture 2" descr="https://t1.daumcdn.net/cfile/tistory/9902D44C5F9C03700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850" y="4581128"/>
            <a:ext cx="3088301" cy="181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45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</a:t>
            </a:r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Usecase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smtClean="0"/>
          </a:p>
          <a:p>
            <a:pPr lvl="2">
              <a:lnSpc>
                <a:spcPct val="150000"/>
              </a:lnSpc>
            </a:pPr>
            <a:endParaRPr kumimoji="0" lang="en-US" altLang="ko-KR" sz="1200" smtClean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074" name="Picture 2" descr="Use Case Diagram - StarUML document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246" y="1988840"/>
            <a:ext cx="6727508" cy="437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25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Class 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UML</a:t>
            </a:r>
            <a:r>
              <a:rPr lang="ko-KR" altLang="en-US" sz="1600" dirty="0" smtClean="0"/>
              <a:t>의 클래스 다이어그램 </a:t>
            </a:r>
            <a:r>
              <a:rPr lang="en-US" altLang="ko-KR" sz="1600" dirty="0" smtClean="0"/>
              <a:t>(Class Diagram)</a:t>
            </a:r>
            <a:r>
              <a:rPr lang="ko-KR" altLang="en-US" sz="1600" dirty="0" smtClean="0"/>
              <a:t>은 클래스나 인스턴스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인터페이스 등의 정적인 관계를 표현한 것이다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8" name="Picture 4" descr="UML] 클래스 다이어그램 작성법 - Heee's Development Blo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760" y="2924944"/>
            <a:ext cx="6514481" cy="295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17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UML Class 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접근 </a:t>
            </a:r>
            <a:r>
              <a:rPr lang="ko-KR" altLang="en-US" sz="2000" dirty="0" err="1" smtClean="0">
                <a:solidFill>
                  <a:srgbClr val="0000FF"/>
                </a:solidFill>
                <a:latin typeface="+mn-ea"/>
              </a:rPr>
              <a:t>제한자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(Access Modifier)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27801" y="2261591"/>
            <a:ext cx="6488398" cy="4140191"/>
            <a:chOff x="1187624" y="2261591"/>
            <a:chExt cx="6488398" cy="4140191"/>
          </a:xfrm>
        </p:grpSpPr>
        <p:pic>
          <p:nvPicPr>
            <p:cNvPr id="2050" name="Picture 2" descr="UML] 클래스 다이어그램 작성법 - Heee's Development Blo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7310" y="2261591"/>
              <a:ext cx="6408712" cy="1470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UML의 기본 구성-클래스 다이어그램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3906231"/>
              <a:ext cx="1790700" cy="2495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OOAD - UML Basic Notation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864" y="4301920"/>
              <a:ext cx="2981325" cy="174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941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Class 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UML Relationships Arrow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하위 클래스는 반드시 상위 클래스를 알고 있습니다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그러나 상위 클래스는 하위 클래스를 알고 있다고 할 수 없습니다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상대를 지목할 수 있는 것은 상대를 알고 있을 때 뿐입니다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그래서 하위 클래스에서 상위 클래스로 화살표를 표시하는 것입니다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96475" y="3573016"/>
            <a:ext cx="5832648" cy="2664296"/>
            <a:chOff x="971600" y="2708920"/>
            <a:chExt cx="5832648" cy="2664296"/>
          </a:xfrm>
        </p:grpSpPr>
        <p:pic>
          <p:nvPicPr>
            <p:cNvPr id="1026" name="Picture 2" descr="UML: 클래스 다이어그램과 소스코드 매핑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2708920"/>
              <a:ext cx="3845478" cy="2664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UML Diagram - Everything You Need to Know About UML Diagram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2708920"/>
              <a:ext cx="1800200" cy="2664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47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Class 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UML Relationships Arrow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1506" name="Picture 2" descr="Blog - Create UML class diag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16874"/>
            <a:ext cx="6192688" cy="411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31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Class 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UML Relationships Arrow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5362" name="Picture 2" descr="Class Diagram Relationships in UML Explained with Examp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2348880"/>
            <a:ext cx="5153025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59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Class 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UML Relationships Arrow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47165" y="2204864"/>
            <a:ext cx="7049671" cy="4255485"/>
            <a:chOff x="909806" y="2204864"/>
            <a:chExt cx="7049671" cy="4255485"/>
          </a:xfrm>
        </p:grpSpPr>
        <p:pic>
          <p:nvPicPr>
            <p:cNvPr id="16386" name="Picture 2" descr="java - Open arrow with solid line in UML? - Stack Overfl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2" y="2631994"/>
              <a:ext cx="3819525" cy="2619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88" name="Picture 4" descr="Direction of the association arrow in UML class diagrams - Stack Overflo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806" y="2204864"/>
              <a:ext cx="2814474" cy="4255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7026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Class 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UML Relationships Arrow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7410" name="Picture 2" descr="oop - Explanation of the UML arrows - Stack Over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337" y="2132856"/>
            <a:ext cx="6119327" cy="422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86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Class 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UML Relationships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Arrow</a:t>
            </a: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122" name="Picture 2" descr="Create class diagrams with UML: benefits and notation - ION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05" y="2276872"/>
            <a:ext cx="7222391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UML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Unified Modeling Language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UML</a:t>
            </a:r>
            <a:r>
              <a:rPr lang="ko-KR" altLang="en-US" sz="1600" dirty="0" smtClean="0"/>
              <a:t>은 시스템을 시각화하거나 시스템의 사양이나 설계를 문서화하기 위한 표현 방법이다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Picture 4" descr="UML] UML 다이어그램 종류 / 클래스 다이어그램 작성법 : 네이버 블로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12" y="2636912"/>
            <a:ext cx="7439176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7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Class 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UML Relationships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Arrow</a:t>
            </a: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124" name="Picture 4" descr="Overview of Commonly Used UML Symbo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604" y="2132856"/>
            <a:ext cx="4768793" cy="409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7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Class 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인터페이스와 구현 클래스를 나타내는 클래스 다이어그램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70831" y="2492896"/>
            <a:ext cx="7402339" cy="3348372"/>
            <a:chOff x="827584" y="2492896"/>
            <a:chExt cx="7402339" cy="3348372"/>
          </a:xfrm>
        </p:grpSpPr>
        <p:pic>
          <p:nvPicPr>
            <p:cNvPr id="7170" name="Picture 2" descr="UML] 클래스 다이어그램 작성법 - Heee's Development Blo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3308269"/>
              <a:ext cx="3600450" cy="126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4" name="Picture 6" descr="Interface/UML Workshee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2492896"/>
              <a:ext cx="3729931" cy="3348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4997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Class 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집약 및 합성을 나타내는 다이어그램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갖고 있는 관계를 집약</a:t>
            </a:r>
            <a:r>
              <a:rPr lang="en-US" altLang="ko-KR" sz="1400" dirty="0" smtClean="0"/>
              <a:t>(aggregation)</a:t>
            </a:r>
            <a:r>
              <a:rPr lang="ko-KR" altLang="en-US" sz="1400" dirty="0" smtClean="0"/>
              <a:t>이라고 합니다</a:t>
            </a:r>
            <a:r>
              <a:rPr lang="en-US" altLang="ko-KR" sz="1400" dirty="0" smtClean="0"/>
              <a:t>.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마름모꼴 모형의 접시 위에 물건이 놓여 있다고 생각하면 됩니다</a:t>
            </a:r>
            <a:r>
              <a:rPr lang="en-US" altLang="ko-KR" sz="1400" dirty="0" smtClean="0"/>
              <a:t>.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497288" y="3016901"/>
            <a:ext cx="4149425" cy="3456384"/>
            <a:chOff x="805384" y="2391709"/>
            <a:chExt cx="5130499" cy="3970903"/>
          </a:xfrm>
        </p:grpSpPr>
        <p:pic>
          <p:nvPicPr>
            <p:cNvPr id="6" name="Picture 4" descr="UML] 클래스 다이어그램 작성법 - Heee's Development Blo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909" y="2391709"/>
              <a:ext cx="4737450" cy="1493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4" name="Picture 2" descr="File:UML association, aggregation and composition examples for a  bicycle.png - Wikipedi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384" y="3861048"/>
              <a:ext cx="5130499" cy="2501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946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Class 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클래스의 관계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Association</a:t>
            </a:r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9458" name="Picture 2" descr="UML class diagram association implemented in Java classes - Stack Over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2348880"/>
            <a:ext cx="505777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93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Class 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194" name="Picture 2" descr="The UML Class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358" y="1772816"/>
            <a:ext cx="4701285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18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Class 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218" name="Picture 2" descr="Class Diagram To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593" y="1556792"/>
            <a:ext cx="6226815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71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Class 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pic>
        <p:nvPicPr>
          <p:cNvPr id="11266" name="Picture 2" descr="UML cheat sheet | Chris's coding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591" y="1052736"/>
            <a:ext cx="4266818" cy="567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29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Sequence 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프로그램이 작동할 때 어떤 메서드가 어떤 순서로 실행되는가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어떤 추상 클래스가 어떤 순서로 실행 되는가를 표현한 것이다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클래스 다이어그램은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시간에 의해 변하지 않는 것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정적인 관계</a:t>
            </a:r>
            <a:r>
              <a:rPr lang="en-US" altLang="ko-KR" sz="1400" dirty="0" smtClean="0"/>
              <a:t>)’</a:t>
            </a:r>
            <a:r>
              <a:rPr lang="ko-KR" altLang="en-US" sz="1400" dirty="0" smtClean="0"/>
              <a:t>을 나타낸다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반면에 시퀀스 다이어그램은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시간에 따란 변하는 것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동적인 관계</a:t>
            </a:r>
            <a:r>
              <a:rPr lang="en-US" altLang="ko-KR" sz="1400" dirty="0" smtClean="0"/>
              <a:t>)’</a:t>
            </a:r>
            <a:r>
              <a:rPr lang="ko-KR" altLang="en-US" sz="1400" dirty="0" smtClean="0"/>
              <a:t>을 나타낸다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여러 개의 인스턴스 간의 행동을 </a:t>
            </a:r>
            <a:r>
              <a:rPr lang="ko-KR" altLang="en-US" sz="1400" dirty="0" err="1" smtClean="0"/>
              <a:t>도식화한다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시퀀스 다이어그램은 라이프 라인 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생존선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따라가면서 위에서부터 순서대로 읽어 나간다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그리고 화살표가 있으면 그것을 따라 가면서 인스턴스 간의 협조 동작을 확인해 간다</a:t>
            </a:r>
            <a:r>
              <a:rPr lang="en-US" altLang="ko-KR" sz="1400" dirty="0" smtClean="0"/>
              <a:t>.</a:t>
            </a:r>
          </a:p>
          <a:p>
            <a:pPr lvl="1" latinLnBrk="0">
              <a:lnSpc>
                <a:spcPct val="150000"/>
              </a:lnSpc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3556" name="Picture 4" descr="Sequence Diagram - an overview | ScienceDirect Top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662658"/>
            <a:ext cx="2736304" cy="171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41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Sequence 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29658" y="1926902"/>
            <a:ext cx="7684685" cy="4176464"/>
            <a:chOff x="746725" y="1926902"/>
            <a:chExt cx="7684685" cy="4176464"/>
          </a:xfrm>
        </p:grpSpPr>
        <p:pic>
          <p:nvPicPr>
            <p:cNvPr id="27650" name="Picture 2" descr="최고의 시퀀스 다이어그램 툴 EdrawMax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25" y="2311492"/>
              <a:ext cx="2861046" cy="3260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652" name="Picture 4" descr="Design elements - Bank UML sequence diagram | Design elements - Sequence  diagram | Design elements - UML sequence diagrams | Symbols Of Sequence  Diagra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1926902"/>
              <a:ext cx="4507482" cy="4176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7867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Sequence 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8674" name="Picture 2" descr="What is Sequence Diagram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2" y="2204864"/>
            <a:ext cx="7300356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8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UML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UML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다이어그램 종류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3314" name="Picture 2" descr="UML다이어그램]UML다이어그램 종류(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704" y="2348880"/>
            <a:ext cx="5928593" cy="39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43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Sequence 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4580" name="Picture 4" descr="UML의 기본 구성-시퀀스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465181"/>
            <a:ext cx="661035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96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Sequence 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5602" name="Picture 2" descr="시퀀스 다이어그램 프로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1412776"/>
            <a:ext cx="3816424" cy="508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44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Sequence </a:t>
            </a:r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6626" name="Picture 2" descr="소프트웨어 공학] UML 기반 분석 및 설계 - 2 분석 : 네이버 블로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029" y="1475234"/>
            <a:ext cx="6283943" cy="493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75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UML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S/W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구현 단계별 수행 작업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4338" name="Picture 2" descr="6) UML 기초 | peag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564" y="2348880"/>
            <a:ext cx="6070873" cy="375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8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</a:t>
            </a:r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Usecase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시스템과 사용자의 상호작용을 다이어그램으로 표현한 것으로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사용자의 관점에서 시스템의 서비스</a:t>
            </a:r>
            <a:r>
              <a:rPr lang="en-US" altLang="ko-KR" sz="1600" dirty="0"/>
              <a:t>, </a:t>
            </a:r>
            <a:r>
              <a:rPr lang="ko-KR" altLang="en-US" sz="1600" dirty="0"/>
              <a:t>기능</a:t>
            </a:r>
            <a:r>
              <a:rPr lang="en-US" altLang="ko-KR" sz="1600" dirty="0"/>
              <a:t>, </a:t>
            </a:r>
            <a:r>
              <a:rPr lang="ko-KR" altLang="en-US" sz="1600" dirty="0"/>
              <a:t>외부와의 관계에 대해서 다이어그램으로 표현한 것을 말한다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사용자</a:t>
            </a:r>
            <a:r>
              <a:rPr lang="en-US" altLang="ko-KR" sz="1600" dirty="0"/>
              <a:t>(</a:t>
            </a:r>
            <a:r>
              <a:rPr lang="ko-KR" altLang="en-US" sz="1600" dirty="0"/>
              <a:t>액터</a:t>
            </a:r>
            <a:r>
              <a:rPr lang="en-US" altLang="ko-KR" sz="1600" dirty="0"/>
              <a:t>)</a:t>
            </a:r>
            <a:r>
              <a:rPr lang="ko-KR" altLang="en-US" sz="1600" dirty="0"/>
              <a:t>가 시스템 내부에 있는 기능 중에 어떤 기능을 사용할 수 있는지를 나타내는 것으로 사용자와 시스템 사이의 관계를 간략하게 표현할 수 있는 장점이 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유스케이스 다이어그램의 구성요소로 시스템</a:t>
            </a:r>
            <a:r>
              <a:rPr lang="en-US" altLang="ko-KR" sz="1600" dirty="0"/>
              <a:t>, </a:t>
            </a:r>
            <a:r>
              <a:rPr lang="ko-KR" altLang="en-US" sz="1600" dirty="0"/>
              <a:t>액터</a:t>
            </a:r>
            <a:r>
              <a:rPr lang="en-US" altLang="ko-KR" sz="1600" dirty="0"/>
              <a:t>, </a:t>
            </a:r>
            <a:r>
              <a:rPr lang="ko-KR" altLang="en-US" sz="1600" dirty="0"/>
              <a:t>유스케이스</a:t>
            </a:r>
            <a:r>
              <a:rPr lang="en-US" altLang="ko-KR" sz="1600" dirty="0"/>
              <a:t>, </a:t>
            </a:r>
            <a:r>
              <a:rPr lang="ko-KR" altLang="en-US" sz="1600" dirty="0"/>
              <a:t>관계로 구성되어 있다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154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</a:t>
            </a:r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Usecase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구성 요소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(Components)</a:t>
            </a:r>
          </a:p>
        </p:txBody>
      </p:sp>
      <p:pic>
        <p:nvPicPr>
          <p:cNvPr id="2050" name="Picture 2" descr="Informal Semantics for UML Use Case Diag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700" y="2060848"/>
            <a:ext cx="5424601" cy="406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65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</a:t>
            </a:r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Usecase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관계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(Relation)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연관 관계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err="1"/>
              <a:t>액터와</a:t>
            </a:r>
            <a:r>
              <a:rPr lang="ko-KR" altLang="en-US" sz="1400" dirty="0"/>
              <a:t> 유스케이스 간의 상호작용이 있음을 실선으로 표현한다</a:t>
            </a:r>
            <a:r>
              <a:rPr lang="en-US" altLang="ko-KR" sz="1400" dirty="0" smtClean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포함 관계</a:t>
            </a:r>
            <a:endParaRPr lang="en-US" altLang="ko-KR" sz="1600" dirty="0" smtClean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하나의 </a:t>
            </a:r>
            <a:r>
              <a:rPr lang="ko-KR" altLang="en-US" sz="1200" dirty="0" err="1"/>
              <a:t>유스케이스가</a:t>
            </a:r>
            <a:r>
              <a:rPr lang="ko-KR" altLang="en-US" sz="1200" dirty="0"/>
              <a:t> 다른 </a:t>
            </a:r>
            <a:r>
              <a:rPr lang="ko-KR" altLang="en-US" sz="1200" dirty="0" err="1"/>
              <a:t>유스케이스가</a:t>
            </a:r>
            <a:r>
              <a:rPr lang="ko-KR" altLang="en-US" sz="1200" dirty="0"/>
              <a:t> 실행되었다는 것에 대한 전제가 되었을 때의 관계이다</a:t>
            </a:r>
            <a:r>
              <a:rPr lang="en-US" altLang="ko-KR" sz="1200" dirty="0"/>
              <a:t>.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위의 유스케이스 다이어그램을 예로 들자면</a:t>
            </a:r>
            <a:r>
              <a:rPr lang="en-US" altLang="ko-KR" sz="1200" dirty="0"/>
              <a:t>, </a:t>
            </a:r>
            <a:r>
              <a:rPr lang="ko-KR" altLang="en-US" sz="1200" dirty="0"/>
              <a:t>상품 주문 </a:t>
            </a:r>
            <a:r>
              <a:rPr lang="ko-KR" altLang="en-US" sz="1200" dirty="0" err="1"/>
              <a:t>유스케이스는</a:t>
            </a:r>
            <a:r>
              <a:rPr lang="ko-KR" altLang="en-US" sz="1200" dirty="0"/>
              <a:t> 사용자 인증 </a:t>
            </a:r>
            <a:r>
              <a:rPr lang="ko-KR" altLang="en-US" sz="1200" dirty="0" err="1"/>
              <a:t>유스케이스가</a:t>
            </a:r>
            <a:r>
              <a:rPr lang="ko-KR" altLang="en-US" sz="1200" dirty="0"/>
              <a:t> 반드시 실행 되어야만 상품 주문을 할 수 있게 되기 때문이다</a:t>
            </a:r>
            <a:r>
              <a:rPr lang="en-US" altLang="ko-KR" sz="1200" dirty="0"/>
              <a:t>.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포함하는 </a:t>
            </a:r>
            <a:r>
              <a:rPr lang="ko-KR" altLang="en-US" sz="1200" dirty="0" err="1"/>
              <a:t>유스케이스에서</a:t>
            </a:r>
            <a:r>
              <a:rPr lang="ko-KR" altLang="en-US" sz="1200" dirty="0"/>
              <a:t> 포함 되는 유스케이스 방향으로 화살표를 점선으로 연결하고 </a:t>
            </a:r>
            <a:r>
              <a:rPr lang="en-US" altLang="ko-KR" sz="1200" dirty="0"/>
              <a:t>&lt;&lt;include&gt;&gt;</a:t>
            </a:r>
            <a:r>
              <a:rPr lang="ko-KR" altLang="en-US" sz="1200" dirty="0"/>
              <a:t>라고 표기한다</a:t>
            </a:r>
            <a:r>
              <a:rPr lang="en-US" altLang="ko-KR" sz="1200" dirty="0"/>
              <a:t>.</a:t>
            </a:r>
          </a:p>
          <a:p>
            <a:pPr lvl="2" latinLnBrk="0">
              <a:lnSpc>
                <a:spcPct val="150000"/>
              </a:lnSpc>
            </a:pPr>
            <a:endParaRPr lang="en-US" altLang="ko-KR" sz="1600" dirty="0" smtClean="0"/>
          </a:p>
        </p:txBody>
      </p:sp>
      <p:pic>
        <p:nvPicPr>
          <p:cNvPr id="5122" name="Picture 2" descr="https://blog.kakaocdn.net/dn/Tovgx/btqFqM9mHdD/AboVbzGjEqJ4meKpEU6Cw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915316"/>
            <a:ext cx="1440160" cy="104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blog.kakaocdn.net/dn/boQHqs/btqFpAhu6Ze/Z0KP6M9fQkJDPp9JsMDUCK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5301208"/>
            <a:ext cx="2524125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9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</a:t>
            </a:r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Usecase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관계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(Relation)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확장 관계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확장기능 </a:t>
            </a:r>
            <a:r>
              <a:rPr lang="ko-KR" altLang="en-US" sz="1400" dirty="0" err="1"/>
              <a:t>유스케이스와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확장대상</a:t>
            </a:r>
            <a:r>
              <a:rPr lang="ko-KR" altLang="en-US" sz="1400" dirty="0"/>
              <a:t> 유스케이스 사이에 형성되는 관계로</a:t>
            </a:r>
            <a:r>
              <a:rPr lang="en-US" altLang="ko-KR" sz="1400" dirty="0"/>
              <a:t>, </a:t>
            </a:r>
            <a:r>
              <a:rPr lang="ko-KR" altLang="en-US" sz="1400" dirty="0"/>
              <a:t>해당 </a:t>
            </a:r>
            <a:r>
              <a:rPr lang="ko-KR" altLang="en-US" sz="1400" dirty="0" err="1"/>
              <a:t>유스케이스에</a:t>
            </a:r>
            <a:r>
              <a:rPr lang="ko-KR" altLang="en-US" sz="1400" dirty="0"/>
              <a:t> 부가적인 </a:t>
            </a:r>
            <a:r>
              <a:rPr lang="ko-KR" altLang="en-US" sz="1400" dirty="0" err="1"/>
              <a:t>유스케이스를</a:t>
            </a:r>
            <a:r>
              <a:rPr lang="ko-KR" altLang="en-US" sz="1400" dirty="0"/>
              <a:t> 실행할 수 있을 때의 관계이다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상품목록조회 </a:t>
            </a:r>
            <a:r>
              <a:rPr lang="ko-KR" altLang="en-US" sz="1400" dirty="0" err="1"/>
              <a:t>유스케이스에서</a:t>
            </a:r>
            <a:r>
              <a:rPr lang="ko-KR" altLang="en-US" sz="1400" dirty="0"/>
              <a:t> 부가적으로 상품상세조회 기능을 추가할 수 있기 때문에 확장 관계로 표기한다</a:t>
            </a:r>
            <a:r>
              <a:rPr lang="en-US" altLang="ko-KR" sz="1400" dirty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확장하는 </a:t>
            </a:r>
            <a:r>
              <a:rPr lang="ko-KR" altLang="en-US" sz="1400" dirty="0" err="1"/>
              <a:t>유스케이스에서</a:t>
            </a:r>
            <a:r>
              <a:rPr lang="ko-KR" altLang="en-US" sz="1400" dirty="0"/>
              <a:t> 대상 유스케이스 방향을 점선으로 연결하고 </a:t>
            </a:r>
            <a:r>
              <a:rPr lang="en-US" altLang="ko-KR" sz="1400" dirty="0"/>
              <a:t>&lt;&lt;extend&gt;&gt;</a:t>
            </a:r>
            <a:r>
              <a:rPr lang="ko-KR" altLang="en-US" sz="1400" dirty="0"/>
              <a:t>라고 표기한다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/>
          </a:p>
        </p:txBody>
      </p:sp>
      <p:pic>
        <p:nvPicPr>
          <p:cNvPr id="7170" name="Picture 2" descr="https://blog.kakaocdn.net/dn/O15LV/btqFoBOXSlh/SkxYusgerTeZoPNbFiVzr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499" y="5157192"/>
            <a:ext cx="2514600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86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UML </a:t>
            </a:r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Usecase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 Diagram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관계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(Relation)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일반화 관계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추상화한 </a:t>
            </a:r>
            <a:r>
              <a:rPr lang="ko-KR" altLang="en-US" sz="1400" dirty="0" smtClean="0"/>
              <a:t>유스케이스 </a:t>
            </a:r>
            <a:r>
              <a:rPr lang="ko-KR" altLang="en-US" sz="1400" dirty="0"/>
              <a:t>또는 </a:t>
            </a:r>
            <a:r>
              <a:rPr lang="ko-KR" altLang="en-US" sz="1400" dirty="0" err="1"/>
              <a:t>액터를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그룹화시켜</a:t>
            </a:r>
            <a:r>
              <a:rPr lang="ko-KR" altLang="en-US" sz="1400" dirty="0"/>
              <a:t> 이해도를 높이기 위해 표현하는 관계이다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구체적인 </a:t>
            </a:r>
            <a:r>
              <a:rPr lang="ko-KR" altLang="en-US" sz="1400" dirty="0" err="1" smtClean="0"/>
              <a:t>유스케이스에서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추상적인 </a:t>
            </a:r>
            <a:r>
              <a:rPr lang="ko-KR" altLang="en-US" sz="1400" dirty="0" err="1"/>
              <a:t>유스케이스로</a:t>
            </a:r>
            <a:r>
              <a:rPr lang="ko-KR" altLang="en-US" sz="1400" dirty="0"/>
              <a:t> 화살표를 그리고 실선으로 표기한다</a:t>
            </a:r>
            <a:r>
              <a:rPr lang="en-US" altLang="ko-KR" sz="1400" dirty="0" smtClean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 </a:t>
            </a:r>
            <a:r>
              <a:rPr lang="ko-KR" altLang="en-US" sz="1400" dirty="0"/>
              <a:t>카테고리 관리가 추상적인 </a:t>
            </a:r>
            <a:r>
              <a:rPr lang="ko-KR" altLang="en-US" sz="1400" dirty="0" err="1"/>
              <a:t>유스케이스가</a:t>
            </a:r>
            <a:r>
              <a:rPr lang="ko-KR" altLang="en-US" sz="1400" dirty="0"/>
              <a:t> 되고 카테고리 등록</a:t>
            </a:r>
            <a:r>
              <a:rPr lang="en-US" altLang="ko-KR" sz="1400" dirty="0"/>
              <a:t>, </a:t>
            </a:r>
            <a:r>
              <a:rPr lang="ko-KR" altLang="en-US" sz="1400" dirty="0"/>
              <a:t>수정</a:t>
            </a:r>
            <a:r>
              <a:rPr lang="en-US" altLang="ko-KR" sz="1400" dirty="0"/>
              <a:t>, </a:t>
            </a:r>
            <a:r>
              <a:rPr lang="ko-KR" altLang="en-US" sz="1400" dirty="0"/>
              <a:t>삭제가 구체적인 </a:t>
            </a:r>
            <a:r>
              <a:rPr lang="ko-KR" altLang="en-US" sz="1400" dirty="0" err="1"/>
              <a:t>유스케이스가</a:t>
            </a:r>
            <a:r>
              <a:rPr lang="ko-KR" altLang="en-US" sz="1400" dirty="0"/>
              <a:t> 되는 관계이다</a:t>
            </a:r>
            <a:r>
              <a:rPr lang="en-US" altLang="ko-KR" sz="1400" dirty="0" smtClean="0"/>
              <a:t>. 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/>
          </a:p>
        </p:txBody>
      </p:sp>
      <p:pic>
        <p:nvPicPr>
          <p:cNvPr id="8194" name="Picture 2" descr="https://blog.kakaocdn.net/dn/lvw5W/btqFraa8JEF/warWlJoEqFkm38peEkvGZ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63" y="4725144"/>
            <a:ext cx="21240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42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37127</TotalTime>
  <Words>512</Words>
  <Application>Microsoft Office PowerPoint</Application>
  <PresentationFormat>화면 슬라이드 쇼(4:3)</PresentationFormat>
  <Paragraphs>185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UML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3906</cp:revision>
  <cp:lastPrinted>2020-07-31T05:58:37Z</cp:lastPrinted>
  <dcterms:created xsi:type="dcterms:W3CDTF">2007-03-28T23:45:48Z</dcterms:created>
  <dcterms:modified xsi:type="dcterms:W3CDTF">2022-11-24T03:00:42Z</dcterms:modified>
</cp:coreProperties>
</file>