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33" r:id="rId3"/>
    <p:sldId id="1127" r:id="rId4"/>
    <p:sldId id="1128" r:id="rId5"/>
    <p:sldId id="1129" r:id="rId6"/>
    <p:sldId id="1131" r:id="rId7"/>
    <p:sldId id="1132" r:id="rId8"/>
    <p:sldId id="1130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8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WWW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인터넷과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HTML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역사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2050" name="Picture 2" descr="공병훈 칼럼] 인터넷이 만드는 '연결과 커뮤니케이션'의 기나긴 혁명 - 뉴스페이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46" y="1484784"/>
            <a:ext cx="5198108" cy="48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WWW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월드 </a:t>
            </a:r>
            <a:r>
              <a:rPr lang="ko-KR" altLang="en-US" sz="1400" dirty="0" err="1"/>
              <a:t>와이드</a:t>
            </a:r>
            <a:r>
              <a:rPr lang="ko-KR" altLang="en-US" sz="1400" dirty="0"/>
              <a:t> 웹</a:t>
            </a:r>
            <a:r>
              <a:rPr lang="en-US" altLang="ko-KR" sz="1400" dirty="0"/>
              <a:t>(World Wide Web, WWW, W3)</a:t>
            </a:r>
            <a:r>
              <a:rPr lang="ko-KR" altLang="en-US" sz="1400" dirty="0"/>
              <a:t>은 인터넷에 연결된 컴퓨터를 통해 사람들이 정보를 공유할 수 있는 전 세계적인 정보 공간을 말한다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간단히 </a:t>
            </a:r>
            <a:r>
              <a:rPr lang="ko-KR" altLang="en-US" sz="1400" dirty="0"/>
              <a:t>웹</a:t>
            </a:r>
            <a:r>
              <a:rPr lang="en-US" altLang="ko-KR" sz="1400" dirty="0"/>
              <a:t>(the Web)</a:t>
            </a:r>
            <a:r>
              <a:rPr lang="ko-KR" altLang="en-US" sz="1400" dirty="0"/>
              <a:t>이라 부르는 경우가 많다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용어는 인터넷과 동의어로 쓰이는 경우가 많으나 엄격히 말해 서로 다른 개념이다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웹은 </a:t>
            </a:r>
            <a:r>
              <a:rPr lang="ko-KR" altLang="en-US" sz="1400" dirty="0"/>
              <a:t>전자 메일과 같이 인터넷 상에서 동작하는 하나의 서비스일 뿐이다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</a:t>
            </a:r>
            <a:r>
              <a:rPr lang="en-US" altLang="ko-KR" sz="1400" dirty="0"/>
              <a:t>1993</a:t>
            </a:r>
            <a:r>
              <a:rPr lang="ko-KR" altLang="en-US" sz="1400" dirty="0"/>
              <a:t>년 이래로 웹은 인터넷 구조의 절대적 위치를 차지하고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인터넷에서 </a:t>
            </a:r>
            <a:r>
              <a:rPr lang="en-US" altLang="ko-KR" sz="1400" dirty="0"/>
              <a:t>HTTP </a:t>
            </a:r>
            <a:r>
              <a:rPr lang="ko-KR" altLang="en-US" sz="1400" dirty="0"/>
              <a:t>프로토콜</a:t>
            </a:r>
            <a:r>
              <a:rPr lang="en-US" altLang="ko-KR" sz="1400" dirty="0"/>
              <a:t>, </a:t>
            </a:r>
            <a:r>
              <a:rPr lang="ko-KR" altLang="en-US" sz="1400" dirty="0"/>
              <a:t>하이퍼텍스트</a:t>
            </a:r>
            <a:r>
              <a:rPr lang="en-US" altLang="ko-KR" sz="1400" dirty="0"/>
              <a:t>, HTML</a:t>
            </a:r>
            <a:r>
              <a:rPr lang="ko-KR" altLang="en-US" sz="1400" dirty="0"/>
              <a:t>형식 등을 사용하여 그림과 문자를 교환하는 </a:t>
            </a:r>
            <a:r>
              <a:rPr lang="ko-KR" altLang="en-US" sz="1400" dirty="0" smtClean="0"/>
              <a:t>전송 방식을 </a:t>
            </a:r>
            <a:r>
              <a:rPr lang="ko-KR" altLang="en-US" sz="1400" dirty="0"/>
              <a:t>말하기도 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인터넷상의 정보를 하이퍼텍스트 방식과 멀티미디어 환경에서 검색할 수 있게 해주는 정보검색 시스템이다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하이퍼텍스트 형식으로 표현된 인터넷상의 다양한 정보를 효과적으로 검색하는 시스템으로 전 세계적으로 가장 널리 보급되어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Hyper Text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하이퍼텍스트는 </a:t>
            </a:r>
            <a:r>
              <a:rPr lang="ko-KR" altLang="en-US" sz="1600" dirty="0"/>
              <a:t>웹 </a:t>
            </a:r>
            <a:r>
              <a:rPr lang="ko-KR" altLang="en-US" sz="1600" dirty="0" err="1"/>
              <a:t>브라우저라</a:t>
            </a:r>
            <a:r>
              <a:rPr lang="ko-KR" altLang="en-US" sz="1600" dirty="0"/>
              <a:t> 불리는 프로그램을 통해 웹 서버에서 </a:t>
            </a:r>
            <a:r>
              <a:rPr lang="en-US" altLang="ko-KR" sz="1600" dirty="0"/>
              <a:t>"</a:t>
            </a:r>
            <a:r>
              <a:rPr lang="ko-KR" altLang="en-US" sz="1600" dirty="0"/>
              <a:t>문서</a:t>
            </a:r>
            <a:r>
              <a:rPr lang="en-US" altLang="ko-KR" sz="1600" dirty="0"/>
              <a:t>"</a:t>
            </a:r>
            <a:r>
              <a:rPr lang="ko-KR" altLang="en-US" sz="1600" dirty="0"/>
              <a:t>나 웹 페이지 등의 정보 조각을 </a:t>
            </a:r>
            <a:r>
              <a:rPr lang="ko-KR" altLang="en-US" sz="1600" dirty="0" smtClean="0"/>
              <a:t>읽어 들여 </a:t>
            </a:r>
            <a:r>
              <a:rPr lang="ko-KR" altLang="en-US" sz="1600" dirty="0"/>
              <a:t>컴퓨터 모니터에 출력하는 형태로 보이게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그러고 </a:t>
            </a:r>
            <a:r>
              <a:rPr lang="ko-KR" altLang="en-US" sz="1600" dirty="0"/>
              <a:t>나서 사용자는 각 페이지에 있는 하이퍼링크를 따라 다른 문서로 이동하거나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그 페이지를 서비스하고 있는 서버로 일련의 정보를 보낼 수도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하이퍼링크를 </a:t>
            </a:r>
            <a:r>
              <a:rPr lang="ko-KR" altLang="en-US" sz="1600" dirty="0"/>
              <a:t>따라 이동하는 행위를 흔히 웹 서핑</a:t>
            </a:r>
            <a:r>
              <a:rPr lang="en-US" altLang="ko-KR" sz="1600" dirty="0"/>
              <a:t>(web </a:t>
            </a:r>
            <a:r>
              <a:rPr lang="en-US" altLang="ko-KR" sz="1600" dirty="0" smtClean="0"/>
              <a:t>surfing) </a:t>
            </a:r>
            <a:r>
              <a:rPr lang="ko-KR" altLang="en-US" sz="1600" dirty="0" smtClean="0"/>
              <a:t>또는 </a:t>
            </a:r>
            <a:r>
              <a:rPr lang="ko-KR" altLang="en-US" sz="1600" dirty="0"/>
              <a:t>웹 </a:t>
            </a:r>
            <a:r>
              <a:rPr lang="ko-KR" altLang="en-US" sz="1600" dirty="0" err="1"/>
              <a:t>브라우징이라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관련된 내용들이 모여있는 웹 페이지들의 집합을 웹 사이트라 한다</a:t>
            </a:r>
            <a:r>
              <a:rPr lang="en-US" altLang="ko-KR" sz="1600" dirty="0"/>
              <a:t>.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8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브라우저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역사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1989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스위스와 프랑스 사이에 위치한 유럽 입자 물리 연구소</a:t>
            </a:r>
            <a:r>
              <a:rPr lang="en-US" altLang="ko-KR" sz="1600" dirty="0"/>
              <a:t>(CERN)</a:t>
            </a:r>
            <a:r>
              <a:rPr lang="ko-KR" altLang="en-US" sz="1600" dirty="0"/>
              <a:t>의 컴퓨터과학자 </a:t>
            </a:r>
            <a:r>
              <a:rPr lang="ko-KR" altLang="en-US" sz="1600" dirty="0">
                <a:solidFill>
                  <a:srgbClr val="FF0000"/>
                </a:solidFill>
              </a:rPr>
              <a:t>팀 </a:t>
            </a:r>
            <a:r>
              <a:rPr lang="ko-KR" altLang="en-US" sz="1600" dirty="0" err="1">
                <a:solidFill>
                  <a:srgbClr val="FF0000"/>
                </a:solidFill>
              </a:rPr>
              <a:t>버너스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ko-KR" altLang="en-US" sz="1600" dirty="0">
                <a:solidFill>
                  <a:srgbClr val="FF0000"/>
                </a:solidFill>
              </a:rPr>
              <a:t>리</a:t>
            </a:r>
            <a:r>
              <a:rPr lang="en-US" altLang="ko-KR" sz="1600" dirty="0"/>
              <a:t>(Tim Berners-Lee, </a:t>
            </a:r>
            <a:r>
              <a:rPr lang="ko-KR" altLang="en-US" sz="1600" dirty="0"/>
              <a:t>영국 옥스퍼드대학 교수</a:t>
            </a:r>
            <a:r>
              <a:rPr lang="en-US" altLang="ko-KR" sz="1600" dirty="0"/>
              <a:t>)</a:t>
            </a:r>
            <a:r>
              <a:rPr lang="ko-KR" altLang="en-US" sz="1600" dirty="0"/>
              <a:t>가 만들었다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세계의 </a:t>
            </a:r>
            <a:r>
              <a:rPr lang="ko-KR" altLang="en-US" sz="1600" dirty="0"/>
              <a:t>여러 대학과 연구기관에서 일하는 물리학자들 상호간의 신속한 정보교환과 공동연구를 위한 프로그램으로 고안되었다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문자나 사진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</a:t>
            </a:r>
            <a:r>
              <a:rPr lang="en-US" altLang="ko-KR" sz="1600" dirty="0"/>
              <a:t>, </a:t>
            </a:r>
            <a:r>
              <a:rPr lang="ko-KR" altLang="en-US" sz="1600" dirty="0"/>
              <a:t>음성 등이 조합된 데이터베이스인 사이트의 정보를 전용 </a:t>
            </a:r>
            <a:r>
              <a:rPr lang="ko-KR" altLang="en-US" sz="1600" dirty="0" err="1" smtClean="0"/>
              <a:t>열람용</a:t>
            </a:r>
            <a:r>
              <a:rPr lang="ko-KR" altLang="en-US" sz="1600" dirty="0" smtClean="0"/>
              <a:t> 소프트웨어인 </a:t>
            </a:r>
            <a:r>
              <a:rPr lang="ko-KR" altLang="en-US" sz="1600" dirty="0"/>
              <a:t>웹 브라우저를 통해 입수한다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또한 </a:t>
            </a:r>
            <a:r>
              <a:rPr lang="ko-KR" altLang="en-US" sz="1600" dirty="0"/>
              <a:t>입수한 정보를 간단한 방식으로 전송하는 것도 가능하다</a:t>
            </a:r>
            <a:r>
              <a:rPr lang="en-US" altLang="ko-KR" sz="1600" dirty="0" smtClean="0"/>
              <a:t>.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97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브라우저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브라우저</a:t>
            </a:r>
            <a:r>
              <a:rPr lang="en-US" altLang="ko-KR" sz="1200" dirty="0"/>
              <a:t>(</a:t>
            </a:r>
            <a:r>
              <a:rPr lang="ko-KR" altLang="en-US" sz="1200" dirty="0"/>
              <a:t>영어</a:t>
            </a:r>
            <a:r>
              <a:rPr lang="en-US" altLang="ko-KR" sz="1200" dirty="0"/>
              <a:t>: web browser), </a:t>
            </a:r>
            <a:r>
              <a:rPr lang="ko-KR" altLang="en-US" sz="1200" dirty="0"/>
              <a:t>인터넷 브라우저</a:t>
            </a:r>
            <a:r>
              <a:rPr lang="en-US" altLang="ko-KR" sz="1200" dirty="0"/>
              <a:t>(</a:t>
            </a:r>
            <a:r>
              <a:rPr lang="ko-KR" altLang="en-US" sz="1200" dirty="0"/>
              <a:t>영어</a:t>
            </a:r>
            <a:r>
              <a:rPr lang="en-US" altLang="ko-KR" sz="1200" dirty="0"/>
              <a:t>: internet browser) </a:t>
            </a:r>
            <a:r>
              <a:rPr lang="ko-KR" altLang="en-US" sz="1200" dirty="0"/>
              <a:t>또는 웹 탐색기</a:t>
            </a:r>
            <a:r>
              <a:rPr lang="en-US" altLang="ko-KR" sz="1200" dirty="0"/>
              <a:t>(web</a:t>
            </a:r>
            <a:r>
              <a:rPr lang="ko-KR" altLang="en-US" sz="1200" dirty="0"/>
              <a:t>探索機</a:t>
            </a:r>
            <a:r>
              <a:rPr lang="en-US" altLang="ko-KR" sz="1200" dirty="0"/>
              <a:t>, </a:t>
            </a:r>
            <a:r>
              <a:rPr lang="ko-KR" altLang="en-US" sz="1200" dirty="0"/>
              <a:t>문화어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열람기</a:t>
            </a:r>
            <a:r>
              <a:rPr lang="en-US" altLang="ko-KR" sz="1200" dirty="0"/>
              <a:t>)</a:t>
            </a:r>
            <a:r>
              <a:rPr lang="ko-KR" altLang="en-US" sz="1200" dirty="0"/>
              <a:t>는 웹 서버에서 이동하며</a:t>
            </a:r>
            <a:r>
              <a:rPr lang="en-US" altLang="ko-KR" sz="1200" dirty="0"/>
              <a:t>(navigate) </a:t>
            </a:r>
            <a:r>
              <a:rPr lang="ko-KR" altLang="en-US" sz="1200" dirty="0"/>
              <a:t>쌍방향으로 통신하고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문서나 파일을 출력하는 그래픽 사용자 인터페이스 기반의 응용 소프트웨어이다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웹 </a:t>
            </a:r>
            <a:r>
              <a:rPr lang="ko-KR" altLang="en-US" sz="1200" dirty="0"/>
              <a:t>브라우저는 대표적인 </a:t>
            </a:r>
            <a:r>
              <a:rPr lang="en-US" altLang="ko-KR" sz="1200" dirty="0"/>
              <a:t>HTTP </a:t>
            </a:r>
            <a:r>
              <a:rPr lang="ko-KR" altLang="en-US" sz="1200" dirty="0"/>
              <a:t>사용자 에이전트의 하나이기도 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주요 웹 브라우저로는 모질라 파이어폭스</a:t>
            </a:r>
            <a:r>
              <a:rPr lang="en-US" altLang="ko-KR" sz="1200" dirty="0"/>
              <a:t>, </a:t>
            </a:r>
            <a:r>
              <a:rPr lang="ko-KR" altLang="en-US" sz="1200" dirty="0"/>
              <a:t>구글 크롬</a:t>
            </a:r>
            <a:r>
              <a:rPr lang="en-US" altLang="ko-KR" sz="1200" dirty="0"/>
              <a:t>, </a:t>
            </a:r>
            <a:r>
              <a:rPr lang="ko-KR" altLang="en-US" sz="1200" dirty="0"/>
              <a:t>인터넷 익스플로러</a:t>
            </a:r>
            <a:r>
              <a:rPr lang="en-US" altLang="ko-KR" sz="1200" dirty="0"/>
              <a:t>/</a:t>
            </a:r>
            <a:r>
              <a:rPr lang="ko-KR" altLang="en-US" sz="1200" dirty="0"/>
              <a:t>마이크로소프트 </a:t>
            </a:r>
            <a:r>
              <a:rPr lang="ko-KR" altLang="en-US" sz="1200" dirty="0" err="1"/>
              <a:t>엣지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오페라</a:t>
            </a:r>
            <a:r>
              <a:rPr lang="en-US" altLang="ko-KR" sz="1200" dirty="0"/>
              <a:t>, </a:t>
            </a:r>
            <a:r>
              <a:rPr lang="ko-KR" altLang="en-US" sz="1200" dirty="0"/>
              <a:t>삼성 인터넷</a:t>
            </a:r>
            <a:r>
              <a:rPr lang="en-US" altLang="ko-KR" sz="1200" dirty="0"/>
              <a:t>, </a:t>
            </a:r>
            <a:r>
              <a:rPr lang="ko-KR" altLang="en-US" sz="1200" dirty="0"/>
              <a:t>사파리가 있다</a:t>
            </a:r>
            <a:r>
              <a:rPr lang="en-US" altLang="ko-KR" sz="1200" dirty="0"/>
              <a:t>.</a:t>
            </a:r>
            <a:endParaRPr kumimoji="0"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A Brief History of Browsers. A brief timeline marking the benchmarks… | by  Fulldive Co. | Fulldive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4320480" cy="21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브라우저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프로토콜과 표준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웹 브라우저는 웹 페이지를 가져오기 위해</a:t>
            </a:r>
            <a:r>
              <a:rPr lang="en-US" altLang="ko-KR" sz="1100" dirty="0"/>
              <a:t>(</a:t>
            </a:r>
            <a:r>
              <a:rPr lang="ko-KR" altLang="en-US" sz="1100" dirty="0"/>
              <a:t>웹 문서를 열기 위해</a:t>
            </a:r>
            <a:r>
              <a:rPr lang="en-US" altLang="ko-KR" sz="1100" dirty="0"/>
              <a:t>) </a:t>
            </a:r>
            <a:r>
              <a:rPr lang="ko-KR" altLang="en-US" sz="1100" dirty="0"/>
              <a:t>대부분의 웹 서버가 사용하는 </a:t>
            </a:r>
            <a:r>
              <a:rPr lang="en-US" altLang="ko-KR" sz="1100" dirty="0"/>
              <a:t>HTTP(hyper-text transfer protocol)</a:t>
            </a:r>
            <a:r>
              <a:rPr lang="ko-KR" altLang="en-US" sz="1100" dirty="0"/>
              <a:t>로 통신한다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HTTP</a:t>
            </a:r>
            <a:r>
              <a:rPr lang="ko-KR" altLang="en-US" sz="1100" dirty="0"/>
              <a:t>를 이용해 웹 페이지를 가져올 뿐 아니라 웹 서버에 정보를 송신하기도 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작성한 </a:t>
            </a:r>
            <a:r>
              <a:rPr lang="ko-KR" altLang="en-US" sz="1100" dirty="0"/>
              <a:t>시점에서 가장 많이 사용되는 </a:t>
            </a:r>
            <a:r>
              <a:rPr lang="en-US" altLang="ko-KR" sz="1100" dirty="0"/>
              <a:t>HTTP</a:t>
            </a:r>
            <a:r>
              <a:rPr lang="ko-KR" altLang="en-US" sz="1100" dirty="0"/>
              <a:t>는 </a:t>
            </a:r>
            <a:r>
              <a:rPr lang="en-US" altLang="ko-KR" sz="1100" dirty="0"/>
              <a:t>HTTP/1.1</a:t>
            </a:r>
            <a:r>
              <a:rPr lang="ko-KR" altLang="en-US" sz="1100" dirty="0"/>
              <a:t>로 </a:t>
            </a:r>
            <a:r>
              <a:rPr lang="en-US" altLang="ko-KR" sz="1100" dirty="0"/>
              <a:t>RFC 2616</a:t>
            </a:r>
            <a:r>
              <a:rPr lang="ko-KR" altLang="en-US" sz="1100" dirty="0"/>
              <a:t>에 정의되어 있다</a:t>
            </a:r>
            <a:r>
              <a:rPr lang="en-US" altLang="ko-KR" sz="11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HTTP/1.1</a:t>
            </a:r>
            <a:r>
              <a:rPr lang="ko-KR" altLang="en-US" sz="1100" dirty="0"/>
              <a:t>은 현 세대의 다른 브라우저와는 달리 인터넷 익스플로러에서 완벽하게 지원하지 못하는 표준이 </a:t>
            </a:r>
            <a:r>
              <a:rPr lang="ko-KR" altLang="en-US" sz="1100" dirty="0" smtClean="0"/>
              <a:t>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페이지들은 주소처럼 이용되는 </a:t>
            </a:r>
            <a:r>
              <a:rPr lang="en-US" altLang="ko-KR" sz="1100" dirty="0"/>
              <a:t>URL(uniform resource locator)</a:t>
            </a:r>
            <a:r>
              <a:rPr lang="ko-KR" altLang="en-US" sz="1100" dirty="0"/>
              <a:t>을 통해 장소가 정해지고</a:t>
            </a:r>
            <a:r>
              <a:rPr lang="en-US" altLang="ko-KR" sz="1100" dirty="0"/>
              <a:t>, HTTP </a:t>
            </a:r>
            <a:r>
              <a:rPr lang="ko-KR" altLang="en-US" sz="1100" dirty="0"/>
              <a:t>접근을 위해 </a:t>
            </a:r>
            <a:r>
              <a:rPr lang="en-US" altLang="ko-KR" sz="1100" dirty="0"/>
              <a:t>"http:"</a:t>
            </a:r>
            <a:r>
              <a:rPr lang="ko-KR" altLang="en-US" sz="1100" dirty="0"/>
              <a:t>로 시작된다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많은 </a:t>
            </a:r>
            <a:r>
              <a:rPr lang="ko-KR" altLang="en-US" sz="1100" dirty="0"/>
              <a:t>브라우저가 </a:t>
            </a:r>
            <a:r>
              <a:rPr lang="en-US" altLang="ko-KR" sz="1100" dirty="0"/>
              <a:t>FTP</a:t>
            </a:r>
            <a:r>
              <a:rPr lang="ko-KR" altLang="en-US" sz="1100" dirty="0"/>
              <a:t>를 위한 </a:t>
            </a:r>
            <a:r>
              <a:rPr lang="en-US" altLang="ko-KR" sz="1100" dirty="0"/>
              <a:t>"ftp:", HTTPS(</a:t>
            </a:r>
            <a:r>
              <a:rPr lang="ko-KR" altLang="en-US" sz="1100" dirty="0"/>
              <a:t>암호화된 </a:t>
            </a:r>
            <a:r>
              <a:rPr lang="en-US" altLang="ko-KR" sz="1100" dirty="0"/>
              <a:t>HTTP)</a:t>
            </a:r>
            <a:r>
              <a:rPr lang="ko-KR" altLang="en-US" sz="1100" dirty="0"/>
              <a:t>를 위한 </a:t>
            </a:r>
            <a:r>
              <a:rPr lang="en-US" altLang="ko-KR" sz="1100" dirty="0"/>
              <a:t>"https:"</a:t>
            </a:r>
            <a:r>
              <a:rPr lang="ko-KR" altLang="en-US" sz="1100" dirty="0"/>
              <a:t>와 같은 다양한 </a:t>
            </a:r>
            <a:r>
              <a:rPr lang="en-US" altLang="ko-KR" sz="1100" dirty="0"/>
              <a:t>URL </a:t>
            </a:r>
            <a:r>
              <a:rPr lang="ko-KR" altLang="en-US" sz="1100" dirty="0"/>
              <a:t>종류와 대응 프로토콜을 지원한다</a:t>
            </a:r>
            <a:r>
              <a:rPr lang="en-US" altLang="ko-KR" sz="11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웹 페이지의 파일 포맷은 보통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HTML(hyper-text markup language)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이 쓰이고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HTTP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프로토콜의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MIME "content type"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에 의해 확인된다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대부분의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브라우저는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외에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JPEG, PNG, GIF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이미지 포맷들을 지원하고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그 밖에도 플러그인 을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통해 확장할 수 있다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HTTP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의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"content type"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과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프로토콜 명세의 조합으로 웹 페이지 설계자들은 이미지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애니메이션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동영상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소리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스트리밍 미디어 등을 웹 페이지에 덧붙이거나 웹 페이지를 통해 접근할 수 있게 한다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1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초기의 웹 브라우저는 단순한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HTML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만을 지원했다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독점적인 웹 브라우저의 빠른 개발로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HTML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의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비표준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확장이 많이 이루어졌고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웹 호환성에 심각한 문제가 생겨났다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현대의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웹 브라우저들은 모든 브라우저에서 동일하게 표시되어야 할 표준 기반의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HTML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과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XHTML(HTML 4.01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에서 출발한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을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지원한다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40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브라우저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Netscape Navigator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세계적으로 대중화된 소프트웨어는 일리노이대학교 재학생</a:t>
            </a:r>
            <a:r>
              <a:rPr lang="en-US" altLang="ko-KR" sz="1600" dirty="0"/>
              <a:t>(</a:t>
            </a:r>
            <a:r>
              <a:rPr lang="ko-KR" altLang="en-US" sz="1600" dirty="0"/>
              <a:t>마크 안데르센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넷스케이프의</a:t>
            </a:r>
            <a:r>
              <a:rPr lang="ko-KR" altLang="en-US" sz="1600" dirty="0"/>
              <a:t> 전신인 </a:t>
            </a:r>
            <a:r>
              <a:rPr lang="en-US" altLang="ko-KR" sz="1600" dirty="0"/>
              <a:t>Mosaic</a:t>
            </a:r>
            <a:r>
              <a:rPr lang="ko-KR" altLang="en-US" sz="1600" dirty="0"/>
              <a:t>를 개발</a:t>
            </a:r>
            <a:r>
              <a:rPr lang="en-US" altLang="ko-KR" sz="1600" dirty="0"/>
              <a:t>)</a:t>
            </a:r>
            <a:r>
              <a:rPr lang="ko-KR" altLang="en-US" sz="1600" dirty="0"/>
              <a:t>이 작성한 것이다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사용자들은 </a:t>
            </a:r>
            <a:r>
              <a:rPr lang="ko-KR" altLang="en-US" sz="1600" dirty="0"/>
              <a:t>인터넷 </a:t>
            </a:r>
            <a:r>
              <a:rPr lang="en-US" altLang="ko-KR" sz="1600" dirty="0"/>
              <a:t>'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'</a:t>
            </a:r>
            <a:r>
              <a:rPr lang="ko-KR" altLang="en-US" sz="1600" dirty="0"/>
              <a:t>의 도움으로 웹 세계를 떠돌아다닌다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웹을 </a:t>
            </a:r>
            <a:r>
              <a:rPr lang="ko-KR" altLang="en-US" sz="1600" dirty="0"/>
              <a:t>통해서 엄청나게 다양한 영역의 자료나 프로그램들</a:t>
            </a:r>
            <a:r>
              <a:rPr lang="en-US" altLang="ko-KR" sz="1600" dirty="0"/>
              <a:t>, </a:t>
            </a:r>
            <a:r>
              <a:rPr lang="ko-KR" altLang="en-US" sz="1600" dirty="0"/>
              <a:t>이를테면 정부 정책 보고서부터 바이러스 박멸 소프트웨어 혹은 컴퓨터 게임에 이르기까지 다운로드할 수 있는 것이다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웹사이트가 </a:t>
            </a:r>
            <a:r>
              <a:rPr lang="ko-KR" altLang="en-US" sz="1600" dirty="0"/>
              <a:t>그 정교함을 더해감에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온갖 취향이나 구미를 만족시키는 </a:t>
            </a:r>
            <a:r>
              <a:rPr lang="ko-KR" altLang="en-US" sz="1600" dirty="0" err="1"/>
              <a:t>향연장이</a:t>
            </a:r>
            <a:r>
              <a:rPr lang="ko-KR" altLang="en-US" sz="1600" dirty="0"/>
              <a:t> 되었다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여러 </a:t>
            </a:r>
            <a:r>
              <a:rPr lang="ko-KR" altLang="en-US" sz="1600" dirty="0"/>
              <a:t>곳에서 정교한 그래프나 사진으로 치장하거나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혹은 비디오나 오디오 파일을 장착하기도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웹은 </a:t>
            </a:r>
            <a:r>
              <a:rPr lang="ko-KR" altLang="en-US" sz="1600" dirty="0"/>
              <a:t>또한 </a:t>
            </a:r>
            <a:r>
              <a:rPr lang="en-US" altLang="ko-KR" sz="1600" dirty="0"/>
              <a:t>'e-</a:t>
            </a:r>
            <a:r>
              <a:rPr lang="ko-KR" altLang="en-US" sz="1600" dirty="0"/>
              <a:t>상거래</a:t>
            </a:r>
            <a:r>
              <a:rPr lang="en-US" altLang="ko-KR" sz="1600" dirty="0"/>
              <a:t>'</a:t>
            </a:r>
            <a:r>
              <a:rPr lang="ko-KR" altLang="en-US" sz="1600" dirty="0" smtClean="0"/>
              <a:t>를 위한 </a:t>
            </a:r>
            <a:r>
              <a:rPr lang="ko-KR" altLang="en-US" sz="1600" dirty="0"/>
              <a:t>주요 인터페이스 역할도 하고 있다</a:t>
            </a:r>
            <a:r>
              <a:rPr lang="en-US" altLang="ko-KR" sz="1600" dirty="0" smtClean="0"/>
              <a:t>.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14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37498</TotalTime>
  <Words>716</Words>
  <Application>Microsoft Office PowerPoint</Application>
  <PresentationFormat>화면 슬라이드 쇼(4:3)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WWW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3914</cp:revision>
  <cp:lastPrinted>2020-07-31T05:58:37Z</cp:lastPrinted>
  <dcterms:created xsi:type="dcterms:W3CDTF">2007-03-28T23:45:48Z</dcterms:created>
  <dcterms:modified xsi:type="dcterms:W3CDTF">2022-11-25T06:36:33Z</dcterms:modified>
</cp:coreProperties>
</file>