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615" r:id="rId2"/>
    <p:sldId id="1123" r:id="rId3"/>
    <p:sldId id="1124" r:id="rId4"/>
    <p:sldId id="1125" r:id="rId5"/>
    <p:sldId id="1126" r:id="rId6"/>
    <p:sldId id="1127" r:id="rId7"/>
    <p:sldId id="1128" r:id="rId8"/>
    <p:sldId id="1130" r:id="rId9"/>
    <p:sldId id="1129" r:id="rId10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5050"/>
    <a:srgbClr val="70AD47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2024-09-24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erif CJK KR" panose="02020400000000000000" pitchFamily="18" charset="-127"/>
                <a:ea typeface="Noto Serif CJK KR" panose="02020400000000000000" pitchFamily="18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erif CJK KR" panose="02020400000000000000" pitchFamily="18" charset="-127"/>
                <a:ea typeface="Noto Serif CJK KR" panose="02020400000000000000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erif CJK KR" panose="02020400000000000000" pitchFamily="18" charset="-127"/>
                <a:ea typeface="Noto Serif CJK KR" panose="02020400000000000000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erif CJK KR" panose="02020400000000000000" pitchFamily="18" charset="-127"/>
                <a:ea typeface="Noto Serif CJK KR" panose="02020400000000000000" pitchFamily="18" charset="-127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erif CJK KR" panose="02020400000000000000" pitchFamily="18" charset="-127"/>
                <a:ea typeface="Noto Serif CJK KR" panose="02020400000000000000" pitchFamily="18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erif CJK KR" panose="02020400000000000000" pitchFamily="18" charset="-127"/>
                <a:ea typeface="Noto Serif CJK KR" panose="02020400000000000000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erif CJK KR" panose="02020400000000000000" pitchFamily="18" charset="-127"/>
                <a:ea typeface="Noto Serif CJK KR" panose="02020400000000000000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erif CJK KR" panose="02020400000000000000" pitchFamily="18" charset="-127"/>
                <a:ea typeface="Noto Serif CJK KR" panose="020204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249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67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164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949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26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34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 dirty="0">
                  <a:solidFill>
                    <a:schemeClr val="hlink"/>
                  </a:solidFill>
                  <a:latin typeface="Noto Serif CJK KR" panose="02020400000000000000" pitchFamily="18" charset="-127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 dirty="0">
                  <a:solidFill>
                    <a:schemeClr val="accent2"/>
                  </a:solidFill>
                  <a:latin typeface="Noto Serif CJK KR" panose="02020400000000000000" pitchFamily="18" charset="-127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 dirty="0">
                  <a:solidFill>
                    <a:schemeClr val="accent2"/>
                  </a:solidFill>
                  <a:latin typeface="Noto Serif CJK KR" panose="02020400000000000000" pitchFamily="18" charset="-127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Noto Serif CJK KR" panose="02020400000000000000" pitchFamily="18" charset="-127"/>
          <a:ea typeface="Noto Serif CJK KR" panose="02020400000000000000" pitchFamily="18" charset="-127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Noto Serif CJK KR" panose="02020400000000000000" pitchFamily="18" charset="-127"/>
          <a:ea typeface="Noto Serif CJK KR" panose="02020400000000000000" pitchFamily="18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Noto Serif CJK KR" panose="02020400000000000000" pitchFamily="18" charset="-127"/>
          <a:ea typeface="Noto Serif CJK KR" panose="02020400000000000000" pitchFamily="18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Noto Serif CJK KR" panose="02020400000000000000" pitchFamily="18" charset="-127"/>
          <a:ea typeface="Noto Serif CJK KR" panose="02020400000000000000" pitchFamily="18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Noto Serif CJK KR" panose="02020400000000000000" pitchFamily="18" charset="-127"/>
          <a:ea typeface="Noto Serif CJK KR" panose="02020400000000000000" pitchFamily="18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Noto Serif CJK KR" panose="02020400000000000000" pitchFamily="18" charset="-127"/>
          <a:ea typeface="Noto Serif CJK KR" panose="02020400000000000000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000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  <a:latin typeface="+mn-ea"/>
                <a:ea typeface="+mn-ea"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  <a:latin typeface="+mn-ea"/>
                <a:ea typeface="+mn-ea"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  <a:latin typeface="+mn-ea"/>
                <a:ea typeface="+mn-ea"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  <a:latin typeface="+mn-ea"/>
                <a:ea typeface="+mn-ea"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  <a:latin typeface="+mn-ea"/>
                <a:ea typeface="+mn-ea"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  <a:latin typeface="+mn-ea"/>
                <a:ea typeface="+mn-ea"/>
              </a:rPr>
              <a:t>PHP </a:t>
            </a:r>
            <a:r>
              <a:rPr lang="ko-KR" altLang="en-US" sz="4000" dirty="0" smtClean="0">
                <a:solidFill>
                  <a:srgbClr val="FFFF00"/>
                </a:solidFill>
                <a:effectLst/>
                <a:latin typeface="+mn-ea"/>
                <a:ea typeface="+mn-ea"/>
              </a:rPr>
              <a:t>시작하기</a:t>
            </a:r>
            <a:endParaRPr lang="ko-KR" altLang="en-US" sz="5400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+mn-ea"/>
                <a:ea typeface="+mn-ea"/>
              </a:rPr>
              <a:t>개요</a:t>
            </a:r>
            <a:endParaRPr lang="ko-KR" altLang="en-US" sz="24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PHP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대표적인 서버 사이드 스크립트 언어로 전 세계 수많은 웹 시스템의 기반이 되는 </a:t>
            </a:r>
            <a:r>
              <a:rPr lang="ko-KR" altLang="en-US" sz="1400" dirty="0" smtClean="0">
                <a:latin typeface="+mn-ea"/>
              </a:rPr>
              <a:t>언어이다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비슷한 </a:t>
            </a:r>
            <a:r>
              <a:rPr lang="ko-KR" altLang="en-US" sz="1400" dirty="0">
                <a:latin typeface="+mn-ea"/>
              </a:rPr>
              <a:t>언어로는 </a:t>
            </a:r>
            <a:r>
              <a:rPr lang="en-US" altLang="ko-KR" sz="1400" dirty="0">
                <a:latin typeface="+mn-ea"/>
              </a:rPr>
              <a:t>ASP, JSP </a:t>
            </a:r>
            <a:r>
              <a:rPr lang="ko-KR" altLang="en-US" sz="1400" dirty="0">
                <a:latin typeface="+mn-ea"/>
              </a:rPr>
              <a:t>등이 있다</a:t>
            </a:r>
            <a:r>
              <a:rPr lang="en-US" altLang="ko-KR" sz="1400" dirty="0">
                <a:latin typeface="+mn-ea"/>
              </a:rPr>
              <a:t>. C-like </a:t>
            </a:r>
            <a:r>
              <a:rPr lang="ko-KR" altLang="en-US" sz="1400" dirty="0" smtClean="0">
                <a:latin typeface="+mn-ea"/>
              </a:rPr>
              <a:t>문법을 </a:t>
            </a:r>
            <a:r>
              <a:rPr lang="ko-KR" altLang="en-US" sz="1400" dirty="0">
                <a:latin typeface="+mn-ea"/>
              </a:rPr>
              <a:t>사용하여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소규모 웹 페이지 </a:t>
            </a:r>
            <a:r>
              <a:rPr lang="ko-KR" altLang="en-US" sz="1400" dirty="0" smtClean="0">
                <a:latin typeface="+mn-ea"/>
              </a:rPr>
              <a:t>제작 시 </a:t>
            </a:r>
            <a:r>
              <a:rPr lang="ko-KR" altLang="en-US" sz="1400" dirty="0">
                <a:latin typeface="+mn-ea"/>
              </a:rPr>
              <a:t>기본적으로 </a:t>
            </a:r>
            <a:r>
              <a:rPr lang="ko-KR" altLang="en-US" sz="1400" dirty="0" smtClean="0">
                <a:latin typeface="+mn-ea"/>
              </a:rPr>
              <a:t>웹 관련 </a:t>
            </a:r>
            <a:r>
              <a:rPr lang="ko-KR" altLang="en-US" sz="1400" dirty="0">
                <a:latin typeface="+mn-ea"/>
              </a:rPr>
              <a:t>함수들이 많아 </a:t>
            </a:r>
            <a:r>
              <a:rPr lang="ko-KR" altLang="en-US" sz="1400" dirty="0" err="1">
                <a:latin typeface="+mn-ea"/>
              </a:rPr>
              <a:t>날코딩이</a:t>
            </a:r>
            <a:r>
              <a:rPr lang="ko-KR" altLang="en-US" sz="1400" dirty="0">
                <a:latin typeface="+mn-ea"/>
              </a:rPr>
              <a:t> 빠르다는 점에서 </a:t>
            </a:r>
            <a:r>
              <a:rPr lang="ko-KR" altLang="en-US" sz="1400" dirty="0" smtClean="0">
                <a:latin typeface="+mn-ea"/>
              </a:rPr>
              <a:t>사용자가 많다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1995</a:t>
            </a:r>
            <a:r>
              <a:rPr lang="ko-KR" altLang="en-US" sz="1400" dirty="0">
                <a:latin typeface="+mn-ea"/>
              </a:rPr>
              <a:t>년 </a:t>
            </a:r>
            <a:r>
              <a:rPr lang="ko-KR" altLang="en-US" sz="1400" dirty="0" err="1">
                <a:latin typeface="+mn-ea"/>
              </a:rPr>
              <a:t>라스무스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러돌프가</a:t>
            </a:r>
            <a:r>
              <a:rPr lang="ko-KR" altLang="en-US" sz="1400" dirty="0">
                <a:latin typeface="+mn-ea"/>
              </a:rPr>
              <a:t> 처음 공개했고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지금은 </a:t>
            </a:r>
            <a:r>
              <a:rPr lang="en-US" altLang="ko-KR" sz="1400" dirty="0">
                <a:latin typeface="+mn-ea"/>
              </a:rPr>
              <a:t>The PHP Group </a:t>
            </a:r>
            <a:r>
              <a:rPr lang="ko-KR" altLang="en-US" sz="1400" dirty="0">
                <a:latin typeface="+mn-ea"/>
              </a:rPr>
              <a:t>이라는 단체에서 개발 및 관리를 맡고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PHP</a:t>
            </a:r>
            <a:r>
              <a:rPr lang="ko-KR" altLang="en-US" sz="1400" dirty="0">
                <a:latin typeface="+mn-ea"/>
              </a:rPr>
              <a:t>라는 이름은 원래 </a:t>
            </a:r>
            <a:r>
              <a:rPr lang="en-US" altLang="ko-KR" sz="1400" dirty="0">
                <a:latin typeface="+mn-ea"/>
              </a:rPr>
              <a:t>Personal Home Page Tools</a:t>
            </a:r>
            <a:r>
              <a:rPr lang="ko-KR" altLang="en-US" sz="1400" dirty="0">
                <a:latin typeface="+mn-ea"/>
              </a:rPr>
              <a:t>였는데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지금은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PHP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–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Hypertext Preprocessor</a:t>
            </a:r>
            <a:r>
              <a:rPr lang="ko-KR" altLang="en-US" sz="1400" dirty="0">
                <a:latin typeface="+mn-ea"/>
              </a:rPr>
              <a:t>의 재귀 약자를 사용하고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워드프레스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미디어위키</a:t>
            </a:r>
            <a:r>
              <a:rPr lang="ko-KR" altLang="en-US" sz="1400" dirty="0">
                <a:latin typeface="+mn-ea"/>
              </a:rPr>
              <a:t> 등의 많은 애플리케이션이 </a:t>
            </a:r>
            <a:r>
              <a:rPr lang="en-US" altLang="ko-KR" sz="1400" dirty="0">
                <a:latin typeface="+mn-ea"/>
              </a:rPr>
              <a:t>PHP</a:t>
            </a:r>
            <a:r>
              <a:rPr lang="ko-KR" altLang="en-US" sz="1400" dirty="0">
                <a:latin typeface="+mn-ea"/>
              </a:rPr>
              <a:t>로 짜여 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의외로 </a:t>
            </a:r>
            <a:r>
              <a:rPr lang="ko-KR" altLang="en-US" sz="1400" dirty="0" err="1">
                <a:latin typeface="+mn-ea"/>
              </a:rPr>
              <a:t>웹서핑을</a:t>
            </a:r>
            <a:r>
              <a:rPr lang="ko-KR" altLang="en-US" sz="1400" dirty="0">
                <a:latin typeface="+mn-ea"/>
              </a:rPr>
              <a:t> 해보면 쓰이는 곳이 많다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우리나라 한정으로 높은 점유율을 차지한 </a:t>
            </a:r>
            <a:r>
              <a:rPr lang="en-US" altLang="ko-KR" sz="1400" dirty="0" err="1">
                <a:latin typeface="+mn-ea"/>
              </a:rPr>
              <a:t>XpressEngine</a:t>
            </a:r>
            <a:r>
              <a:rPr lang="ko-KR" altLang="en-US" sz="1400" dirty="0">
                <a:latin typeface="+mn-ea"/>
              </a:rPr>
              <a:t>과 </a:t>
            </a:r>
            <a:r>
              <a:rPr lang="ko-KR" altLang="en-US" sz="1400" dirty="0" err="1">
                <a:latin typeface="+mn-ea"/>
              </a:rPr>
              <a:t>라이믹스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영카트는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PHP</a:t>
            </a:r>
            <a:r>
              <a:rPr lang="ko-KR" altLang="en-US" sz="1400" dirty="0">
                <a:latin typeface="+mn-ea"/>
              </a:rPr>
              <a:t>로 제작됐다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그리고 우리나라 중소 쇼핑몰과 </a:t>
            </a:r>
            <a:r>
              <a:rPr lang="ko-KR" altLang="en-US" sz="1400" dirty="0" smtClean="0">
                <a:latin typeface="+mn-ea"/>
              </a:rPr>
              <a:t>웹 호스팅의 </a:t>
            </a:r>
            <a:r>
              <a:rPr lang="ko-KR" altLang="en-US" sz="1400" dirty="0">
                <a:latin typeface="+mn-ea"/>
              </a:rPr>
              <a:t>대다수가 </a:t>
            </a:r>
            <a:r>
              <a:rPr lang="en-US" altLang="ko-KR" sz="1400" dirty="0">
                <a:latin typeface="+mn-ea"/>
              </a:rPr>
              <a:t>PHP </a:t>
            </a:r>
            <a:r>
              <a:rPr lang="ko-KR" altLang="en-US" sz="1400" dirty="0">
                <a:latin typeface="+mn-ea"/>
              </a:rPr>
              <a:t>거나 </a:t>
            </a:r>
            <a:r>
              <a:rPr lang="en-US" altLang="ko-KR" sz="1400" dirty="0">
                <a:latin typeface="+mn-ea"/>
              </a:rPr>
              <a:t>PHP </a:t>
            </a:r>
            <a:r>
              <a:rPr lang="ko-KR" altLang="en-US" sz="1400" dirty="0">
                <a:latin typeface="+mn-ea"/>
              </a:rPr>
              <a:t>기반 </a:t>
            </a:r>
            <a:r>
              <a:rPr lang="en-US" altLang="ko-KR" sz="1400" dirty="0">
                <a:latin typeface="+mn-ea"/>
              </a:rPr>
              <a:t>CMS </a:t>
            </a:r>
            <a:r>
              <a:rPr lang="ko-KR" altLang="en-US" sz="1400" dirty="0">
                <a:latin typeface="+mn-ea"/>
              </a:rPr>
              <a:t>들이다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그만큼 많이 쓰인다는 뜻</a:t>
            </a:r>
            <a:r>
              <a:rPr lang="en-US" altLang="ko-KR" sz="1400" dirty="0">
                <a:latin typeface="+mn-ea"/>
              </a:rPr>
              <a:t>.</a:t>
            </a:r>
            <a:endParaRPr lang="en-US" altLang="ko-KR" sz="1200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7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  <a:ea typeface="+mn-ea"/>
              </a:rPr>
              <a:t>PHP </a:t>
            </a:r>
            <a:r>
              <a:rPr lang="ko-KR" altLang="en-US" sz="2400" dirty="0" smtClean="0">
                <a:latin typeface="+mn-ea"/>
                <a:ea typeface="+mn-ea"/>
              </a:rPr>
              <a:t>특징</a:t>
            </a:r>
            <a:endParaRPr lang="ko-KR" altLang="en-US" sz="24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단점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전체적으로 잘 설계된 언어는 결코 아니다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예를 들어 내장 함수나 인자 이름 규칙에 일관성이 부족하다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이는 </a:t>
            </a:r>
            <a:r>
              <a:rPr lang="en-US" altLang="ko-KR" sz="1400" dirty="0">
                <a:latin typeface="+mn-ea"/>
              </a:rPr>
              <a:t>PHP</a:t>
            </a:r>
            <a:r>
              <a:rPr lang="ko-KR" altLang="en-US" sz="1400" dirty="0">
                <a:latin typeface="+mn-ea"/>
              </a:rPr>
              <a:t>를 만든 </a:t>
            </a:r>
            <a:r>
              <a:rPr lang="en-US" altLang="ko-KR" sz="1400" dirty="0" err="1">
                <a:latin typeface="+mn-ea"/>
              </a:rPr>
              <a:t>rasmus</a:t>
            </a:r>
            <a:r>
              <a:rPr lang="ko-KR" altLang="en-US" sz="1400" dirty="0">
                <a:latin typeface="+mn-ea"/>
              </a:rPr>
              <a:t>가 필요할 때마다 기능을 만들었는데 </a:t>
            </a:r>
            <a:r>
              <a:rPr lang="en-US" altLang="ko-KR" sz="1400" dirty="0">
                <a:latin typeface="+mn-ea"/>
              </a:rPr>
              <a:t>C</a:t>
            </a:r>
            <a:r>
              <a:rPr lang="ko-KR" altLang="en-US" sz="1400" dirty="0">
                <a:latin typeface="+mn-ea"/>
              </a:rPr>
              <a:t>언어 함수들을 보고 만들었고 이후 추가하면서 이름 규칙이 바뀌었기 때문이다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이것 때문에 과거에는 많이 </a:t>
            </a:r>
            <a:r>
              <a:rPr lang="ko-KR" altLang="en-US" sz="1400" dirty="0" err="1">
                <a:latin typeface="+mn-ea"/>
              </a:rPr>
              <a:t>까였다</a:t>
            </a:r>
            <a:r>
              <a:rPr lang="en-US" altLang="ko-KR" sz="1400" dirty="0">
                <a:latin typeface="+mn-ea"/>
              </a:rPr>
              <a:t>. 7.0 </a:t>
            </a:r>
            <a:r>
              <a:rPr lang="ko-KR" altLang="en-US" sz="1400" dirty="0">
                <a:latin typeface="+mn-ea"/>
              </a:rPr>
              <a:t>이후에는 계속 버전업되면서 바뀐 이름 규칙에 맞게 수정한 함수 이름을 새로 지원하는 </a:t>
            </a:r>
            <a:r>
              <a:rPr lang="ko-KR" altLang="en-US" sz="1400" dirty="0" smtClean="0">
                <a:latin typeface="+mn-ea"/>
              </a:rPr>
              <a:t>등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점차 나아지는 추세다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PHP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dirty="0">
                <a:latin typeface="+mn-ea"/>
              </a:rPr>
              <a:t>7.4</a:t>
            </a:r>
            <a:r>
              <a:rPr lang="ko-KR" altLang="en-US" sz="1400" dirty="0">
                <a:latin typeface="+mn-ea"/>
              </a:rPr>
              <a:t>까지 정의되지 않은 변수</a:t>
            </a:r>
            <a:r>
              <a:rPr lang="en-US" altLang="ko-KR" sz="1400" dirty="0">
                <a:latin typeface="+mn-ea"/>
              </a:rPr>
              <a:t>(undefined)</a:t>
            </a:r>
            <a:r>
              <a:rPr lang="ko-KR" altLang="en-US" sz="1400" dirty="0">
                <a:latin typeface="+mn-ea"/>
              </a:rPr>
              <a:t>를 </a:t>
            </a:r>
            <a:r>
              <a:rPr lang="ko-KR" altLang="en-US" sz="1400" dirty="0" smtClean="0">
                <a:latin typeface="+mn-ea"/>
              </a:rPr>
              <a:t>사용 할 수 있었다</a:t>
            </a:r>
            <a:r>
              <a:rPr lang="en-US" altLang="ko-KR" sz="1400" dirty="0" smtClean="0">
                <a:latin typeface="+mn-ea"/>
              </a:rPr>
              <a:t>. [</a:t>
            </a:r>
            <a:r>
              <a:rPr lang="en-US" altLang="ko-KR" sz="1400" dirty="0">
                <a:latin typeface="+mn-ea"/>
              </a:rPr>
              <a:t>PHP] </a:t>
            </a:r>
            <a:r>
              <a:rPr lang="ko-KR" altLang="en-US" sz="1400" dirty="0">
                <a:latin typeface="+mn-ea"/>
              </a:rPr>
              <a:t>정의되지 않은 변수를 </a:t>
            </a:r>
            <a:r>
              <a:rPr lang="en-US" altLang="ko-KR" sz="1400" dirty="0" err="1">
                <a:latin typeface="+mn-ea"/>
              </a:rPr>
              <a:t>var_dump</a:t>
            </a:r>
            <a:r>
              <a:rPr lang="ko-KR" altLang="en-US" sz="1400" dirty="0">
                <a:latin typeface="+mn-ea"/>
              </a:rPr>
              <a:t>에 넣으면 결과값으로 </a:t>
            </a:r>
            <a:r>
              <a:rPr lang="en-US" altLang="ko-KR" sz="1400" dirty="0">
                <a:latin typeface="+mn-ea"/>
              </a:rPr>
              <a:t>null</a:t>
            </a:r>
            <a:r>
              <a:rPr lang="ko-KR" altLang="en-US" sz="1400" dirty="0">
                <a:latin typeface="+mn-ea"/>
              </a:rPr>
              <a:t>을 뱉어내는 것은 </a:t>
            </a:r>
            <a:r>
              <a:rPr lang="ko-KR" altLang="en-US" sz="1400" dirty="0" smtClean="0">
                <a:latin typeface="+mn-ea"/>
              </a:rPr>
              <a:t>물론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느슨한 </a:t>
            </a:r>
            <a:r>
              <a:rPr lang="en-US" altLang="ko-KR" sz="1400" dirty="0">
                <a:latin typeface="+mn-ea"/>
              </a:rPr>
              <a:t>==</a:t>
            </a:r>
            <a:r>
              <a:rPr lang="ko-KR" altLang="en-US" sz="1400" dirty="0">
                <a:latin typeface="+mn-ea"/>
              </a:rPr>
              <a:t>가 아닌 </a:t>
            </a:r>
            <a:r>
              <a:rPr lang="en-US" altLang="ko-KR" sz="1400" dirty="0">
                <a:latin typeface="+mn-ea"/>
              </a:rPr>
              <a:t>===</a:t>
            </a:r>
            <a:r>
              <a:rPr lang="ko-KR" altLang="en-US" sz="1400" dirty="0">
                <a:latin typeface="+mn-ea"/>
              </a:rPr>
              <a:t>를 쓰더라도 같다는 결과가 나온다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이를 확인하려면 </a:t>
            </a:r>
            <a:r>
              <a:rPr lang="en-US" altLang="ko-KR" sz="1400" dirty="0" err="1">
                <a:latin typeface="+mn-ea"/>
              </a:rPr>
              <a:t>get_defined_vars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함수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지역 변수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또는 </a:t>
            </a:r>
            <a:r>
              <a:rPr lang="en-US" altLang="ko-KR" sz="1400" dirty="0">
                <a:latin typeface="+mn-ea"/>
              </a:rPr>
              <a:t>$GLOBALS </a:t>
            </a:r>
            <a:r>
              <a:rPr lang="ko-KR" altLang="en-US" sz="1400" dirty="0">
                <a:latin typeface="+mn-ea"/>
              </a:rPr>
              <a:t>변수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전역 변수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등을 통해 선언된 변수의 목록 배열을 얻어온 다음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그 배열에 변수가 포함되어 있는지를 확인 하여야 한다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그러나 </a:t>
            </a:r>
            <a:r>
              <a:rPr lang="en-US" altLang="ko-KR" sz="1400" dirty="0">
                <a:latin typeface="+mn-ea"/>
              </a:rPr>
              <a:t>null</a:t>
            </a:r>
            <a:r>
              <a:rPr lang="ko-KR" altLang="en-US" sz="1400" dirty="0">
                <a:latin typeface="+mn-ea"/>
              </a:rPr>
              <a:t>과 구분하지 않는 특성을 이용해 보통은 </a:t>
            </a:r>
            <a:r>
              <a:rPr lang="en-US" altLang="ko-KR" sz="1400" dirty="0" err="1">
                <a:latin typeface="+mn-ea"/>
              </a:rPr>
              <a:t>isset</a:t>
            </a:r>
            <a:r>
              <a:rPr lang="ko-KR" altLang="en-US" sz="1400" dirty="0">
                <a:latin typeface="+mn-ea"/>
              </a:rPr>
              <a:t>함수로 체크한다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0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  <a:ea typeface="+mn-ea"/>
              </a:rPr>
              <a:t>PHP </a:t>
            </a:r>
            <a:r>
              <a:rPr lang="ko-KR" altLang="en-US" sz="2400" dirty="0" smtClean="0">
                <a:latin typeface="+mn-ea"/>
                <a:ea typeface="+mn-ea"/>
              </a:rPr>
              <a:t>특징</a:t>
            </a:r>
            <a:endParaRPr lang="ko-KR" altLang="en-US" sz="24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단점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단일 </a:t>
            </a:r>
            <a:r>
              <a:rPr lang="ko-KR" altLang="en-US" sz="1600" dirty="0">
                <a:latin typeface="+mn-ea"/>
              </a:rPr>
              <a:t>프로세스 단일 </a:t>
            </a:r>
            <a:r>
              <a:rPr lang="ko-KR" altLang="en-US" sz="1600" dirty="0" err="1">
                <a:latin typeface="+mn-ea"/>
              </a:rPr>
              <a:t>쓰레드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FastCGI</a:t>
            </a:r>
            <a:r>
              <a:rPr lang="ko-KR" altLang="en-US" sz="1600" dirty="0">
                <a:latin typeface="+mn-ea"/>
              </a:rPr>
              <a:t>를 </a:t>
            </a:r>
            <a:r>
              <a:rPr lang="ko-KR" altLang="en-US" sz="1600" dirty="0" err="1" smtClean="0">
                <a:latin typeface="+mn-ea"/>
              </a:rPr>
              <a:t>쓰게되면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Node.js</a:t>
            </a:r>
            <a:r>
              <a:rPr lang="ko-KR" altLang="en-US" sz="1600" dirty="0">
                <a:latin typeface="+mn-ea"/>
              </a:rPr>
              <a:t>처럼 응답을 즉시 하지 않아도 되는 런타임 환경의 서버에 </a:t>
            </a:r>
            <a:r>
              <a:rPr lang="en-US" altLang="ko-KR" sz="1600" dirty="0">
                <a:latin typeface="+mn-ea"/>
              </a:rPr>
              <a:t>curl, sleep, </a:t>
            </a:r>
            <a:r>
              <a:rPr lang="ko-KR" altLang="en-US" sz="1600" dirty="0" err="1">
                <a:latin typeface="+mn-ea"/>
              </a:rPr>
              <a:t>응답없음</a:t>
            </a:r>
            <a:r>
              <a:rPr lang="ko-KR" altLang="en-US" sz="1600" dirty="0">
                <a:latin typeface="+mn-ea"/>
              </a:rPr>
              <a:t> 등이 발생하면 </a:t>
            </a:r>
            <a:r>
              <a:rPr lang="en-US" altLang="ko-KR" sz="1600" dirty="0" err="1">
                <a:latin typeface="+mn-ea"/>
              </a:rPr>
              <a:t>php-cgi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>
                <a:latin typeface="+mn-ea"/>
              </a:rPr>
              <a:t>프로세스가 </a:t>
            </a:r>
            <a:r>
              <a:rPr lang="ko-KR" altLang="en-US" sz="1600" smtClean="0">
                <a:latin typeface="+mn-ea"/>
              </a:rPr>
              <a:t>블로킹 된다</a:t>
            </a:r>
            <a:r>
              <a:rPr lang="en-US" altLang="ko-KR" sz="1600" dirty="0">
                <a:latin typeface="+mn-ea"/>
              </a:rPr>
              <a:t>. </a:t>
            </a:r>
            <a:endParaRPr lang="en-US" altLang="ko-KR" sz="16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아예 </a:t>
            </a:r>
            <a:r>
              <a:rPr lang="en-US" altLang="ko-KR" sz="1600" dirty="0">
                <a:latin typeface="+mn-ea"/>
              </a:rPr>
              <a:t>PHP </a:t>
            </a:r>
            <a:r>
              <a:rPr lang="ko-KR" altLang="en-US" sz="1600" dirty="0">
                <a:latin typeface="+mn-ea"/>
              </a:rPr>
              <a:t>프로세스 </a:t>
            </a:r>
            <a:r>
              <a:rPr lang="ko-KR" altLang="en-US" sz="1600" dirty="0" err="1">
                <a:latin typeface="+mn-ea"/>
              </a:rPr>
              <a:t>전라인이</a:t>
            </a:r>
            <a:r>
              <a:rPr lang="ko-KR" altLang="en-US" sz="1600" dirty="0">
                <a:latin typeface="+mn-ea"/>
              </a:rPr>
              <a:t> 멈춰버리게 되어 서버 정지가 발생하는 단점이 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여기에 더해서 </a:t>
            </a:r>
            <a:r>
              <a:rPr lang="en-US" altLang="ko-KR" sz="1600" dirty="0" err="1">
                <a:latin typeface="+mn-ea"/>
              </a:rPr>
              <a:t>FastCGI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연결은 </a:t>
            </a:r>
            <a:r>
              <a:rPr lang="ko-KR" altLang="en-US" sz="1600" dirty="0" smtClean="0">
                <a:latin typeface="+mn-ea"/>
              </a:rPr>
              <a:t>소켓 통신에 </a:t>
            </a:r>
            <a:r>
              <a:rPr lang="ko-KR" altLang="en-US" sz="1600" dirty="0">
                <a:latin typeface="+mn-ea"/>
              </a:rPr>
              <a:t>의존하는데 프로세스 하나당 </a:t>
            </a:r>
            <a:r>
              <a:rPr lang="ko-KR" altLang="en-US" sz="1600" dirty="0" err="1">
                <a:latin typeface="+mn-ea"/>
              </a:rPr>
              <a:t>아이피</a:t>
            </a:r>
            <a:r>
              <a:rPr lang="en-US" altLang="ko-KR" sz="1600" dirty="0">
                <a:latin typeface="+mn-ea"/>
              </a:rPr>
              <a:t>:</a:t>
            </a:r>
            <a:r>
              <a:rPr lang="ko-KR" altLang="en-US" sz="1600" dirty="0">
                <a:latin typeface="+mn-ea"/>
              </a:rPr>
              <a:t>포트 하나만 </a:t>
            </a:r>
            <a:r>
              <a:rPr lang="ko-KR" altLang="en-US" sz="1600" dirty="0" smtClean="0">
                <a:latin typeface="+mn-ea"/>
              </a:rPr>
              <a:t>매핑 가능 </a:t>
            </a:r>
            <a:r>
              <a:rPr lang="ko-KR" altLang="en-US" sz="1600" dirty="0">
                <a:latin typeface="+mn-ea"/>
              </a:rPr>
              <a:t>하게 되어있으므로 포트 대역은 기껏 해봐야 </a:t>
            </a:r>
            <a:r>
              <a:rPr lang="en-US" altLang="ko-KR" sz="1600" dirty="0">
                <a:latin typeface="+mn-ea"/>
              </a:rPr>
              <a:t>65535</a:t>
            </a:r>
            <a:r>
              <a:rPr lang="ko-KR" altLang="en-US" sz="1600" dirty="0">
                <a:latin typeface="+mn-ea"/>
              </a:rPr>
              <a:t>개 인데 시스템 포트 </a:t>
            </a:r>
            <a:r>
              <a:rPr lang="en-US" altLang="ko-KR" sz="1600" dirty="0">
                <a:latin typeface="+mn-ea"/>
              </a:rPr>
              <a:t>1024</a:t>
            </a:r>
            <a:r>
              <a:rPr lang="ko-KR" altLang="en-US" sz="1600" dirty="0">
                <a:latin typeface="+mn-ea"/>
              </a:rPr>
              <a:t>개를 제외하면 </a:t>
            </a:r>
            <a:r>
              <a:rPr lang="ko-KR" altLang="en-US" sz="1600" dirty="0" err="1">
                <a:latin typeface="+mn-ea"/>
              </a:rPr>
              <a:t>동접자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6</a:t>
            </a:r>
            <a:r>
              <a:rPr lang="ko-KR" altLang="en-US" sz="1600" dirty="0" smtClean="0">
                <a:latin typeface="+mn-ea"/>
              </a:rPr>
              <a:t>만 언저리가 </a:t>
            </a:r>
            <a:r>
              <a:rPr lang="ko-KR" altLang="en-US" sz="1600" dirty="0">
                <a:latin typeface="+mn-ea"/>
              </a:rPr>
              <a:t>한계이므로 한도를 초과하면 웹사이트가 </a:t>
            </a:r>
            <a:r>
              <a:rPr lang="ko-KR" altLang="en-US" sz="1600" dirty="0" smtClean="0">
                <a:latin typeface="+mn-ea"/>
              </a:rPr>
              <a:t>터지게 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대안으로 </a:t>
            </a:r>
            <a:r>
              <a:rPr lang="ko-KR" altLang="en-US" sz="1600" dirty="0" smtClean="0">
                <a:latin typeface="+mn-ea"/>
              </a:rPr>
              <a:t>로드 </a:t>
            </a:r>
            <a:r>
              <a:rPr lang="ko-KR" altLang="en-US" sz="1600" dirty="0" err="1" smtClean="0">
                <a:latin typeface="+mn-ea"/>
              </a:rPr>
              <a:t>벨런싱과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후술하는 복수의 프로세스를 </a:t>
            </a:r>
            <a:r>
              <a:rPr lang="ko-KR" altLang="en-US" sz="1600" dirty="0" smtClean="0">
                <a:latin typeface="+mn-ea"/>
              </a:rPr>
              <a:t>사용하면 된다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11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  <a:ea typeface="+mn-ea"/>
              </a:rPr>
              <a:t>PHP </a:t>
            </a:r>
            <a:r>
              <a:rPr lang="ko-KR" altLang="en-US" sz="2400" dirty="0" smtClean="0">
                <a:latin typeface="+mn-ea"/>
                <a:ea typeface="+mn-ea"/>
              </a:rPr>
              <a:t>특징</a:t>
            </a:r>
            <a:endParaRPr lang="ko-KR" altLang="en-US" sz="24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구동 방식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PHP</a:t>
            </a:r>
            <a:r>
              <a:rPr lang="ko-KR" altLang="en-US" sz="1400" dirty="0">
                <a:latin typeface="+mn-ea"/>
              </a:rPr>
              <a:t>는 스크립트 언어인데 인터프리터가 소스 코드를 매번 일일이 해석해서 실행하는 방식이라 아무래도 퍼포먼스에 한계가 있었다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그래서 </a:t>
            </a:r>
            <a:r>
              <a:rPr lang="en-US" altLang="ko-KR" sz="1400" dirty="0">
                <a:latin typeface="+mn-ea"/>
              </a:rPr>
              <a:t>PHP </a:t>
            </a:r>
            <a:r>
              <a:rPr lang="ko-KR" altLang="en-US" sz="1400" dirty="0">
                <a:latin typeface="+mn-ea"/>
              </a:rPr>
              <a:t>소스코드를 최대한 그대로 재활용하되 </a:t>
            </a:r>
            <a:r>
              <a:rPr lang="ko-KR" altLang="en-US" sz="1400" dirty="0" err="1">
                <a:latin typeface="+mn-ea"/>
              </a:rPr>
              <a:t>컴파일링을</a:t>
            </a:r>
            <a:r>
              <a:rPr lang="ko-KR" altLang="en-US" sz="1400" dirty="0">
                <a:latin typeface="+mn-ea"/>
              </a:rPr>
              <a:t> 통해 퍼포먼스를 향상시키는 소프트웨어들이 몇 개 개발돼 왔다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페이스북은 자사 서비스를 개발하다가 </a:t>
            </a:r>
            <a:r>
              <a:rPr lang="en-US" altLang="ko-KR" sz="1400" dirty="0">
                <a:latin typeface="+mn-ea"/>
              </a:rPr>
              <a:t>PHP</a:t>
            </a:r>
            <a:r>
              <a:rPr lang="ko-KR" altLang="en-US" sz="1400" dirty="0">
                <a:latin typeface="+mn-ea"/>
              </a:rPr>
              <a:t>의 퍼포먼스 문제를 해소하기 위해 오픈 소스로 </a:t>
            </a:r>
            <a:r>
              <a:rPr lang="en-US" altLang="ko-KR" sz="1400" dirty="0" err="1">
                <a:latin typeface="+mn-ea"/>
              </a:rPr>
              <a:t>HipHop</a:t>
            </a:r>
            <a:r>
              <a:rPr lang="en-US" altLang="ko-KR" sz="1400" dirty="0">
                <a:latin typeface="+mn-ea"/>
              </a:rPr>
              <a:t> for PHP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dirty="0" err="1">
                <a:latin typeface="+mn-ea"/>
              </a:rPr>
              <a:t>HipHop</a:t>
            </a:r>
            <a:r>
              <a:rPr lang="en-US" altLang="ko-KR" sz="1400" dirty="0">
                <a:latin typeface="+mn-ea"/>
              </a:rPr>
              <a:t> Virtual Machine(HHVM)</a:t>
            </a:r>
            <a:r>
              <a:rPr lang="ko-KR" altLang="en-US" sz="1400" dirty="0">
                <a:latin typeface="+mn-ea"/>
              </a:rPr>
              <a:t>을 개발했다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전자는 </a:t>
            </a:r>
            <a:r>
              <a:rPr lang="en-US" altLang="ko-KR" sz="1400" dirty="0">
                <a:latin typeface="+mn-ea"/>
              </a:rPr>
              <a:t>PHP </a:t>
            </a:r>
            <a:r>
              <a:rPr lang="ko-KR" altLang="en-US" sz="1400" dirty="0">
                <a:latin typeface="+mn-ea"/>
              </a:rPr>
              <a:t>코드를 </a:t>
            </a:r>
            <a:r>
              <a:rPr lang="en-US" altLang="ko-KR" sz="1400" dirty="0">
                <a:latin typeface="+mn-ea"/>
              </a:rPr>
              <a:t>C++ </a:t>
            </a:r>
            <a:r>
              <a:rPr lang="ko-KR" altLang="en-US" sz="1400" dirty="0">
                <a:latin typeface="+mn-ea"/>
              </a:rPr>
              <a:t>코드로 변환한 뒤 컴파일하는 방식이고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후자는 </a:t>
            </a:r>
            <a:r>
              <a:rPr lang="en-US" altLang="ko-KR" sz="1400" dirty="0">
                <a:latin typeface="+mn-ea"/>
              </a:rPr>
              <a:t>Java</a:t>
            </a:r>
            <a:r>
              <a:rPr lang="ko-KR" altLang="en-US" sz="1400" dirty="0">
                <a:latin typeface="+mn-ea"/>
              </a:rPr>
              <a:t>와 비슷하게 </a:t>
            </a:r>
            <a:r>
              <a:rPr lang="en-US" altLang="ko-KR" sz="1400" dirty="0">
                <a:latin typeface="+mn-ea"/>
              </a:rPr>
              <a:t>JIT </a:t>
            </a:r>
            <a:r>
              <a:rPr lang="ko-KR" altLang="en-US" sz="1400" dirty="0" err="1">
                <a:latin typeface="+mn-ea"/>
              </a:rPr>
              <a:t>컴파일링을</a:t>
            </a:r>
            <a:r>
              <a:rPr lang="ko-KR" altLang="en-US" sz="1400" dirty="0">
                <a:latin typeface="+mn-ea"/>
              </a:rPr>
              <a:t> 하는 방식이다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현재 </a:t>
            </a:r>
            <a:r>
              <a:rPr lang="en-US" altLang="ko-KR" sz="1400" dirty="0" err="1">
                <a:latin typeface="+mn-ea"/>
              </a:rPr>
              <a:t>HipHop</a:t>
            </a:r>
            <a:r>
              <a:rPr lang="en-US" altLang="ko-KR" sz="1400" dirty="0">
                <a:latin typeface="+mn-ea"/>
              </a:rPr>
              <a:t> for PHP</a:t>
            </a:r>
            <a:r>
              <a:rPr lang="ko-KR" altLang="en-US" sz="1400" dirty="0">
                <a:latin typeface="+mn-ea"/>
              </a:rPr>
              <a:t>는 개발을 중단하고 </a:t>
            </a:r>
            <a:r>
              <a:rPr lang="en-US" altLang="ko-KR" sz="1400" dirty="0">
                <a:latin typeface="+mn-ea"/>
              </a:rPr>
              <a:t>HHVM</a:t>
            </a:r>
            <a:r>
              <a:rPr lang="ko-KR" altLang="en-US" sz="1400" dirty="0">
                <a:latin typeface="+mn-ea"/>
              </a:rPr>
              <a:t>만 개발하여 내놓고 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참고로 페이스북은 </a:t>
            </a:r>
            <a:r>
              <a:rPr lang="en-US" altLang="ko-KR" sz="1400" dirty="0">
                <a:latin typeface="+mn-ea"/>
              </a:rPr>
              <a:t>HHVM</a:t>
            </a:r>
            <a:r>
              <a:rPr lang="ko-KR" altLang="en-US" sz="1400" dirty="0">
                <a:latin typeface="+mn-ea"/>
              </a:rPr>
              <a:t>을 개발하면서 </a:t>
            </a:r>
            <a:r>
              <a:rPr lang="en-US" altLang="ko-KR" sz="1400" dirty="0">
                <a:latin typeface="+mn-ea"/>
              </a:rPr>
              <a:t>hack</a:t>
            </a:r>
            <a:r>
              <a:rPr lang="ko-KR" altLang="en-US" sz="1400" dirty="0">
                <a:latin typeface="+mn-ea"/>
              </a:rPr>
              <a:t>이라는 프로그래밍 언어도 만들었는데</a:t>
            </a:r>
            <a:r>
              <a:rPr lang="en-US" altLang="ko-KR" sz="1400" dirty="0">
                <a:latin typeface="+mn-ea"/>
              </a:rPr>
              <a:t>, HHVM</a:t>
            </a:r>
            <a:r>
              <a:rPr lang="ko-KR" altLang="en-US" sz="1400" dirty="0">
                <a:latin typeface="+mn-ea"/>
              </a:rPr>
              <a:t>에서 </a:t>
            </a:r>
            <a:r>
              <a:rPr lang="en-US" altLang="ko-KR" sz="1400" dirty="0">
                <a:latin typeface="+mn-ea"/>
              </a:rPr>
              <a:t>hack </a:t>
            </a:r>
            <a:r>
              <a:rPr lang="ko-KR" altLang="en-US" sz="1400" dirty="0">
                <a:latin typeface="+mn-ea"/>
              </a:rPr>
              <a:t>언어로 작성된 코드도 실행할 수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그런데 </a:t>
            </a:r>
            <a:r>
              <a:rPr lang="en-US" altLang="ko-KR" sz="1400" dirty="0">
                <a:latin typeface="+mn-ea"/>
              </a:rPr>
              <a:t>PHP 7</a:t>
            </a:r>
            <a:r>
              <a:rPr lang="ko-KR" altLang="en-US" sz="1400" dirty="0">
                <a:latin typeface="+mn-ea"/>
              </a:rPr>
              <a:t>에는 컴파일러와 </a:t>
            </a:r>
            <a:r>
              <a:rPr lang="ko-KR" altLang="en-US" sz="1400" dirty="0" err="1">
                <a:latin typeface="+mn-ea"/>
              </a:rPr>
              <a:t>파서를</a:t>
            </a:r>
            <a:r>
              <a:rPr lang="ko-KR" altLang="en-US" sz="1400" dirty="0">
                <a:latin typeface="+mn-ea"/>
              </a:rPr>
              <a:t> 분리하고 </a:t>
            </a:r>
            <a:r>
              <a:rPr lang="en-US" altLang="ko-KR" sz="1400" dirty="0">
                <a:latin typeface="+mn-ea"/>
              </a:rPr>
              <a:t>AST</a:t>
            </a:r>
            <a:r>
              <a:rPr lang="ko-KR" altLang="en-US" sz="1400" dirty="0" err="1">
                <a:latin typeface="+mn-ea"/>
              </a:rPr>
              <a:t>파서를</a:t>
            </a:r>
            <a:r>
              <a:rPr lang="ko-KR" altLang="en-US" sz="1400" dirty="0">
                <a:latin typeface="+mn-ea"/>
              </a:rPr>
              <a:t> 도입하는 등 </a:t>
            </a:r>
            <a:r>
              <a:rPr lang="en-US" altLang="ko-KR" sz="1400" dirty="0">
                <a:latin typeface="+mn-ea"/>
              </a:rPr>
              <a:t>HHVM</a:t>
            </a:r>
            <a:r>
              <a:rPr lang="ko-KR" altLang="en-US" sz="1400" dirty="0">
                <a:latin typeface="+mn-ea"/>
              </a:rPr>
              <a:t>의 강점인 속도를 따라잡아 </a:t>
            </a:r>
            <a:r>
              <a:rPr lang="en-US" altLang="ko-KR" sz="1400" dirty="0">
                <a:latin typeface="+mn-ea"/>
              </a:rPr>
              <a:t>HHVM</a:t>
            </a:r>
            <a:r>
              <a:rPr lang="ko-KR" altLang="en-US" sz="1400" dirty="0">
                <a:latin typeface="+mn-ea"/>
              </a:rPr>
              <a:t>을 위협하고 있다</a:t>
            </a:r>
            <a:r>
              <a:rPr lang="en-US" altLang="ko-KR" sz="1400" dirty="0">
                <a:latin typeface="+mn-ea"/>
              </a:rPr>
              <a:t>. 2020</a:t>
            </a:r>
            <a:r>
              <a:rPr lang="ko-KR" altLang="en-US" sz="1400" dirty="0">
                <a:latin typeface="+mn-ea"/>
              </a:rPr>
              <a:t>년 말에 출시될 </a:t>
            </a:r>
            <a:r>
              <a:rPr lang="en-US" altLang="ko-KR" sz="1400" dirty="0">
                <a:latin typeface="+mn-ea"/>
              </a:rPr>
              <a:t>PHP 8</a:t>
            </a:r>
            <a:r>
              <a:rPr lang="ko-KR" altLang="en-US" sz="1400" dirty="0">
                <a:latin typeface="+mn-ea"/>
              </a:rPr>
              <a:t>부터는 </a:t>
            </a:r>
            <a:r>
              <a:rPr lang="en-US" altLang="ko-KR" sz="1400" dirty="0">
                <a:latin typeface="+mn-ea"/>
              </a:rPr>
              <a:t>JIT </a:t>
            </a:r>
            <a:r>
              <a:rPr lang="ko-KR" altLang="en-US" sz="1400" dirty="0">
                <a:latin typeface="+mn-ea"/>
              </a:rPr>
              <a:t>컴파일을 도입하여 </a:t>
            </a:r>
            <a:r>
              <a:rPr lang="en-US" altLang="ko-KR" sz="1400" dirty="0">
                <a:latin typeface="+mn-ea"/>
              </a:rPr>
              <a:t>HHVM</a:t>
            </a:r>
            <a:r>
              <a:rPr lang="ko-KR" altLang="en-US" sz="1400" dirty="0">
                <a:latin typeface="+mn-ea"/>
              </a:rPr>
              <a:t>의 성능을 뛰어넘는다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97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  <a:ea typeface="+mn-ea"/>
              </a:rPr>
              <a:t>PHP </a:t>
            </a:r>
            <a:r>
              <a:rPr lang="ko-KR" altLang="en-US" sz="2400" dirty="0" smtClean="0">
                <a:latin typeface="+mn-ea"/>
                <a:ea typeface="+mn-ea"/>
              </a:rPr>
              <a:t>개발 환경</a:t>
            </a:r>
            <a:endParaRPr lang="ko-KR" altLang="en-US" sz="24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PHP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환경 변수 등록</a:t>
            </a:r>
            <a:endParaRPr lang="en-US" altLang="ko-KR" sz="1600" dirty="0" smtClean="0"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C:\</a:t>
            </a:r>
            <a:r>
              <a:rPr lang="en-US" altLang="ko-KR" sz="1400" dirty="0" smtClean="0">
                <a:latin typeface="+mn-ea"/>
              </a:rPr>
              <a:t>php-8.2.0-nts-Win32-vs16-x64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php.ini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display_errors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On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opcache.enable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= 0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C:\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Bitnami\wampstack-7.4.11-0\apache2\logs\error.log</a:t>
            </a:r>
          </a:p>
          <a:p>
            <a:pPr lvl="2" latinLnBrk="0"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00B0F0"/>
                </a:solidFill>
                <a:latin typeface="+mn-ea"/>
              </a:rPr>
              <a:t>[</a:t>
            </a:r>
            <a:r>
              <a:rPr lang="en-US" altLang="ko-KR" sz="1400" dirty="0" err="1">
                <a:solidFill>
                  <a:srgbClr val="00B0F0"/>
                </a:solidFill>
                <a:latin typeface="+mn-ea"/>
              </a:rPr>
              <a:t>XDebug</a:t>
            </a:r>
            <a:r>
              <a:rPr lang="en-US" altLang="ko-KR" sz="1400" dirty="0">
                <a:solidFill>
                  <a:srgbClr val="00B0F0"/>
                </a:solidFill>
                <a:latin typeface="+mn-ea"/>
              </a:rPr>
              <a:t>]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rgbClr val="00B0F0"/>
                </a:solidFill>
                <a:latin typeface="+mn-ea"/>
              </a:rPr>
              <a:t>xdebug.remote_enable</a:t>
            </a:r>
            <a:r>
              <a:rPr lang="en-US" altLang="ko-KR" sz="1400" dirty="0">
                <a:solidFill>
                  <a:srgbClr val="00B0F0"/>
                </a:solidFill>
                <a:latin typeface="+mn-ea"/>
              </a:rPr>
              <a:t> = 1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rgbClr val="00B0F0"/>
                </a:solidFill>
                <a:latin typeface="+mn-ea"/>
              </a:rPr>
              <a:t>xdebug.remote_autostart</a:t>
            </a:r>
            <a:r>
              <a:rPr lang="en-US" altLang="ko-KR" sz="1400" dirty="0">
                <a:solidFill>
                  <a:srgbClr val="00B0F0"/>
                </a:solidFill>
                <a:latin typeface="+mn-ea"/>
              </a:rPr>
              <a:t> = 1</a:t>
            </a:r>
            <a:endParaRPr lang="en-US" altLang="ko-KR" sz="1400" dirty="0" smtClean="0">
              <a:solidFill>
                <a:srgbClr val="00B0F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95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  <a:ea typeface="+mn-ea"/>
              </a:rPr>
              <a:t>PHP </a:t>
            </a:r>
            <a:r>
              <a:rPr lang="ko-KR" altLang="en-US" sz="2400" dirty="0" smtClean="0">
                <a:latin typeface="+mn-ea"/>
                <a:ea typeface="+mn-ea"/>
              </a:rPr>
              <a:t>개발 환경</a:t>
            </a:r>
            <a:endParaRPr lang="ko-KR" altLang="en-US" sz="24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VS Code Settings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 smtClean="0">
                <a:latin typeface="+mj-ea"/>
                <a:ea typeface="+mj-ea"/>
              </a:rPr>
              <a:t>settings.json</a:t>
            </a:r>
            <a:endParaRPr lang="en-US" altLang="ko-KR" sz="1600" dirty="0" smtClean="0">
              <a:latin typeface="+mj-ea"/>
              <a:ea typeface="+mj-ea"/>
            </a:endParaRPr>
          </a:p>
          <a:p>
            <a:pPr lvl="2" latinLnBrk="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"[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php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]": {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"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editor.formatOnSave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": true,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"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editor.defaultFormatter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": "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DEVSENSE.phptools-vscode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"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},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  "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php.validate.executablePath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": "C:\\php-8.2.0-nts-Win32-vs16-x64\\php.exe",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"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php.validate.run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": "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onType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",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"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php.validate.enable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": true,</a:t>
            </a:r>
            <a:endParaRPr lang="en-US" altLang="ko-KR" sz="1200" dirty="0" smtClean="0">
              <a:solidFill>
                <a:srgbClr val="00B0F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14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  <a:ea typeface="+mn-ea"/>
              </a:rPr>
              <a:t>PHP </a:t>
            </a:r>
            <a:r>
              <a:rPr lang="ko-KR" altLang="en-US" sz="2400" dirty="0" smtClean="0">
                <a:latin typeface="+mn-ea"/>
                <a:ea typeface="+mn-ea"/>
              </a:rPr>
              <a:t>개발 환경</a:t>
            </a:r>
            <a:endParaRPr lang="ko-KR" altLang="en-US" sz="24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VS </a:t>
            </a:r>
            <a:r>
              <a:rPr lang="en-US" altLang="ko-KR" sz="2000" smtClean="0">
                <a:solidFill>
                  <a:srgbClr val="0000FF"/>
                </a:solidFill>
                <a:latin typeface="+mn-ea"/>
              </a:rPr>
              <a:t>Code Extensions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+mj-ea"/>
                <a:ea typeface="+mj-ea"/>
              </a:rPr>
              <a:t>PHP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PHP Tools for VS Code is a full development integration for the PHP language. The features are provided respecting conventions, stability, simple use, and performance. Please see the product page for more details on devsense.com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00B0F0"/>
                </a:solidFill>
              </a:rPr>
              <a:t>All-in-One PHP support - PHP Tools. IntelliSense, Debug, Formatter, Code Lenses, Code Fixes, </a:t>
            </a:r>
            <a:r>
              <a:rPr lang="en-US" altLang="ko-KR" sz="1400" dirty="0" err="1">
                <a:solidFill>
                  <a:srgbClr val="00B0F0"/>
                </a:solidFill>
              </a:rPr>
              <a:t>Linting</a:t>
            </a:r>
            <a:r>
              <a:rPr lang="en-US" altLang="ko-KR" sz="1400" dirty="0">
                <a:solidFill>
                  <a:srgbClr val="00B0F0"/>
                </a:solidFill>
              </a:rPr>
              <a:t>, Refactoring, </a:t>
            </a:r>
            <a:r>
              <a:rPr lang="en-US" altLang="ko-KR" sz="1400" dirty="0" err="1">
                <a:solidFill>
                  <a:srgbClr val="00B0F0"/>
                </a:solidFill>
              </a:rPr>
              <a:t>PHPUnit</a:t>
            </a:r>
            <a:r>
              <a:rPr lang="en-US" altLang="ko-KR" sz="1400" dirty="0">
                <a:solidFill>
                  <a:srgbClr val="00B0F0"/>
                </a:solidFill>
              </a:rPr>
              <a:t> Tests, Web Server, and more.</a:t>
            </a:r>
            <a:endParaRPr lang="en-US" altLang="ko-KR" sz="1400" dirty="0" smtClean="0">
              <a:solidFill>
                <a:srgbClr val="00B0F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26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  <a:ea typeface="+mn-ea"/>
              </a:rPr>
              <a:t>PHP </a:t>
            </a:r>
            <a:r>
              <a:rPr lang="ko-KR" altLang="en-US" sz="2400" dirty="0" smtClean="0">
                <a:latin typeface="+mn-ea"/>
                <a:ea typeface="+mn-ea"/>
              </a:rPr>
              <a:t>개발 환경</a:t>
            </a:r>
            <a:endParaRPr lang="ko-KR" altLang="en-US" sz="24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VS Code Extension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+mj-ea"/>
                <a:ea typeface="+mj-ea"/>
              </a:rPr>
              <a:t>Debug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Launch built-in server and debug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F5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  <a:hlinkClick r:id="rId3"/>
              </a:rPr>
              <a:t>http://localhost:10000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00B0F0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868" y="3301641"/>
            <a:ext cx="4678264" cy="307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36456</TotalTime>
  <Words>716</Words>
  <Application>Microsoft Office PowerPoint</Application>
  <PresentationFormat>화면 슬라이드 쇼(4:3)</PresentationFormat>
  <Paragraphs>67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HY헤드라인M</vt:lpstr>
      <vt:lpstr>Noto Serif CJK KR</vt:lpstr>
      <vt:lpstr>굴림</vt:lpstr>
      <vt:lpstr>맑은 고딕</vt:lpstr>
      <vt:lpstr>Arial</vt:lpstr>
      <vt:lpstr>Times New Roman</vt:lpstr>
      <vt:lpstr>Wingdings</vt:lpstr>
      <vt:lpstr>모자이크</vt:lpstr>
      <vt:lpstr>연구/개발팀 PHP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3781</cp:revision>
  <cp:lastPrinted>2020-07-31T05:58:37Z</cp:lastPrinted>
  <dcterms:created xsi:type="dcterms:W3CDTF">2007-03-28T23:45:48Z</dcterms:created>
  <dcterms:modified xsi:type="dcterms:W3CDTF">2024-09-24T04:17:23Z</dcterms:modified>
</cp:coreProperties>
</file>