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3" r:id="rId2"/>
  </p:sldMasterIdLst>
  <p:notesMasterIdLst>
    <p:notesMasterId r:id="rId18"/>
  </p:notesMasterIdLst>
  <p:sldIdLst>
    <p:sldId id="256" r:id="rId3"/>
    <p:sldId id="3222" r:id="rId4"/>
    <p:sldId id="3236" r:id="rId5"/>
    <p:sldId id="3220" r:id="rId6"/>
    <p:sldId id="3226" r:id="rId7"/>
    <p:sldId id="3228" r:id="rId8"/>
    <p:sldId id="3237" r:id="rId9"/>
    <p:sldId id="3227" r:id="rId10"/>
    <p:sldId id="3229" r:id="rId11"/>
    <p:sldId id="3230" r:id="rId12"/>
    <p:sldId id="3224" r:id="rId13"/>
    <p:sldId id="3225" r:id="rId14"/>
    <p:sldId id="3232" r:id="rId15"/>
    <p:sldId id="3231" r:id="rId16"/>
    <p:sldId id="3233" r:id="rId17"/>
  </p:sldIdLst>
  <p:sldSz cx="12192000" cy="6858000"/>
  <p:notesSz cx="6858000" cy="9144000"/>
  <p:embeddedFontLst>
    <p:embeddedFont>
      <p:font typeface="BM HANNA Air OTF" panose="020B0600000101010101" pitchFamily="34" charset="-127"/>
      <p:regular r:id="rId19"/>
    </p:embeddedFont>
    <p:embeddedFont>
      <p:font typeface="Abadi" panose="020B0604020104020204" pitchFamily="34" charset="0"/>
      <p:regular r:id="rId20"/>
    </p:embeddedFont>
    <p:embeddedFont>
      <p:font typeface="BM HANNA Pro OTF" panose="020B0600000101010101" pitchFamily="34" charset="-127"/>
      <p:regular r:id="rId21"/>
    </p:embeddedFont>
    <p:embeddedFont>
      <p:font typeface="Merriweather Sans" pitchFamily="2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546"/>
    <a:srgbClr val="DD9092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 autoAdjust="0"/>
    <p:restoredTop sz="83493" autoAdjust="0"/>
  </p:normalViewPr>
  <p:slideViewPr>
    <p:cSldViewPr snapToGrid="0">
      <p:cViewPr>
        <p:scale>
          <a:sx n="129" d="100"/>
          <a:sy n="129" d="100"/>
        </p:scale>
        <p:origin x="16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DCC789EA-BF7E-413D-938F-D7F4C38B7EB1}" type="datetimeFigureOut">
              <a:rPr lang="ko-KR" altLang="en-US" smtClean="0"/>
              <a:pPr/>
              <a:t>2024. 7. 2.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EA1E802-C888-48EF-AF35-ED67873B93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9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BM HANNA Air OTF" panose="020B0600000101010101" pitchFamily="34" charset="-127"/>
        <a:ea typeface="BM HANNA Air OTF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7B4BB-329D-BAF4-5022-F2F40EB8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162E65-8F3E-0E52-EEDF-0B435BC51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26BDA6-B15C-2653-4D5B-E65F798F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A327F-2323-CAD1-CCF3-E0E1D42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62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5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방송 전 수익 전환을 위해 저작권에 저촉하지 않는 적절한 배경 음악과 효과음 준비에 많은 시간을 소요하여 불편함을 겪고 있을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준비된 음향이 있으나 음악에 대한 전문성이 떨어져 실시간 방송 중 적절한 배경 음악과 효과음 선택에 어려움을 겪으며 수동 재생 방식 또한 불편함을 겪고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더 나은 방송 퀄리티를 원할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담당하는 채널의 성장을 통한 인센티브를 원할 것이다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방송인의 저작권 문제를 해결하고자 할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9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@@@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때문에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###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정도만큼 불편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어렵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&amp;&amp;&amp;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$$$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되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면 좋겠다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63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10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b="1" i="0" dirty="0">
                <a:solidFill>
                  <a:srgbClr val="FFFFFF"/>
                </a:solidFill>
                <a:effectLst/>
                <a:latin typeface="Merriweather Sans" panose="020F0502020204030204" pitchFamily="34" charset="0"/>
              </a:rPr>
              <a:t>Improving Instructional Videos with Background Music and Sound Effects: A Design-Based Research Approach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44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OOO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기능을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이용하여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적용되어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&amp;&amp;&amp;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$$$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하게 할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그 이상의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@@@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이 되게 한다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.)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E802-C888-48EF-AF35-ED67873B93B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0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22F67-35D4-8FC1-5BF0-4206E6434945}"/>
              </a:ext>
            </a:extLst>
          </p:cNvPr>
          <p:cNvGrpSpPr/>
          <p:nvPr userDrawn="1"/>
        </p:nvGrpSpPr>
        <p:grpSpPr>
          <a:xfrm>
            <a:off x="1734456" y="1244182"/>
            <a:ext cx="8723086" cy="671293"/>
            <a:chOff x="1734457" y="966828"/>
            <a:chExt cx="8723086" cy="671293"/>
          </a:xfrm>
        </p:grpSpPr>
        <p:grpSp>
          <p:nvGrpSpPr>
            <p:cNvPr id="8" name="그룹 2">
              <a:extLst>
                <a:ext uri="{FF2B5EF4-FFF2-40B4-BE49-F238E27FC236}">
                  <a16:creationId xmlns:a16="http://schemas.microsoft.com/office/drawing/2014/main" id="{99E2B2C4-34B6-EB30-AD6E-DBFF42E51D51}"/>
                </a:ext>
              </a:extLst>
            </p:cNvPr>
            <p:cNvGrpSpPr/>
            <p:nvPr userDrawn="1"/>
          </p:nvGrpSpPr>
          <p:grpSpPr>
            <a:xfrm>
              <a:off x="1734457" y="975917"/>
              <a:ext cx="8723086" cy="662204"/>
              <a:chOff x="4319159" y="4068850"/>
              <a:chExt cx="3553682" cy="66220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027CE-9F09-DA33-E6B9-183B53825A9A}"/>
                  </a:ext>
                </a:extLst>
              </p:cNvPr>
              <p:cNvSpPr txBox="1"/>
              <p:nvPr/>
            </p:nvSpPr>
            <p:spPr>
              <a:xfrm>
                <a:off x="4319159" y="4068850"/>
                <a:ext cx="3553682" cy="6622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440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+mj-cs"/>
                  </a:defRPr>
                </a:lvl1pPr>
              </a:lstStyle>
              <a:p>
                <a:pPr algn="ctr"/>
                <a:endParaRPr lang="ko-KR" altLang="en-US" sz="2000" b="0" i="0" dirty="0">
                  <a:solidFill>
                    <a:schemeClr val="accent6">
                      <a:lumMod val="75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  <p:cxnSp>
            <p:nvCxnSpPr>
              <p:cNvPr id="10" name="직선 연결선 4">
                <a:extLst>
                  <a:ext uri="{FF2B5EF4-FFF2-40B4-BE49-F238E27FC236}">
                    <a16:creationId xmlns:a16="http://schemas.microsoft.com/office/drawing/2014/main" id="{416BC4A8-12E0-78E1-E4BF-370AF48A9DBF}"/>
                  </a:ext>
                </a:extLst>
              </p:cNvPr>
              <p:cNvCxnSpPr/>
              <p:nvPr/>
            </p:nvCxnSpPr>
            <p:spPr>
              <a:xfrm>
                <a:off x="4319159" y="4091710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5">
                <a:extLst>
                  <a:ext uri="{FF2B5EF4-FFF2-40B4-BE49-F238E27FC236}">
                    <a16:creationId xmlns:a16="http://schemas.microsoft.com/office/drawing/2014/main" id="{68692FFE-4F11-06A1-6EE0-0FBF6E1FEC5E}"/>
                  </a:ext>
                </a:extLst>
              </p:cNvPr>
              <p:cNvCxnSpPr/>
              <p:nvPr/>
            </p:nvCxnSpPr>
            <p:spPr>
              <a:xfrm>
                <a:off x="4319159" y="4662474"/>
                <a:ext cx="35536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5">
              <a:extLst>
                <a:ext uri="{FF2B5EF4-FFF2-40B4-BE49-F238E27FC236}">
                  <a16:creationId xmlns:a16="http://schemas.microsoft.com/office/drawing/2014/main" id="{793FFAEC-7D4B-76CB-745D-42AA2554F2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161253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5">
              <a:extLst>
                <a:ext uri="{FF2B5EF4-FFF2-40B4-BE49-F238E27FC236}">
                  <a16:creationId xmlns:a16="http://schemas.microsoft.com/office/drawing/2014/main" id="{F0FC703F-FC34-9A2C-19B3-21D7DD319F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0251" y="966828"/>
              <a:ext cx="5991498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0397D2-A42A-F467-E219-73CD24C10964}"/>
              </a:ext>
            </a:extLst>
          </p:cNvPr>
          <p:cNvSpPr txBox="1"/>
          <p:nvPr userDrawn="1"/>
        </p:nvSpPr>
        <p:spPr>
          <a:xfrm>
            <a:off x="3137394" y="1378206"/>
            <a:ext cx="5917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공공기술 기반 도시 문제 해결을 위한 창업 아이디어 발굴</a:t>
            </a:r>
            <a:endParaRPr lang="ko-KR" altLang="en-US" sz="2000" b="0" i="0" kern="1200" dirty="0">
              <a:solidFill>
                <a:schemeClr val="accent6">
                  <a:lumMod val="7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10BCC-FED4-BE3D-8DCA-694388945552}"/>
              </a:ext>
            </a:extLst>
          </p:cNvPr>
          <p:cNvSpPr txBox="1"/>
          <p:nvPr userDrawn="1"/>
        </p:nvSpPr>
        <p:spPr>
          <a:xfrm>
            <a:off x="2996472" y="565114"/>
            <a:ext cx="6095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2024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대한민국 학생창업주간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- 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빛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光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신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新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나는 별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(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莂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)</a:t>
            </a:r>
            <a:r>
              <a:rPr lang="ko-KR" altLang="en-US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난 창업자 </a:t>
            </a:r>
            <a:r>
              <a:rPr lang="en-US" altLang="ko-KR" sz="1600" b="0" i="0" kern="1200" noProof="0" dirty="0">
                <a:solidFill>
                  <a:schemeClr val="accent6">
                    <a:lumMod val="7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+mj-cs"/>
              </a:rPr>
              <a:t>-</a:t>
            </a:r>
            <a:endParaRPr lang="ko-KR" altLang="en-US" sz="1600" b="0" i="0" kern="1200" noProof="0" dirty="0">
              <a:solidFill>
                <a:schemeClr val="accent6">
                  <a:lumMod val="7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+mj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0A1C8D8-37B7-393D-D96F-1E3A3CCF0638}"/>
              </a:ext>
            </a:extLst>
          </p:cNvPr>
          <p:cNvGrpSpPr/>
          <p:nvPr userDrawn="1"/>
        </p:nvGrpSpPr>
        <p:grpSpPr>
          <a:xfrm>
            <a:off x="2346195" y="5764108"/>
            <a:ext cx="7784516" cy="434740"/>
            <a:chOff x="3100250" y="5768442"/>
            <a:chExt cx="7784516" cy="43474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6E8E832-126E-5D64-76FE-F4B08095A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4507" y="5939879"/>
              <a:ext cx="1783077" cy="137160"/>
            </a:xfrm>
            <a:prstGeom prst="rect">
              <a:avLst/>
            </a:prstGeom>
          </p:spPr>
        </p:pic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0F537269-42F8-9779-04C1-60FAB0EFE5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100250" y="5768442"/>
              <a:ext cx="1093667" cy="41115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E1EB6096-B4B9-C0C6-E732-35CBE228A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261987" y="5818758"/>
              <a:ext cx="1134058" cy="31052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5">
              <a:extLst>
                <a:ext uri="{FF2B5EF4-FFF2-40B4-BE49-F238E27FC236}">
                  <a16:creationId xmlns:a16="http://schemas.microsoft.com/office/drawing/2014/main" id="{0869F457-3AAF-9629-A612-5952FECE3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590852" y="5805008"/>
              <a:ext cx="1038847" cy="3462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26" name="Picture 2" descr="창업교육 혁신 선도전문대학(SCOUT)사업협의회">
              <a:extLst>
                <a:ext uri="{FF2B5EF4-FFF2-40B4-BE49-F238E27FC236}">
                  <a16:creationId xmlns:a16="http://schemas.microsoft.com/office/drawing/2014/main" id="{B0858686-7453-A6E8-1E49-447B116EBA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442" y="5768442"/>
              <a:ext cx="1233469" cy="411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서울창업허브 공덕">
              <a:extLst>
                <a:ext uri="{FF2B5EF4-FFF2-40B4-BE49-F238E27FC236}">
                  <a16:creationId xmlns:a16="http://schemas.microsoft.com/office/drawing/2014/main" id="{B298ACA9-C0E8-EC0D-3E2B-FF7F7E709F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911" y="5805008"/>
              <a:ext cx="1058855" cy="39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00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1C79C-5D15-874D-BAEE-B148DDF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58E16-A9E7-8CF1-869A-CDDA812B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DCA7CA-E845-2B67-77EE-9AAB8414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3326F-0B56-D715-BE92-8119068B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A814C-7336-FA02-7268-1BD86154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A0904-E7DA-15A7-4BEF-9B20DBC5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933D8-BE4E-94FF-9F2E-594280C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2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C13E-F37C-61A9-13B9-CA9FD41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CF377-F666-4632-4820-2F43538E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1CA1ED-28D9-059D-EDCE-45748896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DB0E7-3304-91EE-49BA-79807022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A8120-A3FD-1686-5812-2FC66027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78E27-DBF1-B24C-9FBD-B868A7C8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77CA-1CAC-4E63-D133-5E01267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E21D0A-9CC6-6EC0-8C43-71BF789A7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B836D-0118-9526-4E9E-9EB8337A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0F01B-2CE5-945A-F973-2246201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F518E-B2A9-574F-3A4D-A62CB553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9EBE6-825A-3B33-3E48-960665BC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5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0805-E681-853E-D8D7-03FB2193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A005-572F-6C55-2E69-244E827B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E5AF6-FDFD-0233-8B88-10BB28C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FB0-BBE7-9B8A-FA06-9323F52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E90B4-607B-CD56-E554-F61B633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EFCAC-C3CB-1018-A994-6918CD489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DD2C7-3609-9416-45C5-4B71733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C888-4637-03DB-FCEF-154550F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6A1A3-C281-C80E-DAE7-FCB277F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62322-58FF-F206-154E-A85B715E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grid&#10;&#10;Description automatically generated">
            <a:extLst>
              <a:ext uri="{FF2B5EF4-FFF2-40B4-BE49-F238E27FC236}">
                <a16:creationId xmlns:a16="http://schemas.microsoft.com/office/drawing/2014/main" id="{E0FB2C07-05C4-CE12-F8B5-26BA89FD9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" y="0"/>
            <a:ext cx="12190765" cy="6858000"/>
          </a:xfrm>
          <a:prstGeom prst="rect">
            <a:avLst/>
          </a:prstGeom>
        </p:spPr>
      </p:pic>
      <p:sp>
        <p:nvSpPr>
          <p:cNvPr id="2" name="사각형: 둥근 모서리 5">
            <a:extLst>
              <a:ext uri="{FF2B5EF4-FFF2-40B4-BE49-F238E27FC236}">
                <a16:creationId xmlns:a16="http://schemas.microsoft.com/office/drawing/2014/main" id="{19F7A7C7-19C1-B720-05FF-7DB69D58AD04}"/>
              </a:ext>
            </a:extLst>
          </p:cNvPr>
          <p:cNvSpPr/>
          <p:nvPr userDrawn="1"/>
        </p:nvSpPr>
        <p:spPr>
          <a:xfrm>
            <a:off x="1574042" y="1160060"/>
            <a:ext cx="9025719" cy="4772167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1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green rectangle with grids&#10;&#10;Description automatically generated">
            <a:extLst>
              <a:ext uri="{FF2B5EF4-FFF2-40B4-BE49-F238E27FC236}">
                <a16:creationId xmlns:a16="http://schemas.microsoft.com/office/drawing/2014/main" id="{DF60C696-416A-8597-32E1-8B9402829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2" y="0"/>
            <a:ext cx="12217402" cy="685800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E0F9922-631B-355B-DDD6-EB09999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56463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90500" y="152401"/>
            <a:ext cx="11762317" cy="653626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i="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2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A59CB-6252-8B72-5FCC-927EE21E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F5323-7EB3-3342-C075-D8B719F76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60638-89E7-BDD1-E786-E1D326D4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D0C00-20F2-2C0C-F402-39AA5671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0518E-CA60-71A0-CB04-12AE813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F1A8-C72B-4F0D-B948-8A61891F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E2D78-DB95-E10E-C4D8-14E1FB6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E418-AB2A-6027-61F1-874190D7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E25F-F26E-36A9-DC70-1B25116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4F537-705B-F461-5A9B-D1D891E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0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5D59C-31E6-79E3-B2FF-0A6AAB23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E681D-C242-9809-2155-3BAB1E86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012D6-FB1F-4165-10C0-7861210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05343-1B88-7A54-A261-90AFEDC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13963-9D05-6882-0B28-04FD154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D67B-81D4-DC2D-D45E-488AEB04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1358-A0A6-0BF5-3896-7CE36481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421AC-DD5D-0D5A-DBED-6C3A4E3B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7F869-DCAB-FF4C-F781-35BF35FE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8792-67F3-45E2-CCF6-5F5FA5C7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9AEFE-BA75-10DB-0C9D-6AB43E7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AB9FE-148F-AE5C-E2F9-A8EFB4ED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CABEA-2016-DECC-68B7-33E80183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CA378-1876-E91A-B81D-F6B667EE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B413C-3AC6-1888-2E47-7E686B39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C45EE-510D-F8E9-C68D-A4BF772A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5A562-9CC7-323B-05C3-1626A673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7D0B8-B1E3-CC5E-EB5F-27ED33D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8CA92-E0C8-17AA-1B2F-EA7B7755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F064-01B0-463A-901C-217A7915A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B4038-084B-9533-A8D8-8EB4D948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652E4-AB3E-93C9-20D3-CC8CBEDE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C428-B001-7510-BD76-21FF34A1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C7124-EEF3-FC17-2680-F4277A7C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86C3-2921-3492-65D3-083397DC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974AF2D-FCB9-4C0A-8FE9-7EF772266C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8959E-1E07-1400-486D-B3B752FE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175C3-1FA4-F083-F9EB-C808DB19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92F3A-42C3-E627-AC62-9AC1F887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002C-5883-B96E-AFE4-13153660D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818A-DFA0-F07F-507C-85F93027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10E7F064-01B0-463A-901C-217A7915AE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A53B-112F-AC3A-8DF0-80A20E37D7A0}"/>
              </a:ext>
            </a:extLst>
          </p:cNvPr>
          <p:cNvSpPr txBox="1"/>
          <p:nvPr/>
        </p:nvSpPr>
        <p:spPr>
          <a:xfrm>
            <a:off x="867708" y="2705725"/>
            <a:ext cx="10456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문제발굴 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기술 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SMK 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활용 솔루션 도출</a:t>
            </a:r>
            <a:endParaRPr lang="en-US" altLang="ko-KR" sz="4400" dirty="0"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실습</a:t>
            </a:r>
            <a:r>
              <a:rPr lang="en-US" altLang="ko-KR" sz="4400" dirty="0"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Bold" panose="000008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6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솔루션 분석</a:t>
            </a:r>
            <a:endParaRPr lang="en-US" altLang="ko-KR" sz="40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 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가치 맵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(Value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Map)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1009135"/>
            <a:ext cx="8076472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아이템명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개인 방송 음향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서포팅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도구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파밧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비즈니스 아이템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(Product/Service)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C0663-F469-4856-B6C7-D536115C5DCD}"/>
              </a:ext>
            </a:extLst>
          </p:cNvPr>
          <p:cNvSpPr txBox="1"/>
          <p:nvPr/>
        </p:nvSpPr>
        <p:spPr>
          <a:xfrm>
            <a:off x="371509" y="1863523"/>
            <a:ext cx="1161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실시간 방송에서 인터넷 방송인이 내는 음성의 톤과 음성을 받아 적은 자막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네이버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HyperCLOVA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X)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을 이용해 현재 방송 상황의 분위기를 파악하여 방송 분위기에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적합한 실시간 배경 음악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효과음 추천 도구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저작권 문제를 해결하여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다시보기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컨텐츠 제작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기존 음향 관련 방송 준비 시간 대폭 절약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개인별 맞춤 학습 모델을 제공함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05026-D8EC-9E26-9CA2-B3C3B8DD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89" y="1077163"/>
            <a:ext cx="412045" cy="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특정한 상황에 적합한 배경 음악 혹은 효과음에 대한 배경 지식이 부족하여 방송 준비가 어렵다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음원 내부에서 원하는 지점을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찾기위해서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여러 번 눌러 탐색하기에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문제를 곡마다 해결하기가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음악 특징 선택 알고리즘을 이용하여 정확하게 음악을 분류하고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상황에 맞는 음악을 추천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UI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통해 전반부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후반부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하이라이트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기본값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쉽게 선택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연간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월간 구독 서비스를 통해 저작권 있는 음악을 컨텐츠에서 사용 가능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27220" y="1762602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구독자 수가 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수익 창출이 잘 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내 방송이 문제 없이 오랜 기간 동안 안정적으로 유지되었으면 한다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69565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배경 음악이 없을 때보다 시청자의 영상 몰입도 및 호감이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20%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증가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구독서비스를 통해 저작권이 해결된 음원만 사용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35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저작권에 대한 세세한 문제까지 파악해야 한다는 점이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 시간동안 지속적인 모니터링으로 정서적 부담을 느낀다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방송인의 잦은 교체로 매번 교육을 새로 해야 한다는 불편함이 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구독서비스와 추천 시스템을 통해    상황에 적합하며 저작권이 해결된 음원만 사용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불편함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017FB-4141-4823-A4B5-8FF04A423B9F}"/>
              </a:ext>
            </a:extLst>
          </p:cNvPr>
          <p:cNvSpPr/>
          <p:nvPr/>
        </p:nvSpPr>
        <p:spPr>
          <a:xfrm>
            <a:off x="6827220" y="1762602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불만 해결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(Pain Reliever)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9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889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솔루션으로 고객의 어려움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해결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충족시킬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EA7FA4-2B6A-4319-A26B-2323977DFB8B}"/>
              </a:ext>
            </a:extLst>
          </p:cNvPr>
          <p:cNvSpPr/>
          <p:nvPr/>
        </p:nvSpPr>
        <p:spPr>
          <a:xfrm>
            <a:off x="809029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방송인이 문제를 일으키지 않았으면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업무량이 적었으면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방송인의 방송이 잘 되어서 연봉이 올랐으면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290275-9710-45EE-92DB-564A8E27ABEA}"/>
              </a:ext>
            </a:extLst>
          </p:cNvPr>
          <p:cNvSpPr/>
          <p:nvPr/>
        </p:nvSpPr>
        <p:spPr>
          <a:xfrm>
            <a:off x="6379504" y="159717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구독서비스와 추천 시스템을 통해    상황에 적합하며 저작권이 해결된 음원만 사용하여 업무량 감소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방송인이 음악 준비로 인해 들이는 시간을 최소화할 수 있어 이를 다른 컨텐츠 준비에 사용할 수 있어 방송 퀄리티 증가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290276-2879-4D89-8AF7-DF65C00A13FB}"/>
              </a:ext>
            </a:extLst>
          </p:cNvPr>
          <p:cNvSpPr/>
          <p:nvPr/>
        </p:nvSpPr>
        <p:spPr>
          <a:xfrm>
            <a:off x="1309905" y="176417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877C6-5EB3-4D80-B109-B9540CC3C7B0}"/>
              </a:ext>
            </a:extLst>
          </p:cNvPr>
          <p:cNvSpPr/>
          <p:nvPr/>
        </p:nvSpPr>
        <p:spPr>
          <a:xfrm>
            <a:off x="6899766" y="1764169"/>
            <a:ext cx="400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이득 창출 방안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(Gain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Creator)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142FB08-FD89-4FAC-9944-B0AD3C873307}"/>
              </a:ext>
            </a:extLst>
          </p:cNvPr>
          <p:cNvSpPr/>
          <p:nvPr/>
        </p:nvSpPr>
        <p:spPr>
          <a:xfrm>
            <a:off x="5959095" y="2950383"/>
            <a:ext cx="325548" cy="1418897"/>
          </a:xfrm>
          <a:prstGeom prst="stripedRightArrow">
            <a:avLst>
              <a:gd name="adj1" fmla="val 60370"/>
              <a:gd name="adj2" fmla="val 50000"/>
            </a:avLst>
          </a:prstGeom>
          <a:noFill/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15D3C37-8464-4313-8E5D-6501173F7186}"/>
              </a:ext>
            </a:extLst>
          </p:cNvPr>
          <p:cNvSpPr/>
          <p:nvPr/>
        </p:nvSpPr>
        <p:spPr>
          <a:xfrm>
            <a:off x="9827625" y="861995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FAB7C1C0-6376-4727-8A5A-A59C548F2E47}"/>
              </a:ext>
            </a:extLst>
          </p:cNvPr>
          <p:cNvSpPr/>
          <p:nvPr/>
        </p:nvSpPr>
        <p:spPr>
          <a:xfrm>
            <a:off x="405375" y="861995"/>
            <a:ext cx="788728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고객의 희망사항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 어떻게 만족시킬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6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1FE99-EC16-1F9A-36AE-6E044F47D4B4}"/>
              </a:ext>
            </a:extLst>
          </p:cNvPr>
          <p:cNvSpPr txBox="1"/>
          <p:nvPr/>
        </p:nvSpPr>
        <p:spPr>
          <a:xfrm>
            <a:off x="463378" y="74448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 팀은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481FCD-BCA0-F2C9-2B08-DC04D06D25FE}"/>
              </a:ext>
            </a:extLst>
          </p:cNvPr>
          <p:cNvGrpSpPr/>
          <p:nvPr/>
        </p:nvGrpSpPr>
        <p:grpSpPr>
          <a:xfrm>
            <a:off x="1217950" y="2187162"/>
            <a:ext cx="1454244" cy="2514647"/>
            <a:chOff x="1217950" y="2187162"/>
            <a:chExt cx="1454244" cy="2514647"/>
          </a:xfrm>
        </p:grpSpPr>
        <p:grpSp>
          <p:nvGrpSpPr>
            <p:cNvPr id="7" name="그룹 2">
              <a:extLst>
                <a:ext uri="{FF2B5EF4-FFF2-40B4-BE49-F238E27FC236}">
                  <a16:creationId xmlns:a16="http://schemas.microsoft.com/office/drawing/2014/main" id="{C05EE071-97F1-4AC3-9ABC-FC07CD3DB720}"/>
                </a:ext>
              </a:extLst>
            </p:cNvPr>
            <p:cNvGrpSpPr/>
            <p:nvPr/>
          </p:nvGrpSpPr>
          <p:grpSpPr>
            <a:xfrm>
              <a:off x="1461438" y="2187162"/>
              <a:ext cx="967268" cy="1116152"/>
              <a:chOff x="1446048" y="2665302"/>
              <a:chExt cx="1224136" cy="1296144"/>
            </a:xfrm>
          </p:grpSpPr>
          <p:pic>
            <p:nvPicPr>
              <p:cNvPr id="28" name="그래픽 23" descr="여성 사무직 근로자 단색으로 채워진">
                <a:extLst>
                  <a:ext uri="{FF2B5EF4-FFF2-40B4-BE49-F238E27FC236}">
                    <a16:creationId xmlns:a16="http://schemas.microsoft.com/office/drawing/2014/main" id="{0EC4ACE5-BF9B-4DC7-9572-ECC7F5116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5480" y="2753023"/>
                <a:ext cx="1105272" cy="1105272"/>
              </a:xfrm>
              <a:prstGeom prst="rect">
                <a:avLst/>
              </a:prstGeom>
            </p:spPr>
          </p:pic>
          <p:sp>
            <p:nvSpPr>
              <p:cNvPr id="29" name="사각형: 둥근 모서리 24">
                <a:extLst>
                  <a:ext uri="{FF2B5EF4-FFF2-40B4-BE49-F238E27FC236}">
                    <a16:creationId xmlns:a16="http://schemas.microsoft.com/office/drawing/2014/main" id="{8DEDFBF9-EA4B-4FF7-8091-BD4035041843}"/>
                  </a:ext>
                </a:extLst>
              </p:cNvPr>
              <p:cNvSpPr/>
              <p:nvPr/>
            </p:nvSpPr>
            <p:spPr>
              <a:xfrm>
                <a:off x="1446048" y="2665302"/>
                <a:ext cx="1224136" cy="12961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2236A8-7F05-49AF-8281-0142A97969B4}"/>
                </a:ext>
              </a:extLst>
            </p:cNvPr>
            <p:cNvSpPr txBox="1"/>
            <p:nvPr/>
          </p:nvSpPr>
          <p:spPr>
            <a:xfrm>
              <a:off x="1217950" y="3501480"/>
              <a:ext cx="14542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팀장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김종익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팀장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이력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FC009D-210C-E60B-6635-0D672317A200}"/>
              </a:ext>
            </a:extLst>
          </p:cNvPr>
          <p:cNvGrpSpPr/>
          <p:nvPr/>
        </p:nvGrpSpPr>
        <p:grpSpPr>
          <a:xfrm>
            <a:off x="3296699" y="2187162"/>
            <a:ext cx="1481496" cy="2514647"/>
            <a:chOff x="3301060" y="2187162"/>
            <a:chExt cx="1481496" cy="2514647"/>
          </a:xfrm>
        </p:grpSpPr>
        <p:grpSp>
          <p:nvGrpSpPr>
            <p:cNvPr id="8" name="그룹 25">
              <a:extLst>
                <a:ext uri="{FF2B5EF4-FFF2-40B4-BE49-F238E27FC236}">
                  <a16:creationId xmlns:a16="http://schemas.microsoft.com/office/drawing/2014/main" id="{72FB6078-19F6-49B2-A504-5BA752FAD8FE}"/>
                </a:ext>
              </a:extLst>
            </p:cNvPr>
            <p:cNvGrpSpPr/>
            <p:nvPr/>
          </p:nvGrpSpPr>
          <p:grpSpPr>
            <a:xfrm>
              <a:off x="3558174" y="2187162"/>
              <a:ext cx="967268" cy="1116152"/>
              <a:chOff x="5363327" y="2635735"/>
              <a:chExt cx="1224136" cy="1296144"/>
            </a:xfrm>
          </p:grpSpPr>
          <p:pic>
            <p:nvPicPr>
              <p:cNvPr id="26" name="그래픽 26" descr="남성 사무직 근로자 단색으로 채워진">
                <a:extLst>
                  <a:ext uri="{FF2B5EF4-FFF2-40B4-BE49-F238E27FC236}">
                    <a16:creationId xmlns:a16="http://schemas.microsoft.com/office/drawing/2014/main" id="{8C0351A5-5A40-42D2-8287-58715F599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15605" y="2723456"/>
                <a:ext cx="1105272" cy="1105272"/>
              </a:xfrm>
              <a:prstGeom prst="rect">
                <a:avLst/>
              </a:prstGeom>
            </p:spPr>
          </p:pic>
          <p:sp>
            <p:nvSpPr>
              <p:cNvPr id="27" name="사각형: 둥근 모서리 27">
                <a:extLst>
                  <a:ext uri="{FF2B5EF4-FFF2-40B4-BE49-F238E27FC236}">
                    <a16:creationId xmlns:a16="http://schemas.microsoft.com/office/drawing/2014/main" id="{750B45A2-124D-4A4D-AAD4-40FC2F01AE76}"/>
                  </a:ext>
                </a:extLst>
              </p:cNvPr>
              <p:cNvSpPr/>
              <p:nvPr/>
            </p:nvSpPr>
            <p:spPr>
              <a:xfrm>
                <a:off x="5363327" y="2635735"/>
                <a:ext cx="1224136" cy="12961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3124B5-E2BF-43E3-AB98-9DAD08BAB0E0}"/>
                </a:ext>
              </a:extLst>
            </p:cNvPr>
            <p:cNvSpPr txBox="1"/>
            <p:nvPr/>
          </p:nvSpPr>
          <p:spPr>
            <a:xfrm>
              <a:off x="3301060" y="3501480"/>
              <a:ext cx="14814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 err="1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성수민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이력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</a:p>
          </p:txBody>
        </p:sp>
      </p:grp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75FFEB57-DB97-4A11-AB13-CB094630FC0A}"/>
              </a:ext>
            </a:extLst>
          </p:cNvPr>
          <p:cNvSpPr/>
          <p:nvPr/>
        </p:nvSpPr>
        <p:spPr>
          <a:xfrm>
            <a:off x="1296347" y="1168574"/>
            <a:ext cx="4646250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팀명</a:t>
            </a:r>
            <a:r>
              <a:rPr kumimoji="0" lang="en-US" altLang="ko-KR" sz="28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: </a:t>
            </a:r>
            <a:r>
              <a:rPr kumimoji="0" lang="ko-KR" altLang="en-US" sz="28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M HANNA Pro OTF" panose="020B0600000101010101" pitchFamily="34" charset="-127"/>
                <a:ea typeface="BM HANNA Pro OTF" panose="020B0600000101010101" pitchFamily="34" charset="-127"/>
                <a:cs typeface="+mn-cs"/>
              </a:rPr>
              <a:t>이재헌</a:t>
            </a:r>
            <a:endParaRPr kumimoji="0" lang="en-US" altLang="ko-KR" sz="280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BM HANNA Pro OTF" panose="020B0600000101010101" pitchFamily="34" charset="-127"/>
              <a:ea typeface="BM HANNA Pro OTF" panose="020B0600000101010101" pitchFamily="34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3BCB29-3CC9-20F7-CCA2-74F6C2C2B4A9}"/>
              </a:ext>
            </a:extLst>
          </p:cNvPr>
          <p:cNvGrpSpPr/>
          <p:nvPr/>
        </p:nvGrpSpPr>
        <p:grpSpPr>
          <a:xfrm>
            <a:off x="5402700" y="2173724"/>
            <a:ext cx="1487908" cy="2528084"/>
            <a:chOff x="5402700" y="2173724"/>
            <a:chExt cx="1487908" cy="2528084"/>
          </a:xfrm>
        </p:grpSpPr>
        <p:grpSp>
          <p:nvGrpSpPr>
            <p:cNvPr id="9" name="그룹 28">
              <a:extLst>
                <a:ext uri="{FF2B5EF4-FFF2-40B4-BE49-F238E27FC236}">
                  <a16:creationId xmlns:a16="http://schemas.microsoft.com/office/drawing/2014/main" id="{AF6DA46E-A125-46D2-AC67-1A5589C0E3CC}"/>
                </a:ext>
              </a:extLst>
            </p:cNvPr>
            <p:cNvGrpSpPr/>
            <p:nvPr/>
          </p:nvGrpSpPr>
          <p:grpSpPr>
            <a:xfrm>
              <a:off x="5663020" y="2173724"/>
              <a:ext cx="967268" cy="1116152"/>
              <a:chOff x="5389862" y="2620132"/>
              <a:chExt cx="1224136" cy="1296144"/>
            </a:xfrm>
          </p:grpSpPr>
          <p:pic>
            <p:nvPicPr>
              <p:cNvPr id="24" name="그래픽 29" descr="남성 사무직 근로자 단색으로 채워진">
                <a:extLst>
                  <a:ext uri="{FF2B5EF4-FFF2-40B4-BE49-F238E27FC236}">
                    <a16:creationId xmlns:a16="http://schemas.microsoft.com/office/drawing/2014/main" id="{889104D6-3ADD-4850-87BC-A0D339DC2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52499" y="2715568"/>
                <a:ext cx="1105272" cy="1105272"/>
              </a:xfrm>
              <a:prstGeom prst="rect">
                <a:avLst/>
              </a:prstGeom>
            </p:spPr>
          </p:pic>
          <p:sp>
            <p:nvSpPr>
              <p:cNvPr id="25" name="사각형: 둥근 모서리 30">
                <a:extLst>
                  <a:ext uri="{FF2B5EF4-FFF2-40B4-BE49-F238E27FC236}">
                    <a16:creationId xmlns:a16="http://schemas.microsoft.com/office/drawing/2014/main" id="{41E74A4A-F5A9-4301-A13A-1F19ECCA5D7A}"/>
                  </a:ext>
                </a:extLst>
              </p:cNvPr>
              <p:cNvSpPr/>
              <p:nvPr/>
            </p:nvSpPr>
            <p:spPr>
              <a:xfrm>
                <a:off x="5389862" y="2620132"/>
                <a:ext cx="1224136" cy="1296144"/>
              </a:xfrm>
              <a:prstGeom prst="roundRect">
                <a:avLst/>
              </a:prstGeom>
              <a:noFill/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143682-D40D-46C7-B836-8144D1FD49F1}"/>
                </a:ext>
              </a:extLst>
            </p:cNvPr>
            <p:cNvSpPr txBox="1"/>
            <p:nvPr/>
          </p:nvSpPr>
          <p:spPr>
            <a:xfrm>
              <a:off x="5402700" y="3501479"/>
              <a:ext cx="14879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정서현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역할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팀원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이력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AA97CD8-E280-4819-8789-83F36567B86D}"/>
              </a:ext>
            </a:extLst>
          </p:cNvPr>
          <p:cNvSpPr txBox="1"/>
          <p:nvPr/>
        </p:nvSpPr>
        <p:spPr>
          <a:xfrm>
            <a:off x="1107161" y="5371608"/>
            <a:ext cx="92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Vision : 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총장님 사랑합니다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2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5164-49F2-5A2A-35D1-A474B346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F6909-AB1B-BDAC-363B-3C71A6BD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C0633-F86F-A419-0FDA-48AAE6CDF989}"/>
              </a:ext>
            </a:extLst>
          </p:cNvPr>
          <p:cNvSpPr txBox="1"/>
          <p:nvPr/>
        </p:nvSpPr>
        <p:spPr>
          <a:xfrm>
            <a:off x="405376" y="78679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원천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기술은</a:t>
            </a:r>
            <a:r>
              <a:rPr lang="en-US" altLang="ko-KR" sz="28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7FF65EB0-4327-9DB7-4EE9-0FA842405D27}"/>
              </a:ext>
            </a:extLst>
          </p:cNvPr>
          <p:cNvSpPr/>
          <p:nvPr/>
        </p:nvSpPr>
        <p:spPr>
          <a:xfrm>
            <a:off x="405375" y="1009135"/>
            <a:ext cx="9780843" cy="567417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특허명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자동 음악 태그 분류 성능 향상을 위한 음악 특징 선택 시스템 및 방법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A5CDC-FBE0-64A0-AA2C-27B17200B965}"/>
              </a:ext>
            </a:extLst>
          </p:cNvPr>
          <p:cNvSpPr txBox="1"/>
          <p:nvPr/>
        </p:nvSpPr>
        <p:spPr>
          <a:xfrm>
            <a:off x="591291" y="1983788"/>
            <a:ext cx="1112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MIR Tool Box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이용한 음악 특징 데이터 추출 기술로 높은 정확성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유전 알고리즘과 진화된 특징 선택 알고리즘을 사용하여 동일한 음악 구조를 갖는 데이터  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세트 생성으로 분류 성능 극대화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Naïve Bayes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분류기를 포함한 초기화 모듈을 사용하여 염색체의 적합성 값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(fitness value)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선출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토너먼트 알고리즘을 통한 효율적인 부모 선택과 상호 보완적인 부모 매칭 알고리즘으로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데이터 세트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최적화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섀넌의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상호 정보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(Shannon’s mutual information)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기반으로 한 자손 생성 모듈로 높은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 정확도와 신뢰성 확보</a:t>
            </a:r>
          </a:p>
        </p:txBody>
      </p:sp>
    </p:spTree>
    <p:extLst>
      <p:ext uri="{BB962C8B-B14F-4D97-AF65-F5344CB8AC3E}">
        <p14:creationId xmlns:p14="http://schemas.microsoft.com/office/powerpoint/2010/main" val="39634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F6233-561B-3932-68C0-01560AA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C93A3B-FA75-C4D2-4624-3E6676E751EA}"/>
              </a:ext>
            </a:extLst>
          </p:cNvPr>
          <p:cNvSpPr/>
          <p:nvPr/>
        </p:nvSpPr>
        <p:spPr>
          <a:xfrm>
            <a:off x="2781781" y="2591164"/>
            <a:ext cx="6628437" cy="1621991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fontAlgn="base"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defRPr lang="ko-KR" altLang="en-US"/>
            </a:pP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 분석 </a:t>
            </a:r>
            <a:r>
              <a:rPr lang="en-US" altLang="ko-KR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 </a:t>
            </a:r>
            <a:r>
              <a:rPr lang="ko-KR" altLang="en-US" sz="40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문제 분석</a:t>
            </a:r>
            <a:endParaRPr lang="en-US" altLang="ko-KR" sz="40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FB98-9891-4A3D-9A14-7DF39E6FA1AE}"/>
              </a:ext>
            </a:extLst>
          </p:cNvPr>
          <p:cNvSpPr txBox="1"/>
          <p:nvPr/>
        </p:nvSpPr>
        <p:spPr>
          <a:xfrm>
            <a:off x="463378" y="95470"/>
            <a:ext cx="549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 :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 프로파일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(Customer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Profile)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우리의 고객은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0A950BEA-EDAC-4301-9B4B-FBD0074E575A}"/>
              </a:ext>
            </a:extLst>
          </p:cNvPr>
          <p:cNvSpPr/>
          <p:nvPr/>
        </p:nvSpPr>
        <p:spPr>
          <a:xfrm>
            <a:off x="405376" y="861995"/>
            <a:ext cx="8065961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</a:t>
            </a:r>
            <a:r>
              <a:rPr lang="ko-KR" altLang="en-US" sz="2400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누구이며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그들의 어떤 상황에 주목할 것인가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485732-7BEC-43E4-A5A2-031929EF120A}"/>
              </a:ext>
            </a:extLst>
          </p:cNvPr>
          <p:cNvCxnSpPr/>
          <p:nvPr/>
        </p:nvCxnSpPr>
        <p:spPr>
          <a:xfrm>
            <a:off x="6096000" y="1681655"/>
            <a:ext cx="0" cy="4708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9863B8-921B-41BE-B050-D85BE5204A29}"/>
              </a:ext>
            </a:extLst>
          </p:cNvPr>
          <p:cNvSpPr/>
          <p:nvPr/>
        </p:nvSpPr>
        <p:spPr>
          <a:xfrm>
            <a:off x="2424167" y="169158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357A8-F953-4A5A-9163-88B9F10FCB29}"/>
              </a:ext>
            </a:extLst>
          </p:cNvPr>
          <p:cNvCxnSpPr>
            <a:cxnSpLocks/>
          </p:cNvCxnSpPr>
          <p:nvPr/>
        </p:nvCxnSpPr>
        <p:spPr>
          <a:xfrm>
            <a:off x="405376" y="2144992"/>
            <a:ext cx="11282127" cy="0"/>
          </a:xfrm>
          <a:prstGeom prst="line">
            <a:avLst/>
          </a:prstGeom>
          <a:ln>
            <a:solidFill>
              <a:srgbClr val="84B5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12804-32FA-4996-9E63-0DFBD5B628B9}"/>
              </a:ext>
            </a:extLst>
          </p:cNvPr>
          <p:cNvSpPr/>
          <p:nvPr/>
        </p:nvSpPr>
        <p:spPr>
          <a:xfrm>
            <a:off x="8296588" y="1691580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C947DA-57F9-4BCA-860C-0276DB38A7C0}"/>
              </a:ext>
            </a:extLst>
          </p:cNvPr>
          <p:cNvCxnSpPr>
            <a:cxnSpLocks/>
          </p:cNvCxnSpPr>
          <p:nvPr/>
        </p:nvCxnSpPr>
        <p:spPr>
          <a:xfrm flipH="1">
            <a:off x="463380" y="3111057"/>
            <a:ext cx="112241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7D3F95-A4EB-41FE-8889-5318020BDEDD}"/>
              </a:ext>
            </a:extLst>
          </p:cNvPr>
          <p:cNvCxnSpPr>
            <a:cxnSpLocks/>
          </p:cNvCxnSpPr>
          <p:nvPr/>
        </p:nvCxnSpPr>
        <p:spPr>
          <a:xfrm flipH="1" flipV="1">
            <a:off x="463379" y="4177856"/>
            <a:ext cx="11224124" cy="52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4076CD-085F-4B3A-9336-B5E0FB54CCE9}"/>
              </a:ext>
            </a:extLst>
          </p:cNvPr>
          <p:cNvSpPr/>
          <p:nvPr/>
        </p:nvSpPr>
        <p:spPr>
          <a:xfrm>
            <a:off x="611170" y="2402458"/>
            <a:ext cx="482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구독자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만 이상 토크 컨텐츠 위주의 인터넷 방송인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9DAED2-0795-40AD-A08F-87E91B4A1E7B}"/>
              </a:ext>
            </a:extLst>
          </p:cNvPr>
          <p:cNvSpPr/>
          <p:nvPr/>
        </p:nvSpPr>
        <p:spPr>
          <a:xfrm>
            <a:off x="7551992" y="2424331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인터넷 방송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플랫폼 담당자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C72FD3-87E6-4FD6-A444-DF46014D65A4}"/>
              </a:ext>
            </a:extLst>
          </p:cNvPr>
          <p:cNvSpPr/>
          <p:nvPr/>
        </p:nvSpPr>
        <p:spPr>
          <a:xfrm>
            <a:off x="463378" y="3320440"/>
            <a:ext cx="5551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세금 감면을 위해 송도에 거주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30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억 이상의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소득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방송하는데 있어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BGM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을 사용함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2125B1-A33E-4D97-8248-1172576B0706}"/>
              </a:ext>
            </a:extLst>
          </p:cNvPr>
          <p:cNvSpPr/>
          <p:nvPr/>
        </p:nvSpPr>
        <p:spPr>
          <a:xfrm>
            <a:off x="6706472" y="3320440"/>
            <a:ext cx="4466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정규 방송 시 채널 모니터링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~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30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대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7000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만원 이상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담당 채널의 성장을 추구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D34D6D-C275-4607-ACA7-DD1BE1DD6670}"/>
              </a:ext>
            </a:extLst>
          </p:cNvPr>
          <p:cNvSpPr/>
          <p:nvPr/>
        </p:nvSpPr>
        <p:spPr>
          <a:xfrm>
            <a:off x="409937" y="4433404"/>
            <a:ext cx="560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토크 컨텐츠를 주로 하는 인터넷 방송인은 토크시에 발생하는 위화감을 줄이고 자연스러운 분위기를 연출하기 위해 음향적인 요소를 도입하고 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이로 인해 음악 선정에 많은 시간을 소요하여 기존의 작업환경에 피로감을 느끼고 있을 것이다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E6472-4379-287C-24FD-747676515CA8}"/>
              </a:ext>
            </a:extLst>
          </p:cNvPr>
          <p:cNvSpPr/>
          <p:nvPr/>
        </p:nvSpPr>
        <p:spPr>
          <a:xfrm>
            <a:off x="6281681" y="4450541"/>
            <a:ext cx="560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인터넷 방송 플랫폼 담당자는 담당 방송인의 원활한 컨텐츠 진행을 위해 많은 노력을 하는 사람이다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담당 방송인의 영상 퀄리티 증가와 방송사고 대처를 위해 항상 긴장감을 늦출 수 없다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69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FADC46-F13A-4830-A02A-25C324DD0606}"/>
              </a:ext>
            </a:extLst>
          </p:cNvPr>
          <p:cNvSpPr/>
          <p:nvPr/>
        </p:nvSpPr>
        <p:spPr>
          <a:xfrm>
            <a:off x="882869" y="152401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1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문제가 없는 배경 음악과 효과음을 찾기 위해 음악 라이브러리를 검색한다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혹은 저작권을 구매한다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651D64-8A12-42C3-8835-7D8DAE153665}"/>
              </a:ext>
            </a:extLst>
          </p:cNvPr>
          <p:cNvSpPr/>
          <p:nvPr/>
        </p:nvSpPr>
        <p:spPr>
          <a:xfrm>
            <a:off x="882869" y="261708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2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찾은 음악들을 저장하여 카테고리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장르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분위기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효과음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별로 정리한다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E173CB-E4E4-4AFE-AB6F-C98FDBA1EE3E}"/>
              </a:ext>
            </a:extLst>
          </p:cNvPr>
          <p:cNvSpPr/>
          <p:nvPr/>
        </p:nvSpPr>
        <p:spPr>
          <a:xfrm>
            <a:off x="882869" y="371016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3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방송을 진행하면서 상황에 맞는 음악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혹은 효과음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찾아 재생한다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8B118C-E631-4AD4-8328-362CED52F5CF}"/>
              </a:ext>
            </a:extLst>
          </p:cNvPr>
          <p:cNvSpPr/>
          <p:nvPr/>
        </p:nvSpPr>
        <p:spPr>
          <a:xfrm>
            <a:off x="882869" y="480323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4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방송 후 다음 방송을 위해 새로운 음악 플레이 리스트를 준비한다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6DF979-AB3B-4535-9F21-206ED185F6D2}"/>
              </a:ext>
            </a:extLst>
          </p:cNvPr>
          <p:cNvSpPr/>
          <p:nvPr/>
        </p:nvSpPr>
        <p:spPr>
          <a:xfrm>
            <a:off x="5754413" y="236483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16772CA-BCC0-41D0-A79C-A333F2BCE072}"/>
              </a:ext>
            </a:extLst>
          </p:cNvPr>
          <p:cNvSpPr/>
          <p:nvPr/>
        </p:nvSpPr>
        <p:spPr>
          <a:xfrm>
            <a:off x="5754413" y="3457913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D8D5820-8323-4B91-B566-FEC64647DB69}"/>
              </a:ext>
            </a:extLst>
          </p:cNvPr>
          <p:cNvSpPr/>
          <p:nvPr/>
        </p:nvSpPr>
        <p:spPr>
          <a:xfrm>
            <a:off x="5754413" y="455098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979E577-AD5A-43E9-8C3C-5C24914845EE}"/>
              </a:ext>
            </a:extLst>
          </p:cNvPr>
          <p:cNvSpPr/>
          <p:nvPr/>
        </p:nvSpPr>
        <p:spPr>
          <a:xfrm>
            <a:off x="5754413" y="5699705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74C0C1-595A-4BB5-80B1-B64850E46DD3}"/>
              </a:ext>
            </a:extLst>
          </p:cNvPr>
          <p:cNvSpPr/>
          <p:nvPr/>
        </p:nvSpPr>
        <p:spPr>
          <a:xfrm>
            <a:off x="882869" y="5974266"/>
            <a:ext cx="10426262" cy="458065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5 : </a:t>
            </a:r>
            <a:r>
              <a:rPr lang="ko-KR" altLang="en-US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방송을 하면서 즉각적으로 사용된 음악과 효과음을 검토하고 피드백을 반영한다</a:t>
            </a:r>
            <a:r>
              <a:rPr lang="en-US" altLang="ko-KR" dirty="0">
                <a:solidFill>
                  <a:srgbClr val="84B546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19C39C7-52B9-47A4-8931-B942FD7FBC14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57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B075-99BD-096A-EAB0-2A7BDFCE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C453A-51BD-12AF-3643-8968FD3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11BE795-7D23-98BD-C9D7-E6582442A841}"/>
              </a:ext>
            </a:extLst>
          </p:cNvPr>
          <p:cNvSpPr/>
          <p:nvPr/>
        </p:nvSpPr>
        <p:spPr>
          <a:xfrm>
            <a:off x="405376" y="861995"/>
            <a:ext cx="8076472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해당 고객은 어떤 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특정한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상황에 어떤 행동패턴을 나타내는가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6F343-9BD0-6CD6-7A9D-D9B432476AC2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2DEE1DC-C10D-75C8-E24D-448847A2ADBB}"/>
              </a:ext>
            </a:extLst>
          </p:cNvPr>
          <p:cNvSpPr/>
          <p:nvPr/>
        </p:nvSpPr>
        <p:spPr>
          <a:xfrm>
            <a:off x="882869" y="152401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1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문제로 인한 채널의 수익성 정지를 경험한다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E91F8B-C075-D5E9-D949-494ABB987E34}"/>
              </a:ext>
            </a:extLst>
          </p:cNvPr>
          <p:cNvSpPr/>
          <p:nvPr/>
        </p:nvSpPr>
        <p:spPr>
          <a:xfrm>
            <a:off x="882869" y="261708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2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인터넷 방송인에게 저작권에 대한 교육 및 공지를 통해 이를 상기시킨다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380A68-B862-7682-FCB8-C197554BA97E}"/>
              </a:ext>
            </a:extLst>
          </p:cNvPr>
          <p:cNvSpPr/>
          <p:nvPr/>
        </p:nvSpPr>
        <p:spPr>
          <a:xfrm>
            <a:off x="882869" y="3710161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3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생방송 중 사용된 음악이 저작권 침해 여부를 실시간으로 모니터링한다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81A1D0-E9B0-6D0C-1E5F-4319B7D34181}"/>
              </a:ext>
            </a:extLst>
          </p:cNvPr>
          <p:cNvSpPr/>
          <p:nvPr/>
        </p:nvSpPr>
        <p:spPr>
          <a:xfrm>
            <a:off x="882869" y="4803236"/>
            <a:ext cx="10426262" cy="798786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Step 4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인터넷 방송인이 사용할 음악을 사전에 확인하고 필요한 경우 라이센스 계약을 체결한다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958C4C9-9CE2-55E6-CA4E-641B061B22BE}"/>
              </a:ext>
            </a:extLst>
          </p:cNvPr>
          <p:cNvSpPr/>
          <p:nvPr/>
        </p:nvSpPr>
        <p:spPr>
          <a:xfrm>
            <a:off x="5754413" y="236483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732842B-3817-65E4-300F-44D23A82996F}"/>
              </a:ext>
            </a:extLst>
          </p:cNvPr>
          <p:cNvSpPr/>
          <p:nvPr/>
        </p:nvSpPr>
        <p:spPr>
          <a:xfrm>
            <a:off x="5754413" y="3457913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FDCDE56-4A46-7478-1E52-D8FA83F7FF06}"/>
              </a:ext>
            </a:extLst>
          </p:cNvPr>
          <p:cNvSpPr/>
          <p:nvPr/>
        </p:nvSpPr>
        <p:spPr>
          <a:xfrm>
            <a:off x="5754413" y="4550988"/>
            <a:ext cx="683173" cy="210206"/>
          </a:xfrm>
          <a:prstGeom prst="downArrow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44A6C5B5-647C-E04D-A387-345875CF7443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0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특정한 상황에 적합한 배경 음악 혹은 효과음에 대한 배경 지식이 부족하여 방송 준비가 어렵다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음원 내부에서 원하는 지점을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찾기위해서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여러 번 눌러 탐색하기에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 문제를 곡마다 해결하기가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구독자 수가 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수익 창출이 잘 되었으면 좋겠다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내 방송이 문제 없이 오랜 기간 동안 안정적으로 유지되었으면 한다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lvl="0"/>
            <a:endParaRPr lang="ko-KR" altLang="en-US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86A83F-4196-43F7-B2D0-B49B1294B7AE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F94AF9-3273-4FA3-8789-95D5025B949C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338B254-272F-A4B9-0EDB-282FC128D571}"/>
              </a:ext>
            </a:extLst>
          </p:cNvPr>
          <p:cNvSpPr txBox="1">
            <a:spLocks/>
          </p:cNvSpPr>
          <p:nvPr/>
        </p:nvSpPr>
        <p:spPr>
          <a:xfrm>
            <a:off x="9197009" y="10235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0" i="0" kern="120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4AF2D-FCB9-4C0A-8FE9-7EF772266CF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8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8F1E4-65E6-852F-BB33-2F0BA6C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AF2D-FCB9-4C0A-8FE9-7EF772266CF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A820BB5-3BEB-D86E-44CF-3371C16126BA}"/>
              </a:ext>
            </a:extLst>
          </p:cNvPr>
          <p:cNvSpPr/>
          <p:nvPr/>
        </p:nvSpPr>
        <p:spPr>
          <a:xfrm>
            <a:off x="405375" y="861995"/>
            <a:ext cx="8528417" cy="461665"/>
          </a:xfrm>
          <a:prstGeom prst="roundRect">
            <a:avLst>
              <a:gd name="adj" fmla="val 50000"/>
            </a:avLst>
          </a:prstGeom>
          <a:solidFill>
            <a:srgbClr val="84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그러한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행동패턴에서 무엇을 불편해 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무엇을 희망하는가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A451F-1D5E-40B4-AB62-CBC1D6C72D35}"/>
              </a:ext>
            </a:extLst>
          </p:cNvPr>
          <p:cNvSpPr txBox="1"/>
          <p:nvPr/>
        </p:nvSpPr>
        <p:spPr>
          <a:xfrm>
            <a:off x="463378" y="9547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누구의 어떤 문제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요구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…</a:t>
            </a:r>
            <a:endParaRPr lang="ko-KR" altLang="en-US" sz="24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0ABA1D1A-2851-4C88-A74D-F2C3F8D35705}"/>
              </a:ext>
            </a:extLst>
          </p:cNvPr>
          <p:cNvSpPr/>
          <p:nvPr/>
        </p:nvSpPr>
        <p:spPr>
          <a:xfrm>
            <a:off x="9680755" y="876224"/>
            <a:ext cx="159684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고객군</a:t>
            </a:r>
            <a:r>
              <a:rPr lang="ko-KR" altLang="en-US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2</a:t>
            </a:r>
            <a:endParaRPr lang="ko-KR" altLang="en-US" sz="2000" dirty="0">
              <a:solidFill>
                <a:srgbClr val="84B546"/>
              </a:solidFill>
              <a:latin typeface="Abadi" panose="020B0604020104020204" pitchFamily="34" charset="0"/>
              <a:ea typeface="BM HANNA Air OTF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62A77-41B6-405F-A0DB-C6C9B0A455AA}"/>
              </a:ext>
            </a:extLst>
          </p:cNvPr>
          <p:cNvSpPr/>
          <p:nvPr/>
        </p:nvSpPr>
        <p:spPr>
          <a:xfrm>
            <a:off x="872359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저작권에 대한 세세한 문제까지 파악해야 한다는 점이 불편하다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방송 시간동안 지속적인 모니터링으로 정서적 부담을 느낀다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방송인의 잦은 교체로 매번 교육을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새로해야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한다는 불편함이 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3BD8EF-9564-4324-AD3B-DF0E335F9881}"/>
              </a:ext>
            </a:extLst>
          </p:cNvPr>
          <p:cNvSpPr/>
          <p:nvPr/>
        </p:nvSpPr>
        <p:spPr>
          <a:xfrm>
            <a:off x="6232634" y="1744718"/>
            <a:ext cx="5044966" cy="4593020"/>
          </a:xfrm>
          <a:prstGeom prst="roundRect">
            <a:avLst/>
          </a:prstGeom>
          <a:solidFill>
            <a:schemeClr val="bg1"/>
          </a:solidFill>
          <a:ln>
            <a:solidFill>
              <a:srgbClr val="84B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방송인이 문제를 일으키지 않았으면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담당 인터넷 방송인의 방송이 잘 되어서 연봉이 올랐으면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lvl="0" indent="-342900">
              <a:buFontTx/>
              <a:buAutoNum type="arabicPeriod"/>
            </a:pP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업무량이 적었으면 좋겠다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F476BA-93CB-4F82-B268-99E18157D8F9}"/>
              </a:ext>
            </a:extLst>
          </p:cNvPr>
          <p:cNvSpPr/>
          <p:nvPr/>
        </p:nvSpPr>
        <p:spPr>
          <a:xfrm>
            <a:off x="1373235" y="1911710"/>
            <a:ext cx="404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불편한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(Problems/Pains)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70FCF-28E0-4E49-869D-E68C4D65B2D4}"/>
              </a:ext>
            </a:extLst>
          </p:cNvPr>
          <p:cNvSpPr/>
          <p:nvPr/>
        </p:nvSpPr>
        <p:spPr>
          <a:xfrm>
            <a:off x="6735321" y="1911710"/>
            <a:ext cx="403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희망하는 것들</a:t>
            </a:r>
            <a:r>
              <a:rPr lang="en-US" altLang="ko-KR" sz="2400" dirty="0">
                <a:solidFill>
                  <a:srgbClr val="84B54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  <a:cs typeface="KoPubWorld돋움체_Pro Medium" panose="00000600000000000000" pitchFamily="50" charset="-127"/>
              </a:rPr>
              <a:t>(Needs/Gains)</a:t>
            </a:r>
            <a:endParaRPr lang="ko-KR" altLang="en-US" sz="2400" dirty="0">
              <a:solidFill>
                <a:srgbClr val="84B546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1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1267</Words>
  <Application>Microsoft Macintosh PowerPoint</Application>
  <PresentationFormat>와이드스크린</PresentationFormat>
  <Paragraphs>187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BM HANNA Air OTF</vt:lpstr>
      <vt:lpstr>Abadi</vt:lpstr>
      <vt:lpstr>Arial</vt:lpstr>
      <vt:lpstr>Merriweather Sans</vt:lpstr>
      <vt:lpstr>BM HANNA Pro OTF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이혜수</dc:creator>
  <cp:lastModifiedBy>정서현</cp:lastModifiedBy>
  <cp:revision>105</cp:revision>
  <dcterms:created xsi:type="dcterms:W3CDTF">2024-04-17T08:51:34Z</dcterms:created>
  <dcterms:modified xsi:type="dcterms:W3CDTF">2024-07-02T11:24:04Z</dcterms:modified>
</cp:coreProperties>
</file>