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3" r:id="rId2"/>
  </p:sldMasterIdLst>
  <p:notesMasterIdLst>
    <p:notesMasterId r:id="rId18"/>
  </p:notesMasterIdLst>
  <p:sldIdLst>
    <p:sldId id="256" r:id="rId3"/>
    <p:sldId id="3222" r:id="rId4"/>
    <p:sldId id="260" r:id="rId5"/>
    <p:sldId id="3220" r:id="rId6"/>
    <p:sldId id="3226" r:id="rId7"/>
    <p:sldId id="3223" r:id="rId8"/>
    <p:sldId id="3228" r:id="rId9"/>
    <p:sldId id="3227" r:id="rId10"/>
    <p:sldId id="3229" r:id="rId11"/>
    <p:sldId id="3230" r:id="rId12"/>
    <p:sldId id="3224" r:id="rId13"/>
    <p:sldId id="3225" r:id="rId14"/>
    <p:sldId id="3232" r:id="rId15"/>
    <p:sldId id="3231" r:id="rId16"/>
    <p:sldId id="3233" r:id="rId17"/>
  </p:sldIdLst>
  <p:sldSz cx="12192000" cy="6858000"/>
  <p:notesSz cx="6858000" cy="9144000"/>
  <p:embeddedFontLst>
    <p:embeddedFont>
      <p:font typeface="BM HANNA 11yrs old OTF" panose="020B0600000101010101" pitchFamily="34" charset="-127"/>
      <p:regular r:id="rId19"/>
    </p:embeddedFont>
    <p:embeddedFont>
      <p:font typeface="Abadi" panose="020B0604020104020204" pitchFamily="34" charset="0"/>
      <p:regular r:id="rId20"/>
    </p:embeddedFont>
    <p:embeddedFont>
      <p:font typeface="BM DoHyeon OTF" panose="020B0600000101010101" pitchFamily="34" charset="-127"/>
      <p:regular r:id="rId21"/>
    </p:embeddedFont>
    <p:embeddedFont>
      <p:font typeface="BM JUA OTF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546"/>
    <a:srgbClr val="DD9092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8163" autoAdjust="0"/>
  </p:normalViewPr>
  <p:slideViewPr>
    <p:cSldViewPr snapToGrid="0">
      <p:cViewPr varScale="1">
        <p:scale>
          <a:sx n="112" d="100"/>
          <a:sy n="112" d="100"/>
        </p:scale>
        <p:origin x="9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fld id="{DCC789EA-BF7E-413D-938F-D7F4C38B7EB1}" type="datetimeFigureOut">
              <a:rPr lang="ko-KR" altLang="en-US" smtClean="0"/>
              <a:pPr/>
              <a:t>2024. 7. 2.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fld id="{4EA1E802-C888-48EF-AF35-ED67873B93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69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BM HANNA 11yrs old OTF" panose="020B0600000101010101" pitchFamily="34" charset="-127"/>
        <a:ea typeface="BM HANNA 11yrs old OTF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BM HANNA 11yrs old OTF" panose="020B0600000101010101" pitchFamily="34" charset="-127"/>
        <a:ea typeface="BM HANNA 11yrs old OTF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BM HANNA 11yrs old OTF" panose="020B0600000101010101" pitchFamily="34" charset="-127"/>
        <a:ea typeface="BM HANNA 11yrs old OTF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BM HANNA 11yrs old OTF" panose="020B0600000101010101" pitchFamily="34" charset="-127"/>
        <a:ea typeface="BM HANNA 11yrs old OTF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BM HANNA 11yrs old OTF" panose="020B0600000101010101" pitchFamily="34" charset="-127"/>
        <a:ea typeface="BM HANNA 11yrs old 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grid&#10;&#10;Description automatically generated">
            <a:extLst>
              <a:ext uri="{FF2B5EF4-FFF2-40B4-BE49-F238E27FC236}">
                <a16:creationId xmlns:a16="http://schemas.microsoft.com/office/drawing/2014/main" id="{E0FB2C07-05C4-CE12-F8B5-26BA89FD9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" y="0"/>
            <a:ext cx="12190765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22F67-35D4-8FC1-5BF0-4206E6434945}"/>
              </a:ext>
            </a:extLst>
          </p:cNvPr>
          <p:cNvGrpSpPr/>
          <p:nvPr userDrawn="1"/>
        </p:nvGrpSpPr>
        <p:grpSpPr>
          <a:xfrm>
            <a:off x="1734456" y="1244182"/>
            <a:ext cx="8723086" cy="671293"/>
            <a:chOff x="1734457" y="966828"/>
            <a:chExt cx="8723086" cy="671293"/>
          </a:xfrm>
        </p:grpSpPr>
        <p:grpSp>
          <p:nvGrpSpPr>
            <p:cNvPr id="8" name="그룹 2">
              <a:extLst>
                <a:ext uri="{FF2B5EF4-FFF2-40B4-BE49-F238E27FC236}">
                  <a16:creationId xmlns:a16="http://schemas.microsoft.com/office/drawing/2014/main" id="{99E2B2C4-34B6-EB30-AD6E-DBFF42E51D51}"/>
                </a:ext>
              </a:extLst>
            </p:cNvPr>
            <p:cNvGrpSpPr/>
            <p:nvPr userDrawn="1"/>
          </p:nvGrpSpPr>
          <p:grpSpPr>
            <a:xfrm>
              <a:off x="1734457" y="975917"/>
              <a:ext cx="8723086" cy="662204"/>
              <a:chOff x="4319159" y="4068850"/>
              <a:chExt cx="3553682" cy="66220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027CE-9F09-DA33-E6B9-183B53825A9A}"/>
                  </a:ext>
                </a:extLst>
              </p:cNvPr>
              <p:cNvSpPr txBox="1"/>
              <p:nvPr/>
            </p:nvSpPr>
            <p:spPr>
              <a:xfrm>
                <a:off x="4319159" y="4068850"/>
                <a:ext cx="3553682" cy="662204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+mj-cs"/>
                  </a:defRPr>
                </a:lvl1pPr>
              </a:lstStyle>
              <a:p>
                <a:pPr algn="ctr"/>
                <a:endParaRPr lang="ko-KR" altLang="en-US" sz="2000" b="0" i="0" dirty="0">
                  <a:solidFill>
                    <a:schemeClr val="accent6">
                      <a:lumMod val="75000"/>
                    </a:schemeClr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  <p:cxnSp>
            <p:nvCxnSpPr>
              <p:cNvPr id="10" name="직선 연결선 4">
                <a:extLst>
                  <a:ext uri="{FF2B5EF4-FFF2-40B4-BE49-F238E27FC236}">
                    <a16:creationId xmlns:a16="http://schemas.microsoft.com/office/drawing/2014/main" id="{416BC4A8-12E0-78E1-E4BF-370AF48A9DBF}"/>
                  </a:ext>
                </a:extLst>
              </p:cNvPr>
              <p:cNvCxnSpPr/>
              <p:nvPr/>
            </p:nvCxnSpPr>
            <p:spPr>
              <a:xfrm>
                <a:off x="4319159" y="4091710"/>
                <a:ext cx="3553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5">
                <a:extLst>
                  <a:ext uri="{FF2B5EF4-FFF2-40B4-BE49-F238E27FC236}">
                    <a16:creationId xmlns:a16="http://schemas.microsoft.com/office/drawing/2014/main" id="{68692FFE-4F11-06A1-6EE0-0FBF6E1FEC5E}"/>
                  </a:ext>
                </a:extLst>
              </p:cNvPr>
              <p:cNvCxnSpPr/>
              <p:nvPr/>
            </p:nvCxnSpPr>
            <p:spPr>
              <a:xfrm>
                <a:off x="4319159" y="4662474"/>
                <a:ext cx="3553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5">
              <a:extLst>
                <a:ext uri="{FF2B5EF4-FFF2-40B4-BE49-F238E27FC236}">
                  <a16:creationId xmlns:a16="http://schemas.microsoft.com/office/drawing/2014/main" id="{793FFAEC-7D4B-76CB-745D-42AA2554F2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0251" y="1612538"/>
              <a:ext cx="599149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5">
              <a:extLst>
                <a:ext uri="{FF2B5EF4-FFF2-40B4-BE49-F238E27FC236}">
                  <a16:creationId xmlns:a16="http://schemas.microsoft.com/office/drawing/2014/main" id="{F0FC703F-FC34-9A2C-19B3-21D7DD319F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0251" y="966828"/>
              <a:ext cx="599149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0397D2-A42A-F467-E219-73CD24C10964}"/>
              </a:ext>
            </a:extLst>
          </p:cNvPr>
          <p:cNvSpPr txBox="1"/>
          <p:nvPr userDrawn="1"/>
        </p:nvSpPr>
        <p:spPr>
          <a:xfrm>
            <a:off x="3137394" y="1378206"/>
            <a:ext cx="591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공공기술 기반 도시 문제 해결을 위한 창업 아이디어 발굴</a:t>
            </a:r>
            <a:endParaRPr lang="ko-KR" altLang="en-US" sz="1800" b="0" i="0" kern="12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10BCC-FED4-BE3D-8DCA-694388945552}"/>
              </a:ext>
            </a:extLst>
          </p:cNvPr>
          <p:cNvSpPr txBox="1"/>
          <p:nvPr userDrawn="1"/>
        </p:nvSpPr>
        <p:spPr>
          <a:xfrm>
            <a:off x="2996472" y="565114"/>
            <a:ext cx="6095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2024 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대한민국 학생창업주간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- 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나는 빛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光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나는 신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新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나는 별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莂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난 창업자 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-</a:t>
            </a:r>
            <a:endParaRPr lang="ko-KR" altLang="en-US" sz="1600" b="0" i="0" kern="1200" noProof="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0A1C8D8-37B7-393D-D96F-1E3A3CCF0638}"/>
              </a:ext>
            </a:extLst>
          </p:cNvPr>
          <p:cNvGrpSpPr/>
          <p:nvPr userDrawn="1"/>
        </p:nvGrpSpPr>
        <p:grpSpPr>
          <a:xfrm>
            <a:off x="2346195" y="5764108"/>
            <a:ext cx="7784516" cy="434740"/>
            <a:chOff x="3100250" y="5768442"/>
            <a:chExt cx="7784516" cy="43474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6E8E832-126E-5D64-76FE-F4B08095A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4507" y="5939879"/>
              <a:ext cx="1783077" cy="137160"/>
            </a:xfrm>
            <a:prstGeom prst="rect">
              <a:avLst/>
            </a:prstGeom>
          </p:spPr>
        </p:pic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0F537269-42F8-9779-04C1-60FAB0EFE5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100250" y="5768442"/>
              <a:ext cx="1093667" cy="41115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E1EB6096-B4B9-C0C6-E732-35CBE228A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261987" y="5818758"/>
              <a:ext cx="1134058" cy="3105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5">
              <a:extLst>
                <a:ext uri="{FF2B5EF4-FFF2-40B4-BE49-F238E27FC236}">
                  <a16:creationId xmlns:a16="http://schemas.microsoft.com/office/drawing/2014/main" id="{0869F457-3AAF-9629-A612-5952FECE3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590852" y="5805008"/>
              <a:ext cx="1038847" cy="346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26" name="Picture 2" descr="창업교육 혁신 선도전문대학(SCOUT)사업협의회">
              <a:extLst>
                <a:ext uri="{FF2B5EF4-FFF2-40B4-BE49-F238E27FC236}">
                  <a16:creationId xmlns:a16="http://schemas.microsoft.com/office/drawing/2014/main" id="{B0858686-7453-A6E8-1E49-447B116EBA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442" y="5768442"/>
              <a:ext cx="1233469" cy="411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서울창업허브 공덕">
              <a:extLst>
                <a:ext uri="{FF2B5EF4-FFF2-40B4-BE49-F238E27FC236}">
                  <a16:creationId xmlns:a16="http://schemas.microsoft.com/office/drawing/2014/main" id="{B298ACA9-C0E8-EC0D-3E2B-FF7F7E709F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911" y="5805008"/>
              <a:ext cx="1058855" cy="39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00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1C79C-5D15-874D-BAEE-B148DDFE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58E16-A9E7-8CF1-869A-CDDA812B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DCA7CA-E845-2B67-77EE-9AAB8414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3326F-0B56-D715-BE92-8119068B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A814C-7336-FA02-7268-1BD86154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A0904-E7DA-15A7-4BEF-9B20DBC5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933D8-BE4E-94FF-9F2E-594280C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2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FC13E-F37C-61A9-13B9-CA9FD411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CF377-F666-4632-4820-2F43538E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1CA1ED-28D9-059D-EDCE-45748896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DB0E7-3304-91EE-49BA-79807022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A8120-A3FD-1686-5812-2FC66027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78E27-DBF1-B24C-9FBD-B868A7C8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977CA-1CAC-4E63-D133-5E01267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E21D0A-9CC6-6EC0-8C43-71BF789A7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B836D-0118-9526-4E9E-9EB8337A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0F01B-2CE5-945A-F973-2246201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F518E-B2A9-574F-3A4D-A62CB553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9EBE6-825A-3B33-3E48-960665BC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5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0805-E681-853E-D8D7-03FB2193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A005-572F-6C55-2E69-244E827B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E5AF6-FDFD-0233-8B88-10BB28CF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F8FB0-BBE7-9B8A-FA06-9323F528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E90B4-607B-CD56-E554-F61B633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EFCAC-C3CB-1018-A994-6918CD489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DD2C7-3609-9416-45C5-4B717331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C888-4637-03DB-FCEF-154550F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6A1A3-C281-C80E-DAE7-FCB277F1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62322-58FF-F206-154E-A85B715E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grid&#10;&#10;Description automatically generated">
            <a:extLst>
              <a:ext uri="{FF2B5EF4-FFF2-40B4-BE49-F238E27FC236}">
                <a16:creationId xmlns:a16="http://schemas.microsoft.com/office/drawing/2014/main" id="{E0FB2C07-05C4-CE12-F8B5-26BA89FD9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" y="0"/>
            <a:ext cx="12190765" cy="6858000"/>
          </a:xfrm>
          <a:prstGeom prst="rect">
            <a:avLst/>
          </a:prstGeom>
        </p:spPr>
      </p:pic>
      <p:sp>
        <p:nvSpPr>
          <p:cNvPr id="2" name="사각형: 둥근 모서리 5">
            <a:extLst>
              <a:ext uri="{FF2B5EF4-FFF2-40B4-BE49-F238E27FC236}">
                <a16:creationId xmlns:a16="http://schemas.microsoft.com/office/drawing/2014/main" id="{19F7A7C7-19C1-B720-05FF-7DB69D58AD04}"/>
              </a:ext>
            </a:extLst>
          </p:cNvPr>
          <p:cNvSpPr/>
          <p:nvPr userDrawn="1"/>
        </p:nvSpPr>
        <p:spPr>
          <a:xfrm>
            <a:off x="1574042" y="1160060"/>
            <a:ext cx="9025719" cy="4772167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1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rectangle with grids&#10;&#10;Description automatically generated">
            <a:extLst>
              <a:ext uri="{FF2B5EF4-FFF2-40B4-BE49-F238E27FC236}">
                <a16:creationId xmlns:a16="http://schemas.microsoft.com/office/drawing/2014/main" id="{DF60C696-416A-8597-32E1-8B9402829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2" y="0"/>
            <a:ext cx="12217402" cy="685800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E0F9922-631B-355B-DDD6-EB09999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56463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74AF2D-FCB9-4C0A-8FE9-7EF772266C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90500" y="152401"/>
            <a:ext cx="11762317" cy="653626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i="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2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A59CB-6252-8B72-5FCC-927EE21E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F5323-7EB3-3342-C075-D8B719F76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60638-89E7-BDD1-E786-E1D326D4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D0C00-20F2-2C0C-F402-39AA5671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0518E-CA60-71A0-CB04-12AE813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F1A8-C72B-4F0D-B948-8A61891F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E2D78-DB95-E10E-C4D8-14E1FB61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AE418-AB2A-6027-61F1-874190D7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DE25F-F26E-36A9-DC70-1B251169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4F537-705B-F461-5A9B-D1D891E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5D59C-31E6-79E3-B2FF-0A6AAB23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E681D-C242-9809-2155-3BAB1E86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012D6-FB1F-4165-10C0-7861210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05343-1B88-7A54-A261-90AFEDC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13963-9D05-6882-0B28-04FD154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0D67B-81D4-DC2D-D45E-488AEB04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1358-A0A6-0BF5-3896-7CE364819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421AC-DD5D-0D5A-DBED-6C3A4E3BF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7F869-DCAB-FF4C-F781-35BF35FE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8792-67F3-45E2-CCF6-5F5FA5C7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9AEFE-BA75-10DB-0C9D-6AB43E7D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B9FE-148F-AE5C-E2F9-A8EFB4ED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CABEA-2016-DECC-68B7-33E80183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CA378-1876-E91A-B81D-F6B667EE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B413C-3AC6-1888-2E47-7E686B396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C45EE-510D-F8E9-C68D-A4BF772A6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5A562-9CC7-323B-05C3-1626A673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7D0B8-B1E3-CC5E-EB5F-27ED33D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8CA92-E0C8-17AA-1B2F-EA7B7755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B4038-084B-9533-A8D8-8EB4D948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652E4-AB3E-93C9-20D3-CC8CBEDE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C428-B001-7510-BD76-21FF34A1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C7124-EEF3-FC17-2680-F4277A7C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86C3-2921-3492-65D3-083397DC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fld id="{4974AF2D-FCB9-4C0A-8FE9-7EF772266C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8959E-1E07-1400-486D-B3B752FE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175C3-1FA4-F083-F9EB-C808DB19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92F3A-42C3-E627-AC62-9AC1F8874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002C-5883-B96E-AFE4-13153660D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818A-DFA0-F07F-507C-85F93027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defRPr>
            </a:lvl1pPr>
          </a:lstStyle>
          <a:p>
            <a:fld id="{10E7F064-01B0-463A-901C-217A7915AE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11yrs old OTF" panose="020B0600000101010101" pitchFamily="34" charset="-127"/>
          <a:ea typeface="BM HANNA 11yrs old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1A53B-112F-AC3A-8DF0-80A20E37D7A0}"/>
              </a:ext>
            </a:extLst>
          </p:cNvPr>
          <p:cNvSpPr txBox="1"/>
          <p:nvPr/>
        </p:nvSpPr>
        <p:spPr>
          <a:xfrm>
            <a:off x="867708" y="3044279"/>
            <a:ext cx="10456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문제발굴 </a:t>
            </a:r>
            <a:r>
              <a:rPr lang="en-US" altLang="ko-KR" sz="44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44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기술 </a:t>
            </a:r>
            <a:r>
              <a:rPr lang="en-US" altLang="ko-KR" sz="44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SMK </a:t>
            </a:r>
            <a:r>
              <a:rPr lang="ko-KR" altLang="en-US" sz="44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활용 솔루션 도출</a:t>
            </a:r>
            <a:endParaRPr lang="en-US" altLang="ko-KR" sz="4400" dirty="0">
              <a:latin typeface="BM JUA OTF" panose="02020603020101020101" pitchFamily="18" charset="-127"/>
              <a:ea typeface="BM JUA OTF" panose="02020603020101020101" pitchFamily="18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6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F6233-561B-3932-68C0-01560AA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C93A3B-FA75-C4D2-4624-3E6676E751EA}"/>
              </a:ext>
            </a:extLst>
          </p:cNvPr>
          <p:cNvSpPr/>
          <p:nvPr/>
        </p:nvSpPr>
        <p:spPr>
          <a:xfrm>
            <a:off x="2781781" y="2591164"/>
            <a:ext cx="6628437" cy="1621991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defRPr lang="ko-KR" altLang="en-US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솔루션 분석</a:t>
            </a:r>
            <a:endParaRPr lang="en-US" altLang="ko-KR" sz="4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FB98-9891-4A3D-9A14-7DF39E6FA1AE}"/>
              </a:ext>
            </a:extLst>
          </p:cNvPr>
          <p:cNvSpPr txBox="1"/>
          <p:nvPr/>
        </p:nvSpPr>
        <p:spPr>
          <a:xfrm>
            <a:off x="463378" y="95470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2 :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가치 맵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(Value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Map)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2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1009135"/>
            <a:ext cx="8507396" cy="567417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아이템명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버섯 균사체와 커피 찌꺼기로 만든 차세대 친환경 부표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581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비즈니스 아이템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(Product/Service)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CAB87-8200-460C-8D42-1E9852308014}"/>
              </a:ext>
            </a:extLst>
          </p:cNvPr>
          <p:cNvSpPr txBox="1"/>
          <p:nvPr/>
        </p:nvSpPr>
        <p:spPr>
          <a:xfrm>
            <a:off x="463378" y="1849882"/>
            <a:ext cx="1126863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버섯 균사체와 버려지는 커피 찌꺼기 이용으로 기존 친환경 부표보다 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32% 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저렴함</a:t>
            </a: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</a:t>
            </a:r>
            <a:r>
              <a:rPr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엘라스토머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코팅 기술과 압력 배양기술로 내구성이 튼튼함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스티로폼 대비 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5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배 강함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</a:t>
            </a:r>
            <a:r>
              <a:rPr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엘라스토머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코팅 기술과 균사 특유의 치밀한 섬유 조직으로 수심 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15~20m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에서도 견디는 내구성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부표 소재로 사용하는 버섯 균사체의 높은 방수성으로 주기적으로 부표를 교체하느라 소모되는 인건비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시간적 비용을 제거함</a:t>
            </a: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따개비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등 해양생물이 잘 붙지 않는 표면 구조 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 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다양한 색상 및 야간에도 식별 가능한 라이트 장착 가능</a:t>
            </a:r>
          </a:p>
        </p:txBody>
      </p:sp>
    </p:spTree>
    <p:extLst>
      <p:ext uri="{BB962C8B-B14F-4D97-AF65-F5344CB8AC3E}">
        <p14:creationId xmlns:p14="http://schemas.microsoft.com/office/powerpoint/2010/main" val="346244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판매되고 있는 친환경 부표가 기존 스티로폼 부표보다 상당히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(20%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이상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무겁다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판매되고 있는 친환경 부표에 </a:t>
            </a: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따개비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등이 붙어서 무게가 더해짐으로 뜨지 못하고 가라앉는다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판매되고 있는 친환경 부표가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15m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수심에서 오래 버티지 못하고 망가진다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버섯 균사체와 커피 찌꺼기 사용으로 기존 스티로폼 정도의 무게 유지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따개비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등의 해양생물이 잘 붙지 않는 표면 구조 형성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</a:t>
            </a: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엘라스토머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코팅 기술과 균사 특유의 치밀한 섬유 조직으로 수심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15~20m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에서도 견디는 내구성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27220" y="1762602"/>
            <a:ext cx="3942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불만 해결 방안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(Pain Reliever)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고객의 불편함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(Problems/Pains)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해결할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판매되는 친환경 부표의 가격이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30%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정도는 더 저렴했으면 좋겠다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부표의 크기와 형상이 다양했으면 좋겠다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부표가 더 눈에 잘 띄는 색상이면 좋겠다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 (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야간에도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..)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기존 친환경 부표보다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32%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저렴함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버섯균사체와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커피 </a:t>
            </a: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찌거기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재료 사용으로 다양한 크기 및 형상 제작 가능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다양한 색상 적용 가능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 LED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및 형광물질 적용 가능</a:t>
            </a: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99766" y="1764169"/>
            <a:ext cx="40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이득 창출 방안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(Gain</a:t>
            </a:r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Creator)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고객의 희망사항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(Needs/Gains)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만족시킬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35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부표의 제품이 제한적이고 정보가 많지 않다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지금 통용되는 친환경 부표의 사용이 어민들의 업무를 증가시킨다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버섯균사체와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커피 </a:t>
            </a: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찌거기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재료 사용으로 다양한 제품군 형성 가능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부표 소재로 사용하는 버섯 균사체의 높은 방수성으로 주기적으로 부표를 교체하느라 소모되는 인건비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시간적 비용을 제거함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고객의 불편함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(Problems/Pains)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해결할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017FB-4141-4823-A4B5-8FF04A423B9F}"/>
              </a:ext>
            </a:extLst>
          </p:cNvPr>
          <p:cNvSpPr/>
          <p:nvPr/>
        </p:nvSpPr>
        <p:spPr>
          <a:xfrm>
            <a:off x="6827220" y="1762602"/>
            <a:ext cx="3942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불만 해결 방안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(Pain Reliever)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9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굴 양식 어민들의 굴 수확량이 급격히 증가되면 좋겠다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사용되는 부표들이 바다 환경 개선에 더 도움이 되면 좋겠다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작업시간 효율화 및 양식장 맞춤형 부표 제작으로 생산량 증가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100% </a:t>
            </a: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생분해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소재 사용으로 해양 오염 방지 효과 탁월</a:t>
            </a: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99766" y="1764169"/>
            <a:ext cx="40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이득 창출 방안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(Gain</a:t>
            </a:r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Creator)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고객의 희망사항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(Needs/Gains)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 어떻게 만족시킬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6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1FE99-EC16-1F9A-36AE-6E044F47D4B4}"/>
              </a:ext>
            </a:extLst>
          </p:cNvPr>
          <p:cNvSpPr txBox="1"/>
          <p:nvPr/>
        </p:nvSpPr>
        <p:spPr>
          <a:xfrm>
            <a:off x="463378" y="74448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 팀은</a:t>
            </a:r>
            <a:r>
              <a:rPr lang="en-US" altLang="ko-KR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C05EE071-97F1-4AC3-9ABC-FC07CD3DB720}"/>
              </a:ext>
            </a:extLst>
          </p:cNvPr>
          <p:cNvGrpSpPr/>
          <p:nvPr/>
        </p:nvGrpSpPr>
        <p:grpSpPr>
          <a:xfrm>
            <a:off x="1371037" y="2168001"/>
            <a:ext cx="967268" cy="1116152"/>
            <a:chOff x="1331640" y="2643051"/>
            <a:chExt cx="1224136" cy="1296144"/>
          </a:xfrm>
        </p:grpSpPr>
        <p:pic>
          <p:nvPicPr>
            <p:cNvPr id="28" name="그래픽 23" descr="여성 사무직 근로자 단색으로 채워진">
              <a:extLst>
                <a:ext uri="{FF2B5EF4-FFF2-40B4-BE49-F238E27FC236}">
                  <a16:creationId xmlns:a16="http://schemas.microsoft.com/office/drawing/2014/main" id="{0EC4ACE5-BF9B-4DC7-9572-ECC7F5116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1072" y="2738487"/>
              <a:ext cx="1105272" cy="1105272"/>
            </a:xfrm>
            <a:prstGeom prst="rect">
              <a:avLst/>
            </a:prstGeom>
          </p:spPr>
        </p:pic>
        <p:sp>
          <p:nvSpPr>
            <p:cNvPr id="29" name="사각형: 둥근 모서리 24">
              <a:extLst>
                <a:ext uri="{FF2B5EF4-FFF2-40B4-BE49-F238E27FC236}">
                  <a16:creationId xmlns:a16="http://schemas.microsoft.com/office/drawing/2014/main" id="{8DEDFBF9-EA4B-4FF7-8091-BD4035041843}"/>
                </a:ext>
              </a:extLst>
            </p:cNvPr>
            <p:cNvSpPr/>
            <p:nvPr/>
          </p:nvSpPr>
          <p:spPr>
            <a:xfrm>
              <a:off x="1331640" y="2643051"/>
              <a:ext cx="1224136" cy="1296144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grpSp>
        <p:nvGrpSpPr>
          <p:cNvPr id="8" name="그룹 25">
            <a:extLst>
              <a:ext uri="{FF2B5EF4-FFF2-40B4-BE49-F238E27FC236}">
                <a16:creationId xmlns:a16="http://schemas.microsoft.com/office/drawing/2014/main" id="{72FB6078-19F6-49B2-A504-5BA752FAD8FE}"/>
              </a:ext>
            </a:extLst>
          </p:cNvPr>
          <p:cNvGrpSpPr/>
          <p:nvPr/>
        </p:nvGrpSpPr>
        <p:grpSpPr>
          <a:xfrm>
            <a:off x="3454916" y="2168001"/>
            <a:ext cx="967268" cy="1116152"/>
            <a:chOff x="5232648" y="2613484"/>
            <a:chExt cx="1224136" cy="1296144"/>
          </a:xfrm>
        </p:grpSpPr>
        <p:pic>
          <p:nvPicPr>
            <p:cNvPr id="26" name="그래픽 26" descr="남성 사무직 근로자 단색으로 채워진">
              <a:extLst>
                <a:ext uri="{FF2B5EF4-FFF2-40B4-BE49-F238E27FC236}">
                  <a16:creationId xmlns:a16="http://schemas.microsoft.com/office/drawing/2014/main" id="{8C0351A5-5A40-42D2-8287-58715F599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2080" y="2708920"/>
              <a:ext cx="1105272" cy="1105272"/>
            </a:xfrm>
            <a:prstGeom prst="rect">
              <a:avLst/>
            </a:prstGeom>
          </p:spPr>
        </p:pic>
        <p:sp>
          <p:nvSpPr>
            <p:cNvPr id="27" name="사각형: 둥근 모서리 27">
              <a:extLst>
                <a:ext uri="{FF2B5EF4-FFF2-40B4-BE49-F238E27FC236}">
                  <a16:creationId xmlns:a16="http://schemas.microsoft.com/office/drawing/2014/main" id="{750B45A2-124D-4A4D-AAD4-40FC2F01AE76}"/>
                </a:ext>
              </a:extLst>
            </p:cNvPr>
            <p:cNvSpPr/>
            <p:nvPr/>
          </p:nvSpPr>
          <p:spPr>
            <a:xfrm>
              <a:off x="5232648" y="2613484"/>
              <a:ext cx="1224136" cy="1296144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grpSp>
        <p:nvGrpSpPr>
          <p:cNvPr id="9" name="그룹 28">
            <a:extLst>
              <a:ext uri="{FF2B5EF4-FFF2-40B4-BE49-F238E27FC236}">
                <a16:creationId xmlns:a16="http://schemas.microsoft.com/office/drawing/2014/main" id="{AF6DA46E-A125-46D2-AC67-1A5589C0E3CC}"/>
              </a:ext>
            </a:extLst>
          </p:cNvPr>
          <p:cNvGrpSpPr/>
          <p:nvPr/>
        </p:nvGrpSpPr>
        <p:grpSpPr>
          <a:xfrm>
            <a:off x="5538795" y="2167999"/>
            <a:ext cx="967268" cy="1116152"/>
            <a:chOff x="5232648" y="2613484"/>
            <a:chExt cx="1224136" cy="1296144"/>
          </a:xfrm>
        </p:grpSpPr>
        <p:pic>
          <p:nvPicPr>
            <p:cNvPr id="24" name="그래픽 29" descr="남성 사무직 근로자 단색으로 채워진">
              <a:extLst>
                <a:ext uri="{FF2B5EF4-FFF2-40B4-BE49-F238E27FC236}">
                  <a16:creationId xmlns:a16="http://schemas.microsoft.com/office/drawing/2014/main" id="{889104D6-3ADD-4850-87BC-A0D339DC2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2080" y="2708920"/>
              <a:ext cx="1105272" cy="1105272"/>
            </a:xfrm>
            <a:prstGeom prst="rect">
              <a:avLst/>
            </a:prstGeom>
          </p:spPr>
        </p:pic>
        <p:sp>
          <p:nvSpPr>
            <p:cNvPr id="25" name="사각형: 둥근 모서리 30">
              <a:extLst>
                <a:ext uri="{FF2B5EF4-FFF2-40B4-BE49-F238E27FC236}">
                  <a16:creationId xmlns:a16="http://schemas.microsoft.com/office/drawing/2014/main" id="{41E74A4A-F5A9-4301-A13A-1F19ECCA5D7A}"/>
                </a:ext>
              </a:extLst>
            </p:cNvPr>
            <p:cNvSpPr/>
            <p:nvPr/>
          </p:nvSpPr>
          <p:spPr>
            <a:xfrm>
              <a:off x="5232648" y="2613484"/>
              <a:ext cx="1224136" cy="1296144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26E6C4CF-416B-4059-B8F4-5044AE48E371}"/>
              </a:ext>
            </a:extLst>
          </p:cNvPr>
          <p:cNvGrpSpPr/>
          <p:nvPr/>
        </p:nvGrpSpPr>
        <p:grpSpPr>
          <a:xfrm>
            <a:off x="9706552" y="2167997"/>
            <a:ext cx="967268" cy="1116152"/>
            <a:chOff x="1331640" y="2643051"/>
            <a:chExt cx="1224136" cy="1296144"/>
          </a:xfrm>
        </p:grpSpPr>
        <p:pic>
          <p:nvPicPr>
            <p:cNvPr id="22" name="그래픽 32" descr="여성 사무직 근로자 단색으로 채워진">
              <a:extLst>
                <a:ext uri="{FF2B5EF4-FFF2-40B4-BE49-F238E27FC236}">
                  <a16:creationId xmlns:a16="http://schemas.microsoft.com/office/drawing/2014/main" id="{C4281AF2-FF15-47A6-9A8F-F4C8F78A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1072" y="2738487"/>
              <a:ext cx="1105272" cy="1105272"/>
            </a:xfrm>
            <a:prstGeom prst="rect">
              <a:avLst/>
            </a:prstGeom>
          </p:spPr>
        </p:pic>
        <p:sp>
          <p:nvSpPr>
            <p:cNvPr id="23" name="사각형: 둥근 모서리 33">
              <a:extLst>
                <a:ext uri="{FF2B5EF4-FFF2-40B4-BE49-F238E27FC236}">
                  <a16:creationId xmlns:a16="http://schemas.microsoft.com/office/drawing/2014/main" id="{E739854F-3980-4596-BCCB-BF1247930B26}"/>
                </a:ext>
              </a:extLst>
            </p:cNvPr>
            <p:cNvSpPr/>
            <p:nvPr/>
          </p:nvSpPr>
          <p:spPr>
            <a:xfrm>
              <a:off x="1331640" y="2643051"/>
              <a:ext cx="1224136" cy="1296144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2236A8-7F05-49AF-8281-0142A97969B4}"/>
              </a:ext>
            </a:extLst>
          </p:cNvPr>
          <p:cNvSpPr txBox="1"/>
          <p:nvPr/>
        </p:nvSpPr>
        <p:spPr>
          <a:xfrm>
            <a:off x="1217950" y="3501480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팀장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:OOO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역할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주요 이력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124B5-E2BF-43E3-AB98-9DAD08BAB0E0}"/>
              </a:ext>
            </a:extLst>
          </p:cNvPr>
          <p:cNvSpPr txBox="1"/>
          <p:nvPr/>
        </p:nvSpPr>
        <p:spPr>
          <a:xfrm>
            <a:off x="3301060" y="3501480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팀원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:OOO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역할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주요 이력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</a:t>
            </a:r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75FFEB57-DB97-4A11-AB13-CB094630FC0A}"/>
              </a:ext>
            </a:extLst>
          </p:cNvPr>
          <p:cNvSpPr/>
          <p:nvPr/>
        </p:nvSpPr>
        <p:spPr>
          <a:xfrm>
            <a:off x="1296347" y="1168574"/>
            <a:ext cx="4646250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+mn-cs"/>
              </a:rPr>
              <a:t>팀명</a:t>
            </a:r>
            <a:r>
              <a:rPr kumimoji="0" lang="en-US" altLang="ko-KR" sz="280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+mn-cs"/>
              </a:rPr>
              <a:t>: </a:t>
            </a:r>
            <a:r>
              <a:rPr kumimoji="0" lang="ko-KR" alt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+mn-cs"/>
              </a:rPr>
              <a:t>에코텍트</a:t>
            </a:r>
            <a:endParaRPr kumimoji="0" lang="en-US" altLang="ko-KR" sz="280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  <a:cs typeface="+mn-cs"/>
            </a:endParaRPr>
          </a:p>
        </p:txBody>
      </p:sp>
      <p:grpSp>
        <p:nvGrpSpPr>
          <p:cNvPr id="18" name="그룹 28">
            <a:extLst>
              <a:ext uri="{FF2B5EF4-FFF2-40B4-BE49-F238E27FC236}">
                <a16:creationId xmlns:a16="http://schemas.microsoft.com/office/drawing/2014/main" id="{DCD142B9-F7B2-4456-9DE6-ADCA57E8D7AD}"/>
              </a:ext>
            </a:extLst>
          </p:cNvPr>
          <p:cNvGrpSpPr/>
          <p:nvPr/>
        </p:nvGrpSpPr>
        <p:grpSpPr>
          <a:xfrm>
            <a:off x="7622674" y="2167997"/>
            <a:ext cx="967268" cy="1116152"/>
            <a:chOff x="5232648" y="2613484"/>
            <a:chExt cx="1224136" cy="1296144"/>
          </a:xfrm>
        </p:grpSpPr>
        <p:pic>
          <p:nvPicPr>
            <p:cNvPr id="20" name="그래픽 29" descr="남성 사무직 근로자 단색으로 채워진">
              <a:extLst>
                <a:ext uri="{FF2B5EF4-FFF2-40B4-BE49-F238E27FC236}">
                  <a16:creationId xmlns:a16="http://schemas.microsoft.com/office/drawing/2014/main" id="{5D0F4F2F-BEEA-4164-BFCE-6F9BBC48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2080" y="2708920"/>
              <a:ext cx="1105272" cy="1105272"/>
            </a:xfrm>
            <a:prstGeom prst="rect">
              <a:avLst/>
            </a:prstGeom>
          </p:spPr>
        </p:pic>
        <p:sp>
          <p:nvSpPr>
            <p:cNvPr id="21" name="사각형: 둥근 모서리 30">
              <a:extLst>
                <a:ext uri="{FF2B5EF4-FFF2-40B4-BE49-F238E27FC236}">
                  <a16:creationId xmlns:a16="http://schemas.microsoft.com/office/drawing/2014/main" id="{D0DE11DC-CC7C-4C6C-867F-DE5D077A2CBD}"/>
                </a:ext>
              </a:extLst>
            </p:cNvPr>
            <p:cNvSpPr/>
            <p:nvPr/>
          </p:nvSpPr>
          <p:spPr>
            <a:xfrm>
              <a:off x="5232648" y="2613484"/>
              <a:ext cx="1224136" cy="1296144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C143682-D40D-46C7-B836-8144D1FD49F1}"/>
              </a:ext>
            </a:extLst>
          </p:cNvPr>
          <p:cNvSpPr txBox="1"/>
          <p:nvPr/>
        </p:nvSpPr>
        <p:spPr>
          <a:xfrm>
            <a:off x="5402700" y="3501479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팀원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:OOO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역할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주요 이력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0272FC-52F8-4F8D-A4A1-EB793ACC6D95}"/>
              </a:ext>
            </a:extLst>
          </p:cNvPr>
          <p:cNvSpPr txBox="1"/>
          <p:nvPr/>
        </p:nvSpPr>
        <p:spPr>
          <a:xfrm>
            <a:off x="7451825" y="3501478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팀원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:OOO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역할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주요 이력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85C71-4DC9-4190-9754-6EEA2D29A1CA}"/>
              </a:ext>
            </a:extLst>
          </p:cNvPr>
          <p:cNvSpPr txBox="1"/>
          <p:nvPr/>
        </p:nvSpPr>
        <p:spPr>
          <a:xfrm>
            <a:off x="9553465" y="3501477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팀원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:OOO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역할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주요 이력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22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1FE99-EC16-1F9A-36AE-6E044F47D4B4}"/>
              </a:ext>
            </a:extLst>
          </p:cNvPr>
          <p:cNvSpPr txBox="1"/>
          <p:nvPr/>
        </p:nvSpPr>
        <p:spPr>
          <a:xfrm>
            <a:off x="405376" y="78679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</a:t>
            </a:r>
            <a:r>
              <a:rPr lang="en-US" altLang="ko-KR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원천</a:t>
            </a:r>
            <a:r>
              <a:rPr lang="en-US" altLang="ko-KR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기술은</a:t>
            </a:r>
            <a:r>
              <a:rPr lang="en-US" altLang="ko-KR" sz="28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1009135"/>
            <a:ext cx="11460803" cy="567417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특허명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버섯 균사체와 커피 찌꺼기를 이용한 친환경 </a:t>
            </a:r>
            <a:r>
              <a:rPr lang="ko-KR" altLang="en-US" sz="24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엘라스토머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코팅 기술과 압력 배양기술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pic>
        <p:nvPicPr>
          <p:cNvPr id="6" name="Picture 4" descr="미세플라스틱 오염이 세계 최고 수준이라는 대한민국 해안😰 ㅣ정주영 창업경진대회11 🏆우수상🏆 에코텍트 권기현 대표 (#정창경11  데모데이) - YouTube">
            <a:extLst>
              <a:ext uri="{FF2B5EF4-FFF2-40B4-BE49-F238E27FC236}">
                <a16:creationId xmlns:a16="http://schemas.microsoft.com/office/drawing/2014/main" id="{7A072A7B-8F48-4496-A5B9-8BA408F43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6" b="12647"/>
          <a:stretch/>
        </p:blipFill>
        <p:spPr bwMode="auto">
          <a:xfrm>
            <a:off x="7683062" y="4211419"/>
            <a:ext cx="3912794" cy="22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ED339C-20B1-4B8C-94DD-DA8274A50DEA}"/>
              </a:ext>
            </a:extLst>
          </p:cNvPr>
          <p:cNvSpPr/>
          <p:nvPr/>
        </p:nvSpPr>
        <p:spPr>
          <a:xfrm>
            <a:off x="581016" y="1935884"/>
            <a:ext cx="11014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</a:t>
            </a:r>
            <a:r>
              <a:rPr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엘라스토머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코팅 기술과 압력 배양기술로 내구성이 튼튼함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</a:t>
            </a:r>
            <a:r>
              <a:rPr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엘라스토머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코팅 기술과 균사 특유의 치밀한 섬유 조직으로 내구성이 높음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버섯 균사체의 높은 방수성이 활용됨</a:t>
            </a: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타 해양생물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따개비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등</a:t>
            </a:r>
            <a:r>
              <a:rPr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들러붙는 현상을 현저히 줄이는 표면 구조</a:t>
            </a: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다양한 색상 적용 가능</a:t>
            </a:r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74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F6233-561B-3932-68C0-01560AA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C93A3B-FA75-C4D2-4624-3E6676E751EA}"/>
              </a:ext>
            </a:extLst>
          </p:cNvPr>
          <p:cNvSpPr/>
          <p:nvPr/>
        </p:nvSpPr>
        <p:spPr>
          <a:xfrm>
            <a:off x="2781781" y="2591164"/>
            <a:ext cx="6628437" cy="1621991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defRPr lang="ko-KR" altLang="en-US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 분석 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 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문제 분석</a:t>
            </a:r>
            <a:endParaRPr lang="en-US" altLang="ko-KR" sz="4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FB98-9891-4A3D-9A14-7DF39E6FA1AE}"/>
              </a:ext>
            </a:extLst>
          </p:cNvPr>
          <p:cNvSpPr txBox="1"/>
          <p:nvPr/>
        </p:nvSpPr>
        <p:spPr>
          <a:xfrm>
            <a:off x="463378" y="95470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1 :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 프로파일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(Customer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Profile)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우리의 고객은 </a:t>
            </a:r>
            <a:r>
              <a:rPr lang="ko-KR" altLang="en-US" sz="24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누구인가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0A950BEA-EDAC-4301-9B4B-FBD0074E575A}"/>
              </a:ext>
            </a:extLst>
          </p:cNvPr>
          <p:cNvSpPr/>
          <p:nvPr/>
        </p:nvSpPr>
        <p:spPr>
          <a:xfrm>
            <a:off x="405376" y="861995"/>
            <a:ext cx="8065961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해당 고객은 </a:t>
            </a:r>
            <a:r>
              <a:rPr lang="ko-KR" altLang="en-US" sz="24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누구이며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그들의 어떤 상황에 주목할 것인가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485732-7BEC-43E4-A5A2-031929EF120A}"/>
              </a:ext>
            </a:extLst>
          </p:cNvPr>
          <p:cNvCxnSpPr/>
          <p:nvPr/>
        </p:nvCxnSpPr>
        <p:spPr>
          <a:xfrm>
            <a:off x="6096000" y="1681655"/>
            <a:ext cx="0" cy="4708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9863B8-921B-41BE-B050-D85BE5204A29}"/>
              </a:ext>
            </a:extLst>
          </p:cNvPr>
          <p:cNvSpPr/>
          <p:nvPr/>
        </p:nvSpPr>
        <p:spPr>
          <a:xfrm>
            <a:off x="2424167" y="1691580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1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357A8-F953-4A5A-9163-88B9F10FCB29}"/>
              </a:ext>
            </a:extLst>
          </p:cNvPr>
          <p:cNvCxnSpPr>
            <a:cxnSpLocks/>
          </p:cNvCxnSpPr>
          <p:nvPr/>
        </p:nvCxnSpPr>
        <p:spPr>
          <a:xfrm>
            <a:off x="405376" y="2144992"/>
            <a:ext cx="11282127" cy="0"/>
          </a:xfrm>
          <a:prstGeom prst="line">
            <a:avLst/>
          </a:prstGeom>
          <a:ln>
            <a:solidFill>
              <a:srgbClr val="84B5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12804-32FA-4996-9E63-0DFBD5B628B9}"/>
              </a:ext>
            </a:extLst>
          </p:cNvPr>
          <p:cNvSpPr/>
          <p:nvPr/>
        </p:nvSpPr>
        <p:spPr>
          <a:xfrm>
            <a:off x="8296588" y="1691580"/>
            <a:ext cx="118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2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C947DA-57F9-4BCA-860C-0276DB38A7C0}"/>
              </a:ext>
            </a:extLst>
          </p:cNvPr>
          <p:cNvCxnSpPr>
            <a:cxnSpLocks/>
          </p:cNvCxnSpPr>
          <p:nvPr/>
        </p:nvCxnSpPr>
        <p:spPr>
          <a:xfrm flipH="1">
            <a:off x="463380" y="3111057"/>
            <a:ext cx="112241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7D3F95-A4EB-41FE-8889-5318020BDEDD}"/>
              </a:ext>
            </a:extLst>
          </p:cNvPr>
          <p:cNvCxnSpPr>
            <a:cxnSpLocks/>
          </p:cNvCxnSpPr>
          <p:nvPr/>
        </p:nvCxnSpPr>
        <p:spPr>
          <a:xfrm flipH="1" flipV="1">
            <a:off x="463379" y="4177856"/>
            <a:ext cx="11224124" cy="52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4076CD-085F-4B3A-9336-B5E0FB54CCE9}"/>
              </a:ext>
            </a:extLst>
          </p:cNvPr>
          <p:cNvSpPr/>
          <p:nvPr/>
        </p:nvSpPr>
        <p:spPr>
          <a:xfrm>
            <a:off x="2407335" y="2443359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굴 양식 어민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9DAED2-0795-40AD-A08F-87E91B4A1E7B}"/>
              </a:ext>
            </a:extLst>
          </p:cNvPr>
          <p:cNvSpPr/>
          <p:nvPr/>
        </p:nvSpPr>
        <p:spPr>
          <a:xfrm>
            <a:off x="7416599" y="2451755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SH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통영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굴수협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굴 매입 담당자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C72FD3-87E6-4FD6-A444-DF46014D65A4}"/>
              </a:ext>
            </a:extLst>
          </p:cNvPr>
          <p:cNvSpPr/>
          <p:nvPr/>
        </p:nvSpPr>
        <p:spPr>
          <a:xfrm>
            <a:off x="530808" y="3353041"/>
            <a:ext cx="5481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통영지역에서 굴양식업을 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 50~60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7000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만원 이상의 소득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굴양식에 부표를 활용함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2125B1-A33E-4D97-8248-1172576B0706}"/>
              </a:ext>
            </a:extLst>
          </p:cNvPr>
          <p:cNvSpPr/>
          <p:nvPr/>
        </p:nvSpPr>
        <p:spPr>
          <a:xfrm>
            <a:off x="6281674" y="3458940"/>
            <a:ext cx="5446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통영 수협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 50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8000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만원 이상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굴 양식 어민들과 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회 이상 상담을 진행함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D34D6D-C275-4607-ACA7-DD1BE1DD6670}"/>
              </a:ext>
            </a:extLst>
          </p:cNvPr>
          <p:cNvSpPr/>
          <p:nvPr/>
        </p:nvSpPr>
        <p:spPr>
          <a:xfrm>
            <a:off x="530808" y="4686536"/>
            <a:ext cx="5481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굴 양식장에서 굴을 길러내고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채취한는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과정에서 양식이  진행되는 시기에 부표를 많이 사용하고 있으며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기존의 부표를 사용함에 있어서 부표의 관리 및 작업환경에 불편함을 겪고 있을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806035-9956-493E-8BEE-A15FE54C9474}"/>
              </a:ext>
            </a:extLst>
          </p:cNvPr>
          <p:cNvSpPr/>
          <p:nvPr/>
        </p:nvSpPr>
        <p:spPr>
          <a:xfrm>
            <a:off x="6281674" y="4542055"/>
            <a:ext cx="54469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정부 정책으로 기존의 스티로폼 부표가 더 이상 판매되지 않는 상황에서 새롭게 나온 친환경 부표를 어민들이 사용하게끔 권면하고 있으나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지금 판매되는 친환경 부표를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사용하는것이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어민들에게는 업무과중 등의 비효율적인 부분들이 많아 실제적인 조치가 어렵고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이로 인한 양식 굴 생산량의 저하가 우려되고 있을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69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861995"/>
            <a:ext cx="8076472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해당 고객은 어떤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특정한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상황에 어떤 행동패턴을 나타내는가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FADC46-F13A-4830-A02A-25C324DD0606}"/>
              </a:ext>
            </a:extLst>
          </p:cNvPr>
          <p:cNvSpPr/>
          <p:nvPr/>
        </p:nvSpPr>
        <p:spPr>
          <a:xfrm>
            <a:off x="882869" y="152401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1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기존에 사용하던 스티로폼 부표가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노후되어서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교체를 하기위해 판매처를 알아본다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651D64-8A12-42C3-8835-7D8DAE153665}"/>
              </a:ext>
            </a:extLst>
          </p:cNvPr>
          <p:cNvSpPr/>
          <p:nvPr/>
        </p:nvSpPr>
        <p:spPr>
          <a:xfrm>
            <a:off x="882869" y="261708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9625" indent="-809625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2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기존 스티로폼 부표는 정부 정책으로 판매가 금지된 상황이어서 새롭게 나온 친환경 부표를 구매해야 함을 확인한다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E173CB-E4E4-4AFE-AB6F-C98FDBA1EE3E}"/>
              </a:ext>
            </a:extLst>
          </p:cNvPr>
          <p:cNvSpPr/>
          <p:nvPr/>
        </p:nvSpPr>
        <p:spPr>
          <a:xfrm>
            <a:off x="882869" y="371016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9625" indent="-809625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3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부표를 구매하여 굴 양식장에 설치를 진행한다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8B118C-E631-4AD4-8328-362CED52F5CF}"/>
              </a:ext>
            </a:extLst>
          </p:cNvPr>
          <p:cNvSpPr/>
          <p:nvPr/>
        </p:nvSpPr>
        <p:spPr>
          <a:xfrm>
            <a:off x="882869" y="480323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4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수심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15m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까지 내려가야 하는 부표들을 별도로 설치한다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6DF979-AB3B-4535-9F21-206ED185F6D2}"/>
              </a:ext>
            </a:extLst>
          </p:cNvPr>
          <p:cNvSpPr/>
          <p:nvPr/>
        </p:nvSpPr>
        <p:spPr>
          <a:xfrm>
            <a:off x="5754413" y="236483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16772CA-BCC0-41D0-A79C-A333F2BCE072}"/>
              </a:ext>
            </a:extLst>
          </p:cNvPr>
          <p:cNvSpPr/>
          <p:nvPr/>
        </p:nvSpPr>
        <p:spPr>
          <a:xfrm>
            <a:off x="5754413" y="3457913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D8D5820-8323-4B91-B566-FEC64647DB69}"/>
              </a:ext>
            </a:extLst>
          </p:cNvPr>
          <p:cNvSpPr/>
          <p:nvPr/>
        </p:nvSpPr>
        <p:spPr>
          <a:xfrm>
            <a:off x="5754413" y="455098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979E577-AD5A-43E9-8C3C-5C24914845EE}"/>
              </a:ext>
            </a:extLst>
          </p:cNvPr>
          <p:cNvSpPr/>
          <p:nvPr/>
        </p:nvSpPr>
        <p:spPr>
          <a:xfrm>
            <a:off x="5754413" y="5699705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74C0C1-595A-4BB5-80B1-B64850E46DD3}"/>
              </a:ext>
            </a:extLst>
          </p:cNvPr>
          <p:cNvSpPr/>
          <p:nvPr/>
        </p:nvSpPr>
        <p:spPr>
          <a:xfrm>
            <a:off x="882869" y="5974266"/>
            <a:ext cx="10426262" cy="458065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5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설치한 부표가 정상적으로 유지가 되는지 주기적으로 확인한다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19C39C7-52B9-47A4-8931-B942FD7FBC14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5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861995"/>
            <a:ext cx="8076472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해당 고객은 어떤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특정한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상황에 어떤 행동패턴을 나타내는가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FADC46-F13A-4830-A02A-25C324DD0606}"/>
              </a:ext>
            </a:extLst>
          </p:cNvPr>
          <p:cNvSpPr/>
          <p:nvPr/>
        </p:nvSpPr>
        <p:spPr>
          <a:xfrm>
            <a:off x="882869" y="152401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9625" indent="-809625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1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굴 양식업에 종사하는 어민들의 굴 수확량의 증대가 수협의 이익을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증대시키기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때문에 정기적으로 굴 양식업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어민들과의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상담시간을 갖는다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651D64-8A12-42C3-8835-7D8DAE153665}"/>
              </a:ext>
            </a:extLst>
          </p:cNvPr>
          <p:cNvSpPr/>
          <p:nvPr/>
        </p:nvSpPr>
        <p:spPr>
          <a:xfrm>
            <a:off x="882869" y="261708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2 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어민들과의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상담 과정에서 부표를 새로 구매해야 하는 어민들이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많다는것을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알게된다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E173CB-E4E4-4AFE-AB6F-C98FDBA1EE3E}"/>
              </a:ext>
            </a:extLst>
          </p:cNvPr>
          <p:cNvSpPr/>
          <p:nvPr/>
        </p:nvSpPr>
        <p:spPr>
          <a:xfrm>
            <a:off x="882869" y="371016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9625" indent="-809625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3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정부 정책으로 인해 친환경 부표만이 사용 가능하기 때문에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어민들에게 추천해줄 친환경 부표 판매처와 제품 정보를 확인한다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8B118C-E631-4AD4-8328-362CED52F5CF}"/>
              </a:ext>
            </a:extLst>
          </p:cNvPr>
          <p:cNvSpPr/>
          <p:nvPr/>
        </p:nvSpPr>
        <p:spPr>
          <a:xfrm>
            <a:off x="882869" y="480323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4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부표를 이미 사용하고 있는 어민들의 사용담을 듣기 위해 해당 어민들을 찾아간다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6DF979-AB3B-4535-9F21-206ED185F6D2}"/>
              </a:ext>
            </a:extLst>
          </p:cNvPr>
          <p:cNvSpPr/>
          <p:nvPr/>
        </p:nvSpPr>
        <p:spPr>
          <a:xfrm>
            <a:off x="5754413" y="236483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16772CA-BCC0-41D0-A79C-A333F2BCE072}"/>
              </a:ext>
            </a:extLst>
          </p:cNvPr>
          <p:cNvSpPr/>
          <p:nvPr/>
        </p:nvSpPr>
        <p:spPr>
          <a:xfrm>
            <a:off x="5754413" y="3457913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D8D5820-8323-4B91-B566-FEC64647DB69}"/>
              </a:ext>
            </a:extLst>
          </p:cNvPr>
          <p:cNvSpPr/>
          <p:nvPr/>
        </p:nvSpPr>
        <p:spPr>
          <a:xfrm>
            <a:off x="5754413" y="455098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979E577-AD5A-43E9-8C3C-5C24914845EE}"/>
              </a:ext>
            </a:extLst>
          </p:cNvPr>
          <p:cNvSpPr/>
          <p:nvPr/>
        </p:nvSpPr>
        <p:spPr>
          <a:xfrm>
            <a:off x="5754413" y="5699705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74C0C1-595A-4BB5-80B1-B64850E46DD3}"/>
              </a:ext>
            </a:extLst>
          </p:cNvPr>
          <p:cNvSpPr/>
          <p:nvPr/>
        </p:nvSpPr>
        <p:spPr>
          <a:xfrm>
            <a:off x="882869" y="5974266"/>
            <a:ext cx="10426262" cy="458065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Step 5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부표를 사용하고 있는 어민들의 실제 굴 수확량의 증감 여부를 확인한다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19C39C7-52B9-47A4-8931-B942FD7FBC14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57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861995"/>
            <a:ext cx="852841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그러한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행동패턴에서 무엇을 불편해 하는가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무엇을 희망하는가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0ABA1D1A-2851-4C88-A74D-F2C3F8D35705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62A77-41B6-405F-A0DB-C6C9B0A455AA}"/>
              </a:ext>
            </a:extLst>
          </p:cNvPr>
          <p:cNvSpPr/>
          <p:nvPr/>
        </p:nvSpPr>
        <p:spPr>
          <a:xfrm>
            <a:off x="872359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판매되고 있는 친환경 부표가 기존 스티로폼 부표보다 상당히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(20%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이상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무겁다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판매되고 있는 친환경 부표에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따개비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등이 붙어서 무게가 더해짐으로 뜨지 못하고 가라앉는다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판매되고 있는 친환경 부표가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15m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수심에서 오래 버티지 못하고 망가진다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3BD8EF-9564-4324-AD3B-DF0E335F9881}"/>
              </a:ext>
            </a:extLst>
          </p:cNvPr>
          <p:cNvSpPr/>
          <p:nvPr/>
        </p:nvSpPr>
        <p:spPr>
          <a:xfrm>
            <a:off x="6232634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판매되는 친환경 부표의 가격이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30%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정도는 더 저렴했으면 좋겠다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부표의 크기와 형상이 다양했으면 좋겠다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부표가 더 눈에 잘 띄는 색상이면 좋겠다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 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야간에도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..)</a:t>
            </a:r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86A83F-4196-43F7-B2D0-B49B1294B7AE}"/>
              </a:ext>
            </a:extLst>
          </p:cNvPr>
          <p:cNvSpPr/>
          <p:nvPr/>
        </p:nvSpPr>
        <p:spPr>
          <a:xfrm>
            <a:off x="6735321" y="1911710"/>
            <a:ext cx="403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F94AF9-3273-4FA3-8789-95D5025B949C}"/>
              </a:ext>
            </a:extLst>
          </p:cNvPr>
          <p:cNvSpPr/>
          <p:nvPr/>
        </p:nvSpPr>
        <p:spPr>
          <a:xfrm>
            <a:off x="1373235" y="191171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48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861995"/>
            <a:ext cx="852841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그러한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행동패턴에서 무엇을 불편해 하는가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무엇을 희망하는가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0ABA1D1A-2851-4C88-A74D-F2C3F8D35705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11yrs old OTF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62A77-41B6-405F-A0DB-C6C9B0A455AA}"/>
              </a:ext>
            </a:extLst>
          </p:cNvPr>
          <p:cNvSpPr/>
          <p:nvPr/>
        </p:nvSpPr>
        <p:spPr>
          <a:xfrm>
            <a:off x="872359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친환경 부표의 제품이 제한적이고 정보가 많지 않다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지금 통용되는 친환경 부표의 사용이 어민들의 업무를 증가시킨다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3BD8EF-9564-4324-AD3B-DF0E335F9881}"/>
              </a:ext>
            </a:extLst>
          </p:cNvPr>
          <p:cNvSpPr/>
          <p:nvPr/>
        </p:nvSpPr>
        <p:spPr>
          <a:xfrm>
            <a:off x="6232634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굴 양식 어민들의 굴 수확량이 급격히 증가되면 좋겠다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사용되는 부표들이 바다 환경 개선에 더 도움이 되면 좋겠다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endParaRPr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F476BA-93CB-4F82-B268-99E18157D8F9}"/>
              </a:ext>
            </a:extLst>
          </p:cNvPr>
          <p:cNvSpPr/>
          <p:nvPr/>
        </p:nvSpPr>
        <p:spPr>
          <a:xfrm>
            <a:off x="1373235" y="191171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70FCF-28E0-4E49-869D-E68C4D65B2D4}"/>
              </a:ext>
            </a:extLst>
          </p:cNvPr>
          <p:cNvSpPr/>
          <p:nvPr/>
        </p:nvSpPr>
        <p:spPr>
          <a:xfrm>
            <a:off x="6735321" y="1911710"/>
            <a:ext cx="403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1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1132</Words>
  <Application>Microsoft Macintosh PowerPoint</Application>
  <PresentationFormat>와이드스크린</PresentationFormat>
  <Paragraphs>167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Abadi</vt:lpstr>
      <vt:lpstr>BM JUA OTF</vt:lpstr>
      <vt:lpstr>Arial</vt:lpstr>
      <vt:lpstr>BM HANNA 11yrs old OTF</vt:lpstr>
      <vt:lpstr>BM DoHyeon OTF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이혜수</dc:creator>
  <cp:lastModifiedBy>정서현</cp:lastModifiedBy>
  <cp:revision>116</cp:revision>
  <dcterms:created xsi:type="dcterms:W3CDTF">2024-04-17T08:51:34Z</dcterms:created>
  <dcterms:modified xsi:type="dcterms:W3CDTF">2024-07-02T02:33:41Z</dcterms:modified>
</cp:coreProperties>
</file>