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7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9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2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2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3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4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4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9C9A-FA44-41FC-A327-32E175F91533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90C0-DF46-4EA1-B9CA-3331AF386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3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복지패널데이터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복지패널데이터 사용하기</a:t>
            </a:r>
            <a:endParaRPr lang="en-US" altLang="ko-KR" smtClean="0"/>
          </a:p>
          <a:p>
            <a:r>
              <a:rPr lang="ko-KR" altLang="en-US" smtClean="0"/>
              <a:t>복지패널데이터 분석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4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코흐트 조사</a:t>
            </a:r>
            <a:r>
              <a:rPr lang="en-US" altLang="ko-KR" smtClean="0"/>
              <a:t>, </a:t>
            </a:r>
            <a:r>
              <a:rPr lang="ko-KR" altLang="en-US" smtClean="0"/>
              <a:t>추세조사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mtClean="0"/>
              <a:t>코흐트조사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/>
              <a:t>코호트</a:t>
            </a:r>
            <a:r>
              <a:rPr lang="en-US" altLang="ko-KR"/>
              <a:t>(cohort)</a:t>
            </a:r>
            <a:r>
              <a:rPr lang="ko-KR" altLang="en-US"/>
              <a:t>란 특정한 시기에 태어났거나</a:t>
            </a:r>
            <a:r>
              <a:rPr lang="en-US" altLang="ko-KR"/>
              <a:t>, </a:t>
            </a:r>
            <a:r>
              <a:rPr lang="ko-KR" altLang="en-US"/>
              <a:t>동일시점에 특정한 사건을 경험한 사람들을 </a:t>
            </a:r>
            <a:r>
              <a:rPr lang="ko-KR" altLang="en-US"/>
              <a:t>일컫는 </a:t>
            </a:r>
            <a:r>
              <a:rPr lang="ko-KR" altLang="en-US" smtClean="0"/>
              <a:t>말이다</a:t>
            </a:r>
            <a:r>
              <a:rPr lang="en-US" altLang="ko-KR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mtClean="0"/>
              <a:t>6·25</a:t>
            </a:r>
            <a:r>
              <a:rPr lang="ko-KR" altLang="en-US"/>
              <a:t>세대</a:t>
            </a:r>
            <a:r>
              <a:rPr lang="en-US" altLang="ko-KR"/>
              <a:t>, </a:t>
            </a:r>
            <a:r>
              <a:rPr lang="ko-KR" altLang="en-US"/>
              <a:t>베이비붐 세대</a:t>
            </a:r>
            <a:r>
              <a:rPr lang="en-US" altLang="ko-KR"/>
              <a:t>, X</a:t>
            </a:r>
            <a:r>
              <a:rPr lang="ko-KR" altLang="en-US"/>
              <a:t>세대</a:t>
            </a:r>
            <a:r>
              <a:rPr lang="en-US" altLang="ko-KR"/>
              <a:t>, 386</a:t>
            </a:r>
            <a:r>
              <a:rPr lang="ko-KR" altLang="en-US"/>
              <a:t>세대 등의 집단이 여기에 해당</a:t>
            </a:r>
            <a:r>
              <a:rPr lang="en-US" altLang="ko-KR"/>
              <a:t>. 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코호트조사는 집단구성원의 모집단은 </a:t>
            </a:r>
            <a:r>
              <a:rPr lang="ko-KR" altLang="en-US"/>
              <a:t>동일하지만 조사시점마다 샘플로 선정된 조사대상은 변할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코호트 </a:t>
            </a:r>
            <a:r>
              <a:rPr lang="ko-KR" altLang="en-US"/>
              <a:t>연구의 </a:t>
            </a:r>
            <a:r>
              <a:rPr lang="ko-KR" altLang="en-US" smtClean="0"/>
              <a:t>예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ko-KR" altLang="en-US" smtClean="0"/>
              <a:t>미국의 </a:t>
            </a:r>
            <a:r>
              <a:rPr lang="ko-KR" altLang="en-US"/>
              <a:t>세계문제 개입에 대하여 제</a:t>
            </a:r>
            <a:r>
              <a:rPr lang="en-US" altLang="ko-KR"/>
              <a:t>2</a:t>
            </a:r>
            <a:r>
              <a:rPr lang="ko-KR" altLang="en-US"/>
              <a:t>차 세계대전 기간 동안 태어난 코호트 태도를 </a:t>
            </a:r>
            <a:r>
              <a:rPr lang="ko-KR" altLang="en-US"/>
              <a:t>연구하기 </a:t>
            </a:r>
            <a:r>
              <a:rPr lang="ko-KR" altLang="en-US" smtClean="0"/>
              <a:t>위하여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ko-KR" altLang="en-US" smtClean="0"/>
              <a:t>매 </a:t>
            </a:r>
            <a:r>
              <a:rPr lang="en-US" altLang="ko-KR"/>
              <a:t>20</a:t>
            </a:r>
            <a:r>
              <a:rPr lang="ko-KR" altLang="en-US"/>
              <a:t>년마다 실시한 일련의 전국 조사를 들 수 있음</a:t>
            </a:r>
            <a:r>
              <a:rPr lang="en-US" altLang="ko-KR"/>
              <a:t>. 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en-US" altLang="ko-KR" smtClean="0"/>
              <a:t>15~20</a:t>
            </a:r>
            <a:r>
              <a:rPr lang="ko-KR" altLang="en-US"/>
              <a:t>세 연령으로 구성된 </a:t>
            </a:r>
            <a:r>
              <a:rPr lang="ko-KR" altLang="en-US"/>
              <a:t>표본에 </a:t>
            </a:r>
            <a:r>
              <a:rPr lang="ko-KR" altLang="en-US" smtClean="0"/>
              <a:t>대하여 </a:t>
            </a:r>
            <a:r>
              <a:rPr lang="en-US" altLang="ko-KR" smtClean="0"/>
              <a:t>1960</a:t>
            </a:r>
            <a:r>
              <a:rPr lang="ko-KR" altLang="en-US"/>
              <a:t>년에 조사를 하고</a:t>
            </a:r>
            <a:r>
              <a:rPr lang="en-US" altLang="ko-KR"/>
              <a:t>, 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en-US" altLang="ko-KR" smtClean="0"/>
              <a:t>35~40</a:t>
            </a:r>
            <a:r>
              <a:rPr lang="ko-KR" altLang="en-US"/>
              <a:t>세 표본에 대하여는 </a:t>
            </a:r>
            <a:r>
              <a:rPr lang="en-US" altLang="ko-KR"/>
              <a:t>1980</a:t>
            </a:r>
            <a:r>
              <a:rPr lang="ko-KR" altLang="en-US"/>
              <a:t>년에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en-US" altLang="ko-KR"/>
              <a:t>55~60</a:t>
            </a:r>
            <a:r>
              <a:rPr lang="ko-KR" altLang="en-US"/>
              <a:t>세 </a:t>
            </a:r>
            <a:r>
              <a:rPr lang="ko-KR" altLang="en-US"/>
              <a:t>표본에 </a:t>
            </a:r>
            <a:r>
              <a:rPr lang="ko-KR" altLang="en-US" smtClean="0"/>
              <a:t>대하여는 </a:t>
            </a:r>
            <a:r>
              <a:rPr lang="en-US" altLang="ko-KR" smtClean="0"/>
              <a:t>2000</a:t>
            </a:r>
            <a:r>
              <a:rPr lang="ko-KR" altLang="en-US"/>
              <a:t>년에 조사를 할 수 있음</a:t>
            </a:r>
            <a:r>
              <a:rPr lang="en-US" altLang="ko-KR"/>
              <a:t>. 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ko-KR" altLang="en-US" smtClean="0"/>
              <a:t>각각의 </a:t>
            </a:r>
            <a:r>
              <a:rPr lang="ko-KR" altLang="en-US"/>
              <a:t>조사에서 조사한 특정한 사람들은 서로 다르지만</a:t>
            </a:r>
            <a:r>
              <a:rPr lang="en-US" altLang="ko-KR"/>
              <a:t>, </a:t>
            </a:r>
            <a:r>
              <a:rPr lang="ko-KR" altLang="en-US" smtClean="0"/>
              <a:t>각각의표본은 </a:t>
            </a:r>
            <a:r>
              <a:rPr lang="en-US" altLang="ko-KR"/>
              <a:t>1940~1945</a:t>
            </a:r>
            <a:r>
              <a:rPr lang="ko-KR" altLang="en-US"/>
              <a:t>년 사이에 출생한 </a:t>
            </a:r>
            <a:r>
              <a:rPr lang="ko-KR" altLang="en-US"/>
              <a:t>코호트를 </a:t>
            </a:r>
            <a:r>
              <a:rPr lang="ko-KR" altLang="en-US" smtClean="0"/>
              <a:t>대표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6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코흐트 조사</a:t>
            </a:r>
            <a:r>
              <a:rPr lang="en-US" altLang="ko-KR" smtClean="0"/>
              <a:t>, </a:t>
            </a:r>
            <a:r>
              <a:rPr lang="ko-KR" altLang="en-US" smtClean="0"/>
              <a:t>추세조사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추세조사</a:t>
            </a:r>
            <a:r>
              <a:rPr lang="en-US" altLang="ko-KR"/>
              <a:t>(Trend study)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다른 </a:t>
            </a:r>
            <a:r>
              <a:rPr lang="ko-KR" altLang="en-US"/>
              <a:t>시점의 반복측정을 통해 얻은 시계열자료를 </a:t>
            </a:r>
            <a:r>
              <a:rPr lang="ko-KR" altLang="en-US"/>
              <a:t>이용하는 </a:t>
            </a:r>
            <a:r>
              <a:rPr lang="ko-KR" altLang="en-US" smtClean="0"/>
              <a:t>조사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패널조사와 </a:t>
            </a:r>
            <a:r>
              <a:rPr lang="ko-KR" altLang="en-US"/>
              <a:t>달리 </a:t>
            </a:r>
            <a:r>
              <a:rPr lang="ko-KR" altLang="en-US"/>
              <a:t>사전에 </a:t>
            </a:r>
            <a:r>
              <a:rPr lang="ko-KR" altLang="en-US" smtClean="0"/>
              <a:t>조사대상자를 선정해 </a:t>
            </a:r>
            <a:r>
              <a:rPr lang="ko-KR" altLang="en-US"/>
              <a:t>두지 않는 조사방법</a:t>
            </a:r>
            <a:r>
              <a:rPr lang="en-US" altLang="ko-KR"/>
              <a:t>. 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/>
              <a:t>추세조사는 조사대상이 되는 집단구성원의 모집단이 변화한다</a:t>
            </a:r>
            <a:r>
              <a:rPr lang="en-US" altLang="ko-KR"/>
              <a:t>. 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추세조사의 예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ko-KR" altLang="en-US" smtClean="0"/>
              <a:t>시대에 </a:t>
            </a:r>
            <a:r>
              <a:rPr lang="ko-KR" altLang="en-US"/>
              <a:t>따른 대한민국 </a:t>
            </a:r>
            <a:r>
              <a:rPr lang="en-US" altLang="ko-KR"/>
              <a:t>20</a:t>
            </a:r>
            <a:r>
              <a:rPr lang="ko-KR" altLang="en-US"/>
              <a:t>대 남성들의 이상형을 조사한다고 할 </a:t>
            </a:r>
            <a:r>
              <a:rPr lang="ko-KR" altLang="en-US"/>
              <a:t>때 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ko-KR" altLang="en-US" smtClean="0"/>
              <a:t>이를 위해서 </a:t>
            </a:r>
            <a:r>
              <a:rPr lang="en-US" altLang="ko-KR" smtClean="0"/>
              <a:t>1970</a:t>
            </a:r>
            <a:r>
              <a:rPr lang="ko-KR" altLang="en-US"/>
              <a:t>년</a:t>
            </a:r>
            <a:r>
              <a:rPr lang="en-US" altLang="ko-KR"/>
              <a:t>, 1980</a:t>
            </a:r>
            <a:r>
              <a:rPr lang="ko-KR" altLang="en-US"/>
              <a:t>년</a:t>
            </a:r>
            <a:r>
              <a:rPr lang="en-US" altLang="ko-KR"/>
              <a:t>, 1990</a:t>
            </a:r>
            <a:r>
              <a:rPr lang="ko-KR" altLang="en-US"/>
              <a:t>년</a:t>
            </a:r>
            <a:r>
              <a:rPr lang="en-US" altLang="ko-KR"/>
              <a:t>, 2000</a:t>
            </a:r>
            <a:r>
              <a:rPr lang="ko-KR" altLang="en-US"/>
              <a:t>년의 대한민국 </a:t>
            </a:r>
            <a:r>
              <a:rPr lang="en-US" altLang="ko-KR"/>
              <a:t>20</a:t>
            </a:r>
            <a:r>
              <a:rPr lang="ko-KR" altLang="en-US"/>
              <a:t>대 남성들의 이상형을 조사하고</a:t>
            </a:r>
            <a:r>
              <a:rPr lang="en-US" altLang="ko-KR"/>
              <a:t>, </a:t>
            </a:r>
            <a:r>
              <a:rPr lang="ko-KR" altLang="en-US"/>
              <a:t>조사결과들을 </a:t>
            </a:r>
            <a:r>
              <a:rPr lang="ko-KR" altLang="en-US" smtClean="0"/>
              <a:t>비교 분석하게 </a:t>
            </a:r>
            <a:r>
              <a:rPr lang="ko-KR" altLang="en-US"/>
              <a:t>되는 </a:t>
            </a:r>
            <a:r>
              <a:rPr lang="ko-KR" altLang="en-US"/>
              <a:t>것으로 </a:t>
            </a:r>
            <a:endParaRPr lang="en-US" altLang="ko-KR" smtClean="0"/>
          </a:p>
          <a:p>
            <a:pPr lvl="2">
              <a:lnSpc>
                <a:spcPct val="120000"/>
              </a:lnSpc>
            </a:pPr>
            <a:r>
              <a:rPr lang="en-US" altLang="ko-KR" smtClean="0"/>
              <a:t>1970</a:t>
            </a:r>
            <a:r>
              <a:rPr lang="ko-KR" altLang="en-US"/>
              <a:t>년에 </a:t>
            </a:r>
            <a:r>
              <a:rPr lang="en-US" altLang="ko-KR"/>
              <a:t>20</a:t>
            </a:r>
            <a:r>
              <a:rPr lang="ko-KR" altLang="en-US"/>
              <a:t>대 남성이었던 사람들이 </a:t>
            </a:r>
            <a:r>
              <a:rPr lang="en-US" altLang="ko-KR"/>
              <a:t>1980</a:t>
            </a:r>
            <a:r>
              <a:rPr lang="ko-KR" altLang="en-US"/>
              <a:t>년에도 </a:t>
            </a:r>
            <a:r>
              <a:rPr lang="en-US" altLang="ko-KR"/>
              <a:t>20</a:t>
            </a:r>
            <a:r>
              <a:rPr lang="ko-KR" altLang="en-US"/>
              <a:t>대일 수 없기 때문에 엄격한</a:t>
            </a:r>
            <a:br>
              <a:rPr lang="ko-KR" altLang="en-US"/>
            </a:br>
            <a:r>
              <a:rPr lang="ko-KR" altLang="en-US"/>
              <a:t>의미에서의 동일대상은 아니나</a:t>
            </a:r>
            <a:r>
              <a:rPr lang="en-US" altLang="ko-KR"/>
              <a:t>, </a:t>
            </a:r>
            <a:r>
              <a:rPr lang="ko-KR" altLang="en-US"/>
              <a:t>조사자가 원하는 동일한 특성을 가진 대상으로 본다</a:t>
            </a:r>
            <a:r>
              <a:rPr lang="en-US" altLang="ko-KR"/>
              <a:t>.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834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패널조사에서의 </a:t>
            </a:r>
            <a:r>
              <a:rPr lang="ko-KR" altLang="en-US"/>
              <a:t>용어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817"/>
            <a:ext cx="10515600" cy="37609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587" y="1690688"/>
            <a:ext cx="42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조사설계모형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59801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※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한국고용정보원의 대졸자 직업경로이동조사 실제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예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6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국내 주요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패널조사</a:t>
            </a: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972" y="1825625"/>
            <a:ext cx="89600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5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복지패널데이터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624" y="1825625"/>
            <a:ext cx="6234752" cy="435133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326877" y="3239311"/>
            <a:ext cx="1118680" cy="88521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844" y="2141834"/>
            <a:ext cx="2472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‘</a:t>
            </a:r>
            <a:r>
              <a:rPr lang="ko-KR" altLang="en-US" smtClean="0"/>
              <a:t>데이터</a:t>
            </a:r>
            <a:r>
              <a:rPr lang="en-US" altLang="ko-KR" smtClean="0"/>
              <a:t>’ </a:t>
            </a:r>
            <a:r>
              <a:rPr lang="ko-KR" altLang="en-US" smtClean="0"/>
              <a:t>를 클릭해서 이동합니다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9" name="꺾인 연결선 8"/>
          <p:cNvCxnSpPr>
            <a:stCxn id="6" idx="6"/>
            <a:endCxn id="7" idx="2"/>
          </p:cNvCxnSpPr>
          <p:nvPr/>
        </p:nvCxnSpPr>
        <p:spPr>
          <a:xfrm flipV="1">
            <a:off x="9445557" y="2788165"/>
            <a:ext cx="1397421" cy="89375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9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복지패널데이터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55" y="1825625"/>
            <a:ext cx="753969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7334" y="1388825"/>
            <a:ext cx="624275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※ ‘</a:t>
            </a:r>
            <a:r>
              <a:rPr lang="ko-KR" altLang="en-US" smtClean="0"/>
              <a:t>데이터</a:t>
            </a:r>
            <a:r>
              <a:rPr lang="en-US" altLang="ko-KR" smtClean="0"/>
              <a:t>’ </a:t>
            </a:r>
            <a:r>
              <a:rPr lang="ko-KR" altLang="en-US" smtClean="0"/>
              <a:t>를 얻기 위해서는 웹사이트에 가입해야 합니다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복지패널데이터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9467" y="1388825"/>
            <a:ext cx="78006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※ 10</a:t>
            </a:r>
            <a:r>
              <a:rPr lang="ko-KR" altLang="en-US" smtClean="0"/>
              <a:t>차 웨이브 항목이 우리가 분석에서 사용하는 조사데이터입니다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791" y="1825625"/>
            <a:ext cx="6574418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6844" y="2141834"/>
            <a:ext cx="2472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spss.zip</a:t>
            </a:r>
            <a:r>
              <a:rPr lang="ko-KR" altLang="en-US" smtClean="0"/>
              <a:t>를 클릭해서 </a:t>
            </a:r>
            <a:r>
              <a:rPr lang="en-US" altLang="ko-KR" smtClean="0"/>
              <a:t>s</a:t>
            </a:r>
            <a:r>
              <a:rPr lang="ko-KR" altLang="en-US" smtClean="0"/>
              <a:t>내려받습니다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9" name="꺾인 연결선 8"/>
          <p:cNvCxnSpPr>
            <a:stCxn id="11" idx="3"/>
            <a:endCxn id="8" idx="2"/>
          </p:cNvCxnSpPr>
          <p:nvPr/>
        </p:nvCxnSpPr>
        <p:spPr>
          <a:xfrm flipV="1">
            <a:off x="5904089" y="2788165"/>
            <a:ext cx="4938889" cy="1896724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470400" y="4368800"/>
            <a:ext cx="1433689" cy="632178"/>
          </a:xfrm>
          <a:prstGeom prst="roundRect">
            <a:avLst>
              <a:gd name="adj" fmla="val 9421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복지패널데이터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624" y="1825625"/>
            <a:ext cx="6234752" cy="435133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326877" y="4336788"/>
            <a:ext cx="1118680" cy="88521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844" y="2141834"/>
            <a:ext cx="2472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‘</a:t>
            </a:r>
            <a:r>
              <a:rPr lang="ko-KR" altLang="en-US" smtClean="0"/>
              <a:t>코딩북</a:t>
            </a:r>
            <a:r>
              <a:rPr lang="en-US" altLang="ko-KR" smtClean="0"/>
              <a:t>’ </a:t>
            </a:r>
            <a:r>
              <a:rPr lang="ko-KR" altLang="en-US" smtClean="0"/>
              <a:t>를 클릭해서 이동합니다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9" name="꺾인 연결선 8"/>
          <p:cNvCxnSpPr>
            <a:stCxn id="6" idx="6"/>
            <a:endCxn id="7" idx="2"/>
          </p:cNvCxnSpPr>
          <p:nvPr/>
        </p:nvCxnSpPr>
        <p:spPr>
          <a:xfrm flipV="1">
            <a:off x="9445557" y="2788165"/>
            <a:ext cx="1397421" cy="199123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8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복지패널데이터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624" y="1825625"/>
            <a:ext cx="6234752" cy="435133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8326877" y="4336788"/>
            <a:ext cx="1118680" cy="88521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844" y="2141834"/>
            <a:ext cx="24722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‘</a:t>
            </a:r>
            <a:r>
              <a:rPr lang="ko-KR" altLang="en-US" smtClean="0"/>
              <a:t>코딩북</a:t>
            </a:r>
            <a:r>
              <a:rPr lang="en-US" altLang="ko-KR" smtClean="0"/>
              <a:t>’ </a:t>
            </a:r>
            <a:r>
              <a:rPr lang="ko-KR" altLang="en-US" smtClean="0"/>
              <a:t>를 클릭해서 이동합니다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9" name="꺾인 연결선 8"/>
          <p:cNvCxnSpPr>
            <a:stCxn id="6" idx="6"/>
            <a:endCxn id="7" idx="2"/>
          </p:cNvCxnSpPr>
          <p:nvPr/>
        </p:nvCxnSpPr>
        <p:spPr>
          <a:xfrm flipV="1">
            <a:off x="9445557" y="2788165"/>
            <a:ext cx="1397421" cy="199123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6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791" y="1825625"/>
            <a:ext cx="6574418" cy="4351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복지패널데이터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844" y="2141834"/>
            <a:ext cx="24722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다운로드 받은 데이터에 해당하는 웨이브에서 조사설계서를 클릭해서 내려 받습니다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cxnSp>
        <p:nvCxnSpPr>
          <p:cNvPr id="9" name="꺾인 연결선 8"/>
          <p:cNvCxnSpPr>
            <a:stCxn id="10" idx="3"/>
            <a:endCxn id="7" idx="2"/>
          </p:cNvCxnSpPr>
          <p:nvPr/>
        </p:nvCxnSpPr>
        <p:spPr>
          <a:xfrm flipV="1">
            <a:off x="5904089" y="3342163"/>
            <a:ext cx="4938889" cy="150077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470400" y="4684888"/>
            <a:ext cx="1433689" cy="316089"/>
          </a:xfrm>
          <a:prstGeom prst="roundRect">
            <a:avLst>
              <a:gd name="adj" fmla="val 9421"/>
            </a:avLst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2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패널데이터란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패널조사의 정의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/>
              <a:t>고정된 조사대상의 전체를 패널이라 하며</a:t>
            </a:r>
            <a:r>
              <a:rPr lang="en-US" altLang="ko-KR"/>
              <a:t>, </a:t>
            </a:r>
            <a:r>
              <a:rPr lang="ko-KR" altLang="en-US"/>
              <a:t>초기에는 시장조사에서 소비자의 </a:t>
            </a:r>
            <a:r>
              <a:rPr lang="ko-KR" altLang="en-US"/>
              <a:t>소비행동과 </a:t>
            </a:r>
            <a:r>
              <a:rPr lang="ko-KR" altLang="en-US" smtClean="0"/>
              <a:t>소비태도의 변화 </a:t>
            </a:r>
            <a:r>
              <a:rPr lang="ko-KR" altLang="en-US"/>
              <a:t>과정을 분석하기 </a:t>
            </a:r>
            <a:r>
              <a:rPr lang="ko-KR" altLang="en-US"/>
              <a:t>위해서 </a:t>
            </a:r>
            <a:r>
              <a:rPr lang="ko-KR" altLang="en-US" smtClean="0"/>
              <a:t>이용되었다</a:t>
            </a:r>
            <a:r>
              <a:rPr lang="en-US" altLang="ko-KR" smtClean="0"/>
              <a:t>. </a:t>
            </a:r>
          </a:p>
          <a:p>
            <a:pPr lvl="1">
              <a:lnSpc>
                <a:spcPct val="120000"/>
              </a:lnSpc>
            </a:pPr>
            <a:r>
              <a:rPr lang="ko-KR" altLang="en-US" smtClean="0"/>
              <a:t>최근에는 </a:t>
            </a:r>
            <a:r>
              <a:rPr lang="ko-KR" altLang="en-US"/>
              <a:t>여론의 형성과정과 변동과정의 </a:t>
            </a:r>
            <a:r>
              <a:rPr lang="ko-KR" altLang="en-US"/>
              <a:t>연구에 </a:t>
            </a:r>
            <a:r>
              <a:rPr lang="ko-KR" altLang="en-US" smtClean="0"/>
              <a:t>이용되기도 </a:t>
            </a:r>
            <a:r>
              <a:rPr lang="ko-KR" altLang="en-US"/>
              <a:t>하고</a:t>
            </a:r>
            <a:r>
              <a:rPr lang="en-US" altLang="ko-KR"/>
              <a:t>, </a:t>
            </a:r>
            <a:r>
              <a:rPr lang="ko-KR" altLang="en-US"/>
              <a:t>직업이동의 궤적</a:t>
            </a:r>
            <a:r>
              <a:rPr lang="en-US" altLang="ko-KR"/>
              <a:t>(</a:t>
            </a:r>
            <a:r>
              <a:rPr lang="ko-KR" altLang="en-US"/>
              <a:t>軌跡</a:t>
            </a:r>
            <a:r>
              <a:rPr lang="en-US" altLang="ko-KR"/>
              <a:t>)</a:t>
            </a:r>
            <a:r>
              <a:rPr lang="ko-KR" altLang="en-US"/>
              <a:t>을 밝혀내기 위해서 이용되는 등 응용범위가 넓다</a:t>
            </a:r>
            <a:r>
              <a:rPr lang="en-US" altLang="ko-KR"/>
              <a:t>. 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조사단위를 </a:t>
            </a:r>
            <a:r>
              <a:rPr lang="ko-KR" altLang="en-US"/>
              <a:t>동일표본으로 유지하고</a:t>
            </a:r>
            <a:r>
              <a:rPr lang="en-US" altLang="ko-KR"/>
              <a:t>, </a:t>
            </a:r>
            <a:r>
              <a:rPr lang="ko-KR" altLang="en-US"/>
              <a:t>장기간 동안 반복 추적하는 조사를 패널조사</a:t>
            </a:r>
            <a:r>
              <a:rPr lang="en-US" altLang="ko-KR"/>
              <a:t>(panel survey)</a:t>
            </a:r>
            <a:r>
              <a:rPr lang="ko-KR" altLang="en-US"/>
              <a:t>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동일 </a:t>
            </a:r>
            <a:r>
              <a:rPr lang="ko-KR" altLang="en-US"/>
              <a:t>표본을 유지하고 반복 조사 한다는 점에서 조사시점마다 표본을 새롭게 추출하는 </a:t>
            </a:r>
            <a:r>
              <a:rPr lang="ko-KR" altLang="en-US"/>
              <a:t>반복종단조사와 </a:t>
            </a:r>
            <a:r>
              <a:rPr lang="ko-KR" altLang="en-US" smtClean="0"/>
              <a:t>다름</a:t>
            </a:r>
            <a:endParaRPr lang="en-US" altLang="ko-KR" smtClean="0"/>
          </a:p>
          <a:p>
            <a:pPr>
              <a:lnSpc>
                <a:spcPct val="120000"/>
              </a:lnSpc>
            </a:pPr>
            <a:r>
              <a:rPr lang="ko-KR" altLang="en-US" smtClean="0"/>
              <a:t>패널조사의 특징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/>
              <a:t>동일 표본을 유지하므로 다른 변수의 영향을 통제하고</a:t>
            </a:r>
            <a:r>
              <a:rPr lang="en-US" altLang="ko-KR"/>
              <a:t>, </a:t>
            </a:r>
            <a:r>
              <a:rPr lang="ko-KR" altLang="en-US"/>
              <a:t>정부정책</a:t>
            </a:r>
            <a:r>
              <a:rPr lang="en-US" altLang="ko-KR"/>
              <a:t>, </a:t>
            </a:r>
            <a:r>
              <a:rPr lang="ko-KR" altLang="en-US"/>
              <a:t>사회현상으로 인한 </a:t>
            </a:r>
            <a:r>
              <a:rPr lang="ko-KR" altLang="en-US"/>
              <a:t>변화를 </a:t>
            </a:r>
            <a:r>
              <a:rPr lang="ko-KR" altLang="en-US" smtClean="0"/>
              <a:t>정확하게 측정 가능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복합요인에 </a:t>
            </a:r>
            <a:r>
              <a:rPr lang="ko-KR" altLang="en-US"/>
              <a:t>의한 사회현상을 과거 조사결과를 바탕으로 다른 변수를 효과적으로 </a:t>
            </a:r>
            <a:r>
              <a:rPr lang="ko-KR" altLang="en-US"/>
              <a:t>통제하고 </a:t>
            </a:r>
            <a:r>
              <a:rPr lang="ko-KR" altLang="en-US" smtClean="0"/>
              <a:t>독립변수의 영향을 측정가능</a:t>
            </a:r>
            <a:endParaRPr lang="en-US" altLang="ko-KR" smtClean="0"/>
          </a:p>
          <a:p>
            <a:pPr lvl="1">
              <a:lnSpc>
                <a:spcPct val="120000"/>
              </a:lnSpc>
            </a:pPr>
            <a:r>
              <a:rPr lang="ko-KR" altLang="en-US" smtClean="0"/>
              <a:t>표본 </a:t>
            </a:r>
            <a:r>
              <a:rPr lang="ko-KR" altLang="en-US"/>
              <a:t>이탈로 장기간 동일 표본을 유지하기 어렵고</a:t>
            </a:r>
            <a:r>
              <a:rPr lang="en-US" altLang="ko-KR"/>
              <a:t>, </a:t>
            </a:r>
            <a:r>
              <a:rPr lang="ko-KR" altLang="en-US"/>
              <a:t>무응답이 있는 경우 동일 표본에 대한 </a:t>
            </a:r>
            <a:r>
              <a:rPr lang="ko-KR" altLang="en-US"/>
              <a:t>시계열 </a:t>
            </a:r>
            <a:r>
              <a:rPr lang="ko-KR" altLang="en-US" smtClean="0"/>
              <a:t>자료를 축적하기 어려움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 smtClean="0"/>
              <a:t>표본관리 </a:t>
            </a:r>
            <a:r>
              <a:rPr lang="ko-KR" altLang="en-US"/>
              <a:t>노력이 중요하며 포본 탈락 시 표본 확대나 </a:t>
            </a:r>
            <a:r>
              <a:rPr lang="ko-KR" altLang="en-US"/>
              <a:t>개편 </a:t>
            </a:r>
            <a:r>
              <a:rPr lang="ko-KR" altLang="en-US" smtClean="0"/>
              <a:t>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패널조사의 </a:t>
            </a:r>
            <a:r>
              <a:rPr lang="ko-KR" altLang="en-US" smtClean="0"/>
              <a:t>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조사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기획</a:t>
            </a:r>
            <a:endParaRPr lang="en-US" altLang="ko-KR" smtClean="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교육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취업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여성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아동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의료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복지 등 사회문제의 원인규명 및 정책방향 제시를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위해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기획</a:t>
            </a:r>
            <a:endParaRPr lang="en-US" altLang="ko-KR" smtClean="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복합적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요인의 영향을 받는 사회 현상 분석을 위해 패널조사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필요성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증대</a:t>
            </a:r>
            <a:endParaRPr lang="en-US" altLang="ko-KR" smtClean="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일정기간을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두고 조사를 하기는 하지만 동일 대상자에게 같은 질문을 하게 되므로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피조사자가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앞서</a:t>
            </a:r>
            <a:endParaRPr lang="en-US" altLang="ko-KR" smtClean="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진행될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조사의 답변 때문에 영향을 받지 않게 하려면 질문지에 대한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창의성이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필요</a:t>
            </a:r>
            <a:endParaRPr lang="en-US" altLang="ko-KR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조사주기</a:t>
            </a:r>
            <a:endParaRPr lang="en-US" altLang="ko-KR" smtClean="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일반적으로 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년 단위로 작성하나 경우에 따라 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년 주기로 작성하기도 함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. </a:t>
            </a:r>
            <a:endParaRPr lang="en-US" altLang="ko-KR" smtClean="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년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주기의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경우에는표본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탈락률이 높아질 수 있기에 어려움이 있고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표본 유지활동을 강화하기 위해서는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추가적인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예산이 필요함</a:t>
            </a:r>
            <a:endParaRPr lang="en-US" altLang="ko-KR" smtClean="0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표본설계</a:t>
            </a:r>
            <a:endParaRPr lang="en-US" altLang="ko-KR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표본설계는 일반적인 횡단면 조사와 큰 차이가 없으나</a:t>
            </a:r>
            <a:r>
              <a:rPr lang="en-US" altLang="ko-KR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층화변수 별로 대체 표본의 준비가 반드시 필요함</a:t>
            </a:r>
            <a:endParaRPr lang="en-US" altLang="ko-KR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초기 구축 시에만 </a:t>
            </a:r>
            <a:r>
              <a:rPr lang="ko-KR" altLang="en-US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표본설계 </a:t>
            </a:r>
            <a:r>
              <a:rPr lang="ko-KR" altLang="en-US" smtClean="0">
                <a:solidFill>
                  <a:srgbClr val="00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필요</a:t>
            </a:r>
            <a:endParaRPr lang="en-US" altLang="ko-KR">
              <a:solidFill>
                <a:srgbClr val="00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94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531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맑은 고딕</vt:lpstr>
      <vt:lpstr>Arial</vt:lpstr>
      <vt:lpstr>Office 테마</vt:lpstr>
      <vt:lpstr>복지패널데이터</vt:lpstr>
      <vt:lpstr>복지패널데이터</vt:lpstr>
      <vt:lpstr>복지패널데이터</vt:lpstr>
      <vt:lpstr>복지패널데이터</vt:lpstr>
      <vt:lpstr>복지패널데이터</vt:lpstr>
      <vt:lpstr>복지패널데이터</vt:lpstr>
      <vt:lpstr>복지패널데이터</vt:lpstr>
      <vt:lpstr>패널데이터란</vt:lpstr>
      <vt:lpstr>패널조사의 절차</vt:lpstr>
      <vt:lpstr>코흐트 조사, 추세조사</vt:lpstr>
      <vt:lpstr>코흐트 조사, 추세조사</vt:lpstr>
      <vt:lpstr>패널조사에서의 용어 </vt:lpstr>
      <vt:lpstr>국내 주요 패널조사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복지패널데이터</dc:title>
  <dc:creator>sh</dc:creator>
  <cp:lastModifiedBy>sh</cp:lastModifiedBy>
  <cp:revision>22</cp:revision>
  <dcterms:created xsi:type="dcterms:W3CDTF">2020-02-01T03:38:23Z</dcterms:created>
  <dcterms:modified xsi:type="dcterms:W3CDTF">2020-02-01T09:55:40Z</dcterms:modified>
</cp:coreProperties>
</file>