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5"/>
  </p:notesMasterIdLst>
  <p:sldIdLst>
    <p:sldId id="300" r:id="rId6"/>
    <p:sldId id="302" r:id="rId7"/>
    <p:sldId id="304" r:id="rId8"/>
    <p:sldId id="315" r:id="rId9"/>
    <p:sldId id="316" r:id="rId10"/>
    <p:sldId id="317" r:id="rId11"/>
    <p:sldId id="314" r:id="rId12"/>
    <p:sldId id="313" r:id="rId13"/>
    <p:sldId id="303" r:id="rId14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8FAADC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 varScale="1">
        <p:scale>
          <a:sx n="102" d="100"/>
          <a:sy n="102" d="100"/>
        </p:scale>
        <p:origin x="1704" y="102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광연" userId="S::922048@cbnu.ac.kr::82be6d49-c76e-4eb7-8b7a-1d43095bc754" providerId="AD" clId="Web-{021A4B98-CB0A-494D-BCA3-644F634272C6}"/>
    <pc:docChg chg="addSld modSld">
      <pc:chgData name="이광연" userId="S::922048@cbnu.ac.kr::82be6d49-c76e-4eb7-8b7a-1d43095bc754" providerId="AD" clId="Web-{021A4B98-CB0A-494D-BCA3-644F634272C6}" dt="2022-05-19T06:44:11.074" v="14" actId="20577"/>
      <pc:docMkLst>
        <pc:docMk/>
      </pc:docMkLst>
      <pc:sldChg chg="addSp modSp new">
        <pc:chgData name="이광연" userId="S::922048@cbnu.ac.kr::82be6d49-c76e-4eb7-8b7a-1d43095bc754" providerId="AD" clId="Web-{021A4B98-CB0A-494D-BCA3-644F634272C6}" dt="2022-05-19T06:44:11.074" v="14" actId="20577"/>
        <pc:sldMkLst>
          <pc:docMk/>
          <pc:sldMk cId="1665160990" sldId="316"/>
        </pc:sldMkLst>
        <pc:spChg chg="add mod">
          <ac:chgData name="이광연" userId="S::922048@cbnu.ac.kr::82be6d49-c76e-4eb7-8b7a-1d43095bc754" providerId="AD" clId="Web-{021A4B98-CB0A-494D-BCA3-644F634272C6}" dt="2022-05-19T06:44:11.074" v="14" actId="20577"/>
          <ac:spMkLst>
            <pc:docMk/>
            <pc:sldMk cId="1665160990" sldId="316"/>
            <ac:spMk id="2" creationId="{CBD4ABF1-EF81-6DE0-8DD8-CEEFEC4E95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=""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=""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=""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2022. 10. </a:t>
            </a:r>
            <a:r>
              <a:rPr lang="en-US" altLang="ko-KR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=""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=""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=""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=""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=""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=""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 사용한 동박 필링 후 필름 유무 검사</a:t>
            </a:r>
            <a:endParaRPr lang="ko-KR" altLang="en-US" sz="2000" b="1" dirty="0" err="1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정수현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(2021254012)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=""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3669274" cy="33239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배경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기대효과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동향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spc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2400" b="1" spc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</a:t>
            </a:r>
            <a:r>
              <a:rPr lang="en-US" altLang="ko-KR" sz="2400" b="1" spc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pc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=""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=""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34621"/>
            <a:ext cx="940796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딥러닝을</a:t>
            </a:r>
            <a:r>
              <a:rPr lang="ko-KR" altLang="en-US" sz="1400" dirty="0">
                <a:latin typeface="+mn-ea"/>
              </a:rPr>
              <a:t> 사용한 </a:t>
            </a:r>
            <a:r>
              <a:rPr lang="ko-KR" altLang="en-US" sz="1400" dirty="0" err="1">
                <a:latin typeface="+mn-ea"/>
              </a:rPr>
              <a:t>동박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필링</a:t>
            </a:r>
            <a:r>
              <a:rPr lang="ko-KR" altLang="en-US" sz="1400" dirty="0">
                <a:latin typeface="+mn-ea"/>
              </a:rPr>
              <a:t> 후 필름 유무 검사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Inspection of film presence after copper foil peeling using deep learning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891531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=""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연구의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=""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1" y="3323034"/>
            <a:ext cx="5389869" cy="328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자동화 설비 </a:t>
            </a:r>
            <a:r>
              <a:rPr lang="ko-KR" altLang="en-US" sz="1400" dirty="0" err="1">
                <a:latin typeface="+mn-ea"/>
              </a:rPr>
              <a:t>동박</a:t>
            </a:r>
            <a:r>
              <a:rPr lang="ko-KR" altLang="en-US" sz="1400" dirty="0">
                <a:latin typeface="+mn-ea"/>
              </a:rPr>
              <a:t> 박리 작업 후 필름 유무 확인 비전 정확도 상승 필요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기존 설비 유무 확인 방식에는 특정 두께 제품은 박리 후 기구 흡착으로 인해 발생한 주름으로 정상 박리 제품도 </a:t>
            </a:r>
            <a:r>
              <a:rPr lang="en-US" altLang="ko-KR" sz="1400" dirty="0">
                <a:latin typeface="+mn-ea"/>
              </a:rPr>
              <a:t>NG </a:t>
            </a:r>
            <a:r>
              <a:rPr lang="ko-KR" altLang="en-US" sz="1400" dirty="0">
                <a:latin typeface="+mn-ea"/>
              </a:rPr>
              <a:t>처리 배출됨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NG</a:t>
            </a:r>
            <a:r>
              <a:rPr lang="ko-KR" altLang="en-US" sz="1400" dirty="0">
                <a:latin typeface="+mn-ea"/>
              </a:rPr>
              <a:t>로 배출된 제품은 작업자가 육안으로 필름 유무 확인이 필요하게 되고 공정 효율이 떨어지기 때문에 비전 </a:t>
            </a:r>
            <a:r>
              <a:rPr lang="ko-KR" altLang="en-US" sz="1400" dirty="0" err="1">
                <a:latin typeface="+mn-ea"/>
              </a:rPr>
              <a:t>검출력</a:t>
            </a:r>
            <a:r>
              <a:rPr lang="ko-KR" altLang="en-US" sz="1400" dirty="0">
                <a:latin typeface="+mn-ea"/>
              </a:rPr>
              <a:t> 상승이 필요함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0A85868-499C-6B82-FCE9-DB804D0C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51" y="2531671"/>
            <a:ext cx="3293050" cy="3148679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="" xmlns:a16="http://schemas.microsoft.com/office/drawing/2014/main" id="{CBDED91F-9023-E86D-6ABD-158597EC935A}"/>
              </a:ext>
            </a:extLst>
          </p:cNvPr>
          <p:cNvSpPr txBox="1"/>
          <p:nvPr/>
        </p:nvSpPr>
        <p:spPr>
          <a:xfrm>
            <a:off x="7706027" y="5804558"/>
            <a:ext cx="1162498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박리 전 제품</a:t>
            </a:r>
          </a:p>
        </p:txBody>
      </p: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목적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1404000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=""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목적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=""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758013" y="1836000"/>
            <a:ext cx="6037423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제품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동박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필링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작업 중 흡착 단계에서 무작위로 발생하는 주름을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딥러닝을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이용하여 해당 영역을 검사하지 않도록 학습 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주름이 박리 유무 검사 시에 제품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NG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판별에 영향을 크기 때문에 해당 영역을 검사 제외 할 경우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과검률을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낮출 수 있음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7040220-AA84-753B-1114-331A3C2EA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604" y="1785459"/>
            <a:ext cx="3202310" cy="24027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5B14B57-4107-5DCB-81A4-ECC49FD8D161}"/>
              </a:ext>
            </a:extLst>
          </p:cNvPr>
          <p:cNvSpPr/>
          <p:nvPr/>
        </p:nvSpPr>
        <p:spPr>
          <a:xfrm rot="2655967">
            <a:off x="7466990" y="2102091"/>
            <a:ext cx="221235" cy="7931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E826426-AFC5-ED48-C9F4-698C0BB9D17E}"/>
              </a:ext>
            </a:extLst>
          </p:cNvPr>
          <p:cNvSpPr/>
          <p:nvPr/>
        </p:nvSpPr>
        <p:spPr>
          <a:xfrm rot="2655967">
            <a:off x="7536218" y="1985691"/>
            <a:ext cx="186212" cy="3189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BE3E959-58EB-E456-DD03-BF0A568A9AD2}"/>
              </a:ext>
            </a:extLst>
          </p:cNvPr>
          <p:cNvSpPr/>
          <p:nvPr/>
        </p:nvSpPr>
        <p:spPr>
          <a:xfrm rot="7240934">
            <a:off x="7437479" y="3032059"/>
            <a:ext cx="195539" cy="61337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FEC8ED0-3437-71AA-296A-5133F6E07B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04" y="4515987"/>
            <a:ext cx="3202310" cy="24027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4E8336F-8406-F822-BE09-20663926D39B}"/>
              </a:ext>
            </a:extLst>
          </p:cNvPr>
          <p:cNvSpPr/>
          <p:nvPr/>
        </p:nvSpPr>
        <p:spPr>
          <a:xfrm rot="7912483">
            <a:off x="9176859" y="4500909"/>
            <a:ext cx="195539" cy="69987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1C1032F-4862-6617-F446-94E03BB05839}"/>
              </a:ext>
            </a:extLst>
          </p:cNvPr>
          <p:cNvSpPr/>
          <p:nvPr/>
        </p:nvSpPr>
        <p:spPr>
          <a:xfrm rot="10800000">
            <a:off x="10158151" y="4524423"/>
            <a:ext cx="201873" cy="74393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A436C04-DE65-EE02-EE40-331341B74961}"/>
              </a:ext>
            </a:extLst>
          </p:cNvPr>
          <p:cNvSpPr/>
          <p:nvPr/>
        </p:nvSpPr>
        <p:spPr>
          <a:xfrm rot="10800000">
            <a:off x="10222041" y="5170968"/>
            <a:ext cx="201873" cy="74393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6FC5552E-65C2-97D3-B226-19C6FD72963E}"/>
              </a:ext>
            </a:extLst>
          </p:cNvPr>
          <p:cNvSpPr/>
          <p:nvPr/>
        </p:nvSpPr>
        <p:spPr>
          <a:xfrm rot="10800000">
            <a:off x="9867900" y="5914903"/>
            <a:ext cx="492124" cy="9684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8EECFEB-368F-8EEC-5763-702D3A8598C7}"/>
              </a:ext>
            </a:extLst>
          </p:cNvPr>
          <p:cNvSpPr/>
          <p:nvPr/>
        </p:nvSpPr>
        <p:spPr>
          <a:xfrm rot="8186870">
            <a:off x="9740611" y="4507927"/>
            <a:ext cx="201873" cy="41579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4FB354A-F890-5CE5-6316-A6BCC9EE77D7}"/>
              </a:ext>
            </a:extLst>
          </p:cNvPr>
          <p:cNvSpPr/>
          <p:nvPr/>
        </p:nvSpPr>
        <p:spPr>
          <a:xfrm rot="5400000">
            <a:off x="9932097" y="4748528"/>
            <a:ext cx="201873" cy="41579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기대효과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6" y="140400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=""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기대효과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=""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F4C77FE-B04C-4E39-9365-34AACC5EEABC}"/>
              </a:ext>
            </a:extLst>
          </p:cNvPr>
          <p:cNvSpPr txBox="1"/>
          <p:nvPr/>
        </p:nvSpPr>
        <p:spPr>
          <a:xfrm>
            <a:off x="758015" y="1836000"/>
            <a:ext cx="8925000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박리 유무 검사 비전에 딥러닝 기술을 적용하여 주름으로 인한 기존의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과검률을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낮출 수 있음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과검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인한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NG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제품 배출양이 줄면서 작업자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차 육안 검사 불필요 및 공정 생산성 증가 기대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94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동향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=""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동향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=""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4" y="1836000"/>
            <a:ext cx="4587892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전기차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이용이 많아지면서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차전지용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동박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수요가 폭발적으로 증가하는 추세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통상 스마트폰에는 대당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동박이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5g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들어가는 반면 전기차는 대당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30~40㎏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 필요함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동박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관련 공정 증가 예상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5" y="4395855"/>
            <a:ext cx="3895805" cy="381458"/>
            <a:chOff x="430306" y="1408458"/>
            <a:chExt cx="3895805" cy="381458"/>
          </a:xfrm>
        </p:grpSpPr>
        <p:sp>
          <p:nvSpPr>
            <p:cNvPr id="13" name="TextBox 36">
              <a:extLst>
                <a:ext uri="{FF2B5EF4-FFF2-40B4-BE49-F238E27FC236}">
                  <a16:creationId xmlns=""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5" name="사각형: 둥근 위쪽 모서리 24">
                <a:extLst>
                  <a:ext uri="{FF2B5EF4-FFF2-40B4-BE49-F238E27FC236}">
                    <a16:creationId xmlns=""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3888" y="4865706"/>
            <a:ext cx="975522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임혁진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(2015)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머신 비전 시스템을 이용한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동박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(Copper Foils)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의 결함분류에 관한 연구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2EC8773-D1DB-C4C6-E3AA-BA95DB1D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906" y="1843155"/>
            <a:ext cx="5181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0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한계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=""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=""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F650083-9A49-CA3C-D022-E5E6E9D41D3B}"/>
              </a:ext>
            </a:extLst>
          </p:cNvPr>
          <p:cNvSpPr txBox="1"/>
          <p:nvPr/>
        </p:nvSpPr>
        <p:spPr>
          <a:xfrm>
            <a:off x="758012" y="1836000"/>
            <a:ext cx="8039479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일정하지 않은 무작위로 발생되는 주름과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미박리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필름을 분류 판단 하는 기능이 없음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5" y="3924216"/>
            <a:ext cx="3895805" cy="381458"/>
            <a:chOff x="430306" y="1408458"/>
            <a:chExt cx="3895805" cy="381458"/>
          </a:xfrm>
        </p:grpSpPr>
        <p:sp>
          <p:nvSpPr>
            <p:cNvPr id="12" name="TextBox 36">
              <a:extLst>
                <a:ext uri="{FF2B5EF4-FFF2-40B4-BE49-F238E27FC236}">
                  <a16:creationId xmlns=""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기술의 한계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5" name="사각형: 둥근 위쪽 모서리 24">
                <a:extLst>
                  <a:ext uri="{FF2B5EF4-FFF2-40B4-BE49-F238E27FC236}">
                    <a16:creationId xmlns=""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650083-9A49-CA3C-D022-E5E6E9D41D3B}"/>
              </a:ext>
            </a:extLst>
          </p:cNvPr>
          <p:cNvSpPr txBox="1"/>
          <p:nvPr/>
        </p:nvSpPr>
        <p:spPr>
          <a:xfrm>
            <a:off x="758011" y="4356216"/>
            <a:ext cx="80394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설비 비전은 제품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영상의 밝기 및 검사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ROI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영역 내에 특정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크기 검출 필름만을 판별 함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주름 발생시에 남은 필름과 분별 가능한 알고리즘 없음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4000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=""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=""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3207088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=""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</a:t>
              </a: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=""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- 6 -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5923671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주름 발생 및 정상 </a:t>
            </a: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필링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영상 선별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주름 부분을 </a:t>
            </a: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딥러닝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학습 진행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(CNN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이용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기존 </a:t>
            </a: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과검률과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결과 </a:t>
            </a: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과검률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비교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3730411"/>
            <a:ext cx="5779596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가동 장비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NG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처리 영상 획득 선별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Python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설치 등 테스트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PC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준비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CNN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이용하여 주름 부분 학습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테스트 영상으로 주름 유무 영상 선별 및 영역 설정 결과 확인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53" y="1711531"/>
            <a:ext cx="2959043" cy="2220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53" y="4206896"/>
            <a:ext cx="2959043" cy="222020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5B14B57-4107-5DCB-81A4-ECC49FD8D161}"/>
              </a:ext>
            </a:extLst>
          </p:cNvPr>
          <p:cNvSpPr/>
          <p:nvPr/>
        </p:nvSpPr>
        <p:spPr>
          <a:xfrm>
            <a:off x="7214353" y="1835034"/>
            <a:ext cx="807857" cy="1586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5119</TotalTime>
  <Words>423</Words>
  <Application>Microsoft Office PowerPoint</Application>
  <PresentationFormat>사용자 지정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user</cp:lastModifiedBy>
  <cp:revision>261</cp:revision>
  <cp:lastPrinted>2021-11-23T08:08:07Z</cp:lastPrinted>
  <dcterms:created xsi:type="dcterms:W3CDTF">2021-11-09T05:01:52Z</dcterms:created>
  <dcterms:modified xsi:type="dcterms:W3CDTF">2022-10-26T05:31:30Z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