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0" r:id="rId4"/>
    <p:sldId id="258" r:id="rId5"/>
    <p:sldId id="284" r:id="rId6"/>
    <p:sldId id="287" r:id="rId7"/>
    <p:sldId id="286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4" r:id="rId17"/>
    <p:sldId id="281" r:id="rId18"/>
    <p:sldId id="282" r:id="rId19"/>
    <p:sldId id="283" r:id="rId20"/>
    <p:sldId id="313" r:id="rId21"/>
    <p:sldId id="308" r:id="rId22"/>
    <p:sldId id="316" r:id="rId23"/>
    <p:sldId id="315" r:id="rId24"/>
    <p:sldId id="309" r:id="rId25"/>
    <p:sldId id="310" r:id="rId26"/>
    <p:sldId id="311" r:id="rId27"/>
    <p:sldId id="298" r:id="rId28"/>
    <p:sldId id="299" r:id="rId29"/>
    <p:sldId id="317" r:id="rId30"/>
    <p:sldId id="288" r:id="rId31"/>
    <p:sldId id="289" r:id="rId32"/>
    <p:sldId id="290" r:id="rId33"/>
    <p:sldId id="319" r:id="rId34"/>
    <p:sldId id="320" r:id="rId35"/>
    <p:sldId id="291" r:id="rId36"/>
    <p:sldId id="321" r:id="rId37"/>
    <p:sldId id="322" r:id="rId38"/>
    <p:sldId id="292" r:id="rId39"/>
    <p:sldId id="323" r:id="rId40"/>
    <p:sldId id="325" r:id="rId41"/>
    <p:sldId id="326" r:id="rId42"/>
    <p:sldId id="293" r:id="rId43"/>
    <p:sldId id="294" r:id="rId44"/>
    <p:sldId id="327" r:id="rId45"/>
    <p:sldId id="28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7977" autoAdjust="0"/>
  </p:normalViewPr>
  <p:slideViewPr>
    <p:cSldViewPr snapToGrid="0">
      <p:cViewPr varScale="1">
        <p:scale>
          <a:sx n="55" d="100"/>
          <a:sy n="55" d="100"/>
        </p:scale>
        <p:origin x="18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1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1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&lt;input&gt;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속성값은 익스플로러에서는 대부분 동작하지 않습니다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5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9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5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0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8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64875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3377-2D3D-4A9B-802B-BB603145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D9622-53D6-4F7A-937F-4C1045A8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 사이를 탐색할 수 있는 링크</a:t>
            </a:r>
            <a:r>
              <a:rPr lang="en-US" altLang="ko-KR" dirty="0"/>
              <a:t>(link)</a:t>
            </a:r>
            <a:r>
              <a:rPr lang="ko-KR" altLang="en-US" dirty="0"/>
              <a:t>의 집합을 정의</a:t>
            </a:r>
            <a:endParaRPr lang="en-US" altLang="ko-KR" dirty="0"/>
          </a:p>
          <a:p>
            <a:r>
              <a:rPr lang="ko-KR" altLang="en-US" dirty="0"/>
              <a:t>링크의 커다란 집합을 의미하지만</a:t>
            </a:r>
            <a:r>
              <a:rPr lang="en-US" altLang="ko-KR" dirty="0"/>
              <a:t>, </a:t>
            </a:r>
            <a:r>
              <a:rPr lang="ko-KR" altLang="en-US" dirty="0"/>
              <a:t>문서 내의 모든 링크가 </a:t>
            </a:r>
            <a:r>
              <a:rPr lang="en-US" altLang="ko-KR" dirty="0"/>
              <a:t>nav </a:t>
            </a:r>
            <a:r>
              <a:rPr lang="ko-KR" altLang="en-US" dirty="0"/>
              <a:t>요소에 포함되는 것은 아님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038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68A59-4E4B-4FE7-9B3F-803C8A34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180C-9A7F-40B4-810D-997D942F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문서에서 섹션</a:t>
            </a:r>
            <a:r>
              <a:rPr lang="en-US" altLang="ko-KR" dirty="0"/>
              <a:t>(section) </a:t>
            </a:r>
            <a:r>
              <a:rPr lang="ko-KR" altLang="en-US" dirty="0"/>
              <a:t>부분을 정의</a:t>
            </a:r>
          </a:p>
          <a:p>
            <a:r>
              <a:rPr lang="ko-KR" altLang="en-US" dirty="0"/>
              <a:t>제목을 가지고 있으며</a:t>
            </a:r>
            <a:r>
              <a:rPr lang="en-US" altLang="ko-KR" dirty="0"/>
              <a:t>, HTML </a:t>
            </a:r>
            <a:r>
              <a:rPr lang="ko-KR" altLang="en-US" dirty="0"/>
              <a:t>문서의 전체적인 내용과 관련이 있는 콘텐츠들의 집합</a:t>
            </a:r>
          </a:p>
        </p:txBody>
      </p:sp>
    </p:spTree>
    <p:extLst>
      <p:ext uri="{BB962C8B-B14F-4D97-AF65-F5344CB8AC3E}">
        <p14:creationId xmlns:p14="http://schemas.microsoft.com/office/powerpoint/2010/main" val="366525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9779F-6080-40F9-B6E3-3433162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article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B5E8B-CA92-4FAA-96CB-24FBBA25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문서에서 독립적인 하나의 기사</a:t>
            </a:r>
            <a:r>
              <a:rPr lang="en-US" altLang="ko-KR" dirty="0"/>
              <a:t>(article) </a:t>
            </a:r>
            <a:r>
              <a:rPr lang="ko-KR" altLang="en-US" dirty="0"/>
              <a:t>부분</a:t>
            </a:r>
          </a:p>
          <a:p>
            <a:r>
              <a:rPr lang="ko-KR" altLang="en-US" dirty="0"/>
              <a:t>그 자체만으로도 이해가 되어야 하며</a:t>
            </a:r>
            <a:r>
              <a:rPr lang="en-US" altLang="ko-KR" dirty="0"/>
              <a:t>, </a:t>
            </a:r>
            <a:r>
              <a:rPr lang="ko-KR" altLang="en-US" dirty="0"/>
              <a:t>웹 사이트의 나머지 부분과는 별도로 읽을 수 있어야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section </a:t>
            </a:r>
            <a:r>
              <a:rPr lang="ko-KR" altLang="en-US" dirty="0"/>
              <a:t>요소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문서의 전체적인 내용 포함</a:t>
            </a:r>
            <a:br>
              <a:rPr lang="en-US" altLang="ko-KR" dirty="0"/>
            </a:br>
            <a:r>
              <a:rPr lang="en-US" altLang="ko-KR" dirty="0"/>
              <a:t>article </a:t>
            </a:r>
            <a:r>
              <a:rPr lang="ko-KR" altLang="en-US" dirty="0"/>
              <a:t>요소</a:t>
            </a:r>
            <a:r>
              <a:rPr lang="en-US" altLang="ko-KR" dirty="0"/>
              <a:t>:</a:t>
            </a:r>
            <a:r>
              <a:rPr lang="ko-KR" altLang="en-US" dirty="0"/>
              <a:t> 문서의 전체적인 내용과는 별도의 독립적인 내용</a:t>
            </a:r>
          </a:p>
        </p:txBody>
      </p:sp>
    </p:spTree>
    <p:extLst>
      <p:ext uri="{BB962C8B-B14F-4D97-AF65-F5344CB8AC3E}">
        <p14:creationId xmlns:p14="http://schemas.microsoft.com/office/powerpoint/2010/main" val="353038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A1EB-4A8D-405F-8273-675A17BB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figure </a:t>
            </a:r>
            <a:r>
              <a:rPr lang="ko-KR" altLang="en-US" dirty="0"/>
              <a:t>요소와 </a:t>
            </a:r>
            <a:r>
              <a:rPr lang="en-US" altLang="ko-KR" dirty="0" err="1"/>
              <a:t>figcaption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508FC-F3AE-452C-9F73-09282BF3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ko-KR" altLang="en-US" dirty="0"/>
              <a:t>책이나 신문 등에 포함되는 이미지와 바로 아래에는 해당 이미지를 설명하는 캡션</a:t>
            </a:r>
            <a:r>
              <a:rPr lang="en-US" altLang="ko-KR" dirty="0"/>
              <a:t>(caption)</a:t>
            </a:r>
          </a:p>
          <a:p>
            <a:r>
              <a:rPr lang="en-US" altLang="ko-KR" dirty="0"/>
              <a:t>figure </a:t>
            </a:r>
            <a:r>
              <a:rPr lang="ko-KR" altLang="en-US" dirty="0"/>
              <a:t>요소 </a:t>
            </a:r>
            <a:r>
              <a:rPr lang="en-US" altLang="ko-KR" dirty="0"/>
              <a:t>: HTML </a:t>
            </a:r>
            <a:r>
              <a:rPr lang="ko-KR" altLang="en-US" dirty="0"/>
              <a:t>문서에서 그래픽과 비디오 등의 독립적인 콘텐츠</a:t>
            </a:r>
            <a:r>
              <a:rPr lang="en-US" altLang="ko-KR" dirty="0"/>
              <a:t>(content)</a:t>
            </a:r>
            <a:r>
              <a:rPr lang="ko-KR" altLang="en-US" dirty="0"/>
              <a:t>를 정의</a:t>
            </a:r>
          </a:p>
          <a:p>
            <a:r>
              <a:rPr lang="en-US" altLang="ko-KR" dirty="0" err="1"/>
              <a:t>figcaption</a:t>
            </a:r>
            <a:r>
              <a:rPr lang="en-US" altLang="ko-KR" dirty="0"/>
              <a:t> </a:t>
            </a:r>
            <a:r>
              <a:rPr lang="ko-KR" altLang="en-US" dirty="0"/>
              <a:t>요소 </a:t>
            </a:r>
            <a:r>
              <a:rPr lang="en-US" altLang="ko-KR" dirty="0"/>
              <a:t>:  figure </a:t>
            </a:r>
            <a:r>
              <a:rPr lang="ko-KR" altLang="en-US" dirty="0"/>
              <a:t>요소를 위한 캡션을 정의</a:t>
            </a:r>
          </a:p>
        </p:txBody>
      </p:sp>
    </p:spTree>
    <p:extLst>
      <p:ext uri="{BB962C8B-B14F-4D97-AF65-F5344CB8AC3E}">
        <p14:creationId xmlns:p14="http://schemas.microsoft.com/office/powerpoint/2010/main" val="197725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F1900-F4FE-423A-B533-AB1F0E35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이전의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0F2BA-DD34-492A-B4B3-EBBECEEF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038"/>
            <a:ext cx="8915400" cy="4468184"/>
          </a:xfrm>
        </p:spPr>
        <p:txBody>
          <a:bodyPr/>
          <a:lstStyle/>
          <a:p>
            <a:r>
              <a:rPr lang="en-US" altLang="ko-KR" dirty="0"/>
              <a:t>div </a:t>
            </a:r>
            <a:r>
              <a:rPr lang="ko-KR" altLang="en-US" dirty="0"/>
              <a:t>요소를 사용하여 레이아웃을 작성</a:t>
            </a:r>
          </a:p>
        </p:txBody>
      </p:sp>
    </p:spTree>
    <p:extLst>
      <p:ext uri="{BB962C8B-B14F-4D97-AF65-F5344CB8AC3E}">
        <p14:creationId xmlns:p14="http://schemas.microsoft.com/office/powerpoint/2010/main" val="365297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CB1E-058F-4B64-B859-0B5424D5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footer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1A15-01CF-4F68-ADCB-DD60EFC3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4475"/>
            <a:ext cx="8915400" cy="4396747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문서나 섹션</a:t>
            </a:r>
            <a:r>
              <a:rPr lang="en-US" altLang="ko-KR" dirty="0"/>
              <a:t>(section) </a:t>
            </a:r>
            <a:r>
              <a:rPr lang="ko-KR" altLang="en-US" dirty="0"/>
              <a:t>부분에 대한 </a:t>
            </a:r>
            <a:r>
              <a:rPr lang="ko-KR" altLang="en-US" dirty="0" err="1"/>
              <a:t>푸터</a:t>
            </a:r>
            <a:r>
              <a:rPr lang="en-US" altLang="ko-KR" dirty="0"/>
              <a:t>(footer)</a:t>
            </a:r>
            <a:r>
              <a:rPr lang="ko-KR" altLang="en-US" dirty="0"/>
              <a:t>을 정의합니다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사이트의 작성자나 그에 따른 저작권 정보</a:t>
            </a:r>
            <a:r>
              <a:rPr lang="en-US" altLang="ko-KR" dirty="0"/>
              <a:t>, </a:t>
            </a:r>
            <a:r>
              <a:rPr lang="ko-KR" altLang="en-US" dirty="0"/>
              <a:t>연락처 등을 명시</a:t>
            </a:r>
          </a:p>
          <a:p>
            <a:r>
              <a:rPr lang="ko-KR" altLang="en-US" dirty="0"/>
              <a:t>한 문서 내에 여러 개의 </a:t>
            </a:r>
            <a:r>
              <a:rPr lang="en-US" altLang="ko-KR" dirty="0"/>
              <a:t>footer </a:t>
            </a:r>
            <a:r>
              <a:rPr lang="ko-KR" altLang="en-US" dirty="0"/>
              <a:t>요소가 존재 가능</a:t>
            </a:r>
          </a:p>
        </p:txBody>
      </p:sp>
    </p:spTree>
    <p:extLst>
      <p:ext uri="{BB962C8B-B14F-4D97-AF65-F5344CB8AC3E}">
        <p14:creationId xmlns:p14="http://schemas.microsoft.com/office/powerpoint/2010/main" val="290108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31DDA-99A2-4626-9F3A-1846EFA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DA180-163B-41F9-8E80-C29222B1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3024"/>
            <a:ext cx="8915400" cy="5514975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입력</a:t>
            </a:r>
          </a:p>
          <a:p>
            <a:r>
              <a:rPr lang="ko-KR" altLang="en-US" dirty="0"/>
              <a:t>비밀번호 입력</a:t>
            </a:r>
          </a:p>
          <a:p>
            <a:r>
              <a:rPr lang="ko-KR" altLang="en-US" dirty="0"/>
              <a:t>라디오 버튼</a:t>
            </a:r>
          </a:p>
          <a:p>
            <a:r>
              <a:rPr lang="ko-KR" altLang="en-US" dirty="0"/>
              <a:t>체크박스</a:t>
            </a:r>
            <a:r>
              <a:rPr lang="en-US" altLang="ko-KR" dirty="0"/>
              <a:t>(check box)</a:t>
            </a:r>
          </a:p>
          <a:p>
            <a:r>
              <a:rPr lang="ko-KR" altLang="en-US" dirty="0"/>
              <a:t>파일 선택 박스</a:t>
            </a:r>
          </a:p>
          <a:p>
            <a:r>
              <a:rPr lang="ko-KR" altLang="en-US" dirty="0"/>
              <a:t>선택</a:t>
            </a:r>
            <a:r>
              <a:rPr lang="en-US" altLang="ko-KR" dirty="0"/>
              <a:t>(select) </a:t>
            </a:r>
            <a:r>
              <a:rPr lang="ko-KR" altLang="en-US" dirty="0"/>
              <a:t>입력</a:t>
            </a:r>
            <a:r>
              <a:rPr lang="en-US" altLang="ko-KR" dirty="0"/>
              <a:t>(drop-down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문장 입력</a:t>
            </a:r>
          </a:p>
          <a:p>
            <a:r>
              <a:rPr lang="ko-KR" altLang="en-US" dirty="0"/>
              <a:t>버튼</a:t>
            </a:r>
            <a:r>
              <a:rPr lang="en-US" altLang="ko-KR" dirty="0"/>
              <a:t>(button) </a:t>
            </a:r>
            <a:r>
              <a:rPr lang="ko-KR" altLang="en-US" dirty="0"/>
              <a:t>입력</a:t>
            </a:r>
          </a:p>
          <a:p>
            <a:r>
              <a:rPr lang="ko-KR" altLang="en-US" dirty="0"/>
              <a:t>전송 버튼</a:t>
            </a:r>
            <a:r>
              <a:rPr lang="en-US" altLang="ko-KR" dirty="0"/>
              <a:t>(submit)</a:t>
            </a:r>
          </a:p>
          <a:p>
            <a:r>
              <a:rPr lang="ko-KR" altLang="en-US" dirty="0" err="1"/>
              <a:t>필드셋</a:t>
            </a:r>
            <a:r>
              <a:rPr lang="en-US" altLang="ko-KR" dirty="0"/>
              <a:t>(</a:t>
            </a:r>
            <a:r>
              <a:rPr lang="en-US" altLang="ko-KR" dirty="0" err="1"/>
              <a:t>fieldset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14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31DDA-99A2-4626-9F3A-1846EFA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Input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DA180-163B-41F9-8E80-C29222B1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780" y="1385888"/>
            <a:ext cx="9645832" cy="452533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datalist</a:t>
            </a:r>
            <a:r>
              <a:rPr lang="en-US" altLang="ko-KR" sz="2400" dirty="0"/>
              <a:t> </a:t>
            </a:r>
            <a:r>
              <a:rPr lang="ko-KR" altLang="en-US" sz="2400" dirty="0"/>
              <a:t>요소 </a:t>
            </a:r>
            <a:r>
              <a:rPr lang="en-US" altLang="ko-KR" sz="2400" dirty="0"/>
              <a:t>: input </a:t>
            </a:r>
            <a:r>
              <a:rPr lang="ko-KR" altLang="en-US" sz="2400" dirty="0"/>
              <a:t>요소에 대해 미리 정의된 옵션 리스트를 명시</a:t>
            </a:r>
          </a:p>
          <a:p>
            <a:r>
              <a:rPr lang="en-US" altLang="ko-KR" sz="2400" dirty="0"/>
              <a:t>keygen </a:t>
            </a:r>
            <a:r>
              <a:rPr lang="ko-KR" altLang="en-US" sz="2400" dirty="0"/>
              <a:t>요소 </a:t>
            </a:r>
            <a:r>
              <a:rPr lang="en-US" altLang="ko-KR" sz="2400" dirty="0"/>
              <a:t>: </a:t>
            </a:r>
            <a:r>
              <a:rPr lang="ko-KR" altLang="en-US" sz="2400" dirty="0"/>
              <a:t>사용자가 인증할 수 있는 안전한 방법을 제공하는 것</a:t>
            </a:r>
            <a:br>
              <a:rPr lang="en-US" altLang="ko-KR" sz="2400" dirty="0"/>
            </a:br>
            <a:r>
              <a:rPr lang="en-US" altLang="ko-KR" sz="2400" dirty="0"/>
              <a:t>form </a:t>
            </a:r>
            <a:r>
              <a:rPr lang="ko-KR" altLang="en-US" sz="2400" dirty="0"/>
              <a:t>요소 안에 두 개의 </a:t>
            </a:r>
            <a:r>
              <a:rPr lang="en-US" altLang="ko-KR" sz="2400" dirty="0"/>
              <a:t>key</a:t>
            </a:r>
            <a:r>
              <a:rPr lang="ko-KR" altLang="en-US" sz="2400" dirty="0"/>
              <a:t>를 만들어주는 생성기를 명시</a:t>
            </a:r>
          </a:p>
          <a:p>
            <a:r>
              <a:rPr lang="en-US" altLang="ko-KR" sz="2400" dirty="0"/>
              <a:t>output </a:t>
            </a:r>
            <a:r>
              <a:rPr lang="ko-KR" altLang="en-US" sz="2400" dirty="0"/>
              <a:t>요소 </a:t>
            </a:r>
            <a:r>
              <a:rPr lang="en-US" altLang="ko-KR" sz="2400" dirty="0"/>
              <a:t>:</a:t>
            </a:r>
            <a:r>
              <a:rPr lang="ko-KR" altLang="en-US" sz="2400" dirty="0"/>
              <a:t> 스크립트</a:t>
            </a:r>
            <a:r>
              <a:rPr lang="en-US" altLang="ko-KR" sz="2400" dirty="0"/>
              <a:t>(script) </a:t>
            </a:r>
            <a:r>
              <a:rPr lang="ko-KR" altLang="en-US" sz="2400" dirty="0"/>
              <a:t>등으로 실행된 계산의 결과를 바로 표시해주는 요소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위의 요소는 익스플로러에서 지원하지 않는다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070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DF75-CCB7-472B-8AD7-F11787A7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A9DBF-86BA-477D-A02B-1ED90C88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3025"/>
            <a:ext cx="8915400" cy="45681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text</a:t>
            </a:r>
          </a:p>
          <a:p>
            <a:r>
              <a:rPr lang="en-US" altLang="ko-KR" sz="2400" dirty="0"/>
              <a:t>password</a:t>
            </a:r>
          </a:p>
          <a:p>
            <a:r>
              <a:rPr lang="en-US" altLang="ko-KR" sz="2400" dirty="0"/>
              <a:t>submit</a:t>
            </a:r>
          </a:p>
          <a:p>
            <a:r>
              <a:rPr lang="en-US" altLang="ko-KR" sz="2400" dirty="0"/>
              <a:t>radio button</a:t>
            </a:r>
          </a:p>
          <a:p>
            <a:r>
              <a:rPr lang="en-US" altLang="ko-KR" sz="2400" dirty="0"/>
              <a:t>checkbox</a:t>
            </a:r>
          </a:p>
          <a:p>
            <a:r>
              <a:rPr lang="en-US" altLang="ko-KR" sz="2400" dirty="0"/>
              <a:t>button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460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1463-D6D8-4D0B-8393-E57E2751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Input </a:t>
            </a:r>
            <a:r>
              <a:rPr lang="ko-KR" altLang="en-US" dirty="0"/>
              <a:t>요소의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9649E-74EB-41C5-B27A-0F9E851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16301"/>
            <a:ext cx="5398848" cy="425988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숫자 입력</a:t>
            </a:r>
            <a:r>
              <a:rPr lang="en-US" altLang="ko-KR" sz="2400" dirty="0"/>
              <a:t>(number)</a:t>
            </a:r>
          </a:p>
          <a:p>
            <a:r>
              <a:rPr lang="ko-KR" altLang="en-US" sz="2400" dirty="0"/>
              <a:t>입력 범위 지정</a:t>
            </a:r>
            <a:r>
              <a:rPr lang="en-US" altLang="ko-KR" sz="2400" dirty="0"/>
              <a:t>(range)</a:t>
            </a:r>
          </a:p>
          <a:p>
            <a:r>
              <a:rPr lang="ko-KR" altLang="en-US" sz="2400" dirty="0"/>
              <a:t>색상 입력</a:t>
            </a:r>
            <a:r>
              <a:rPr lang="en-US" altLang="ko-KR" sz="2400" dirty="0"/>
              <a:t>(color)</a:t>
            </a:r>
          </a:p>
          <a:p>
            <a:r>
              <a:rPr lang="ko-KR" altLang="en-US" sz="2400" dirty="0"/>
              <a:t>날짜 입력</a:t>
            </a:r>
            <a:r>
              <a:rPr lang="en-US" altLang="ko-KR" sz="2400" dirty="0"/>
              <a:t>(date)</a:t>
            </a:r>
          </a:p>
          <a:p>
            <a:r>
              <a:rPr lang="ko-KR" altLang="en-US" sz="2400" dirty="0"/>
              <a:t>시간 입력</a:t>
            </a:r>
            <a:r>
              <a:rPr lang="en-US" altLang="ko-KR" sz="2400" dirty="0"/>
              <a:t>(time)</a:t>
            </a:r>
          </a:p>
          <a:p>
            <a:r>
              <a:rPr lang="ko-KR" altLang="en-US" sz="2400" dirty="0"/>
              <a:t>날짜와 시간 입력</a:t>
            </a:r>
            <a:r>
              <a:rPr lang="en-US" altLang="ko-KR" sz="2400" dirty="0"/>
              <a:t>(datetime-local)</a:t>
            </a:r>
          </a:p>
          <a:p>
            <a:r>
              <a:rPr lang="ko-KR" altLang="en-US" sz="2400" dirty="0"/>
              <a:t>연도와 월 입력</a:t>
            </a:r>
            <a:r>
              <a:rPr lang="en-US" altLang="ko-KR" sz="2400" dirty="0"/>
              <a:t>(month)</a:t>
            </a:r>
          </a:p>
          <a:p>
            <a:r>
              <a:rPr lang="ko-KR" altLang="en-US" sz="2400" dirty="0"/>
              <a:t>연도와 주 입력</a:t>
            </a:r>
            <a:r>
              <a:rPr lang="en-US" altLang="ko-KR" sz="2400" dirty="0"/>
              <a:t>(week)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21BC9C-0B6B-4FAF-AFAB-0A2B1668708B}"/>
              </a:ext>
            </a:extLst>
          </p:cNvPr>
          <p:cNvSpPr txBox="1">
            <a:spLocks/>
          </p:cNvSpPr>
          <p:nvPr/>
        </p:nvSpPr>
        <p:spPr>
          <a:xfrm>
            <a:off x="7202188" y="1416301"/>
            <a:ext cx="4150175" cy="481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이메일 입력</a:t>
            </a:r>
            <a:r>
              <a:rPr lang="en-US" altLang="ko-KR" sz="2400" dirty="0"/>
              <a:t>(email)</a:t>
            </a:r>
          </a:p>
          <a:p>
            <a:r>
              <a:rPr lang="en-US" altLang="ko-KR" sz="2400" dirty="0"/>
              <a:t>URL </a:t>
            </a:r>
            <a:r>
              <a:rPr lang="ko-KR" altLang="en-US" sz="2400" dirty="0"/>
              <a:t>주소 입력</a:t>
            </a:r>
            <a:r>
              <a:rPr lang="en-US" altLang="ko-KR" sz="2400" dirty="0"/>
              <a:t>(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전화번호 입력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tel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검색어 입력</a:t>
            </a:r>
            <a:r>
              <a:rPr lang="en-US" altLang="ko-KR" sz="2400" dirty="0"/>
              <a:t>(search)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946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1638"/>
            <a:ext cx="8915400" cy="423958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시작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요소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멀티미디어 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1463-D6D8-4D0B-8393-E57E2751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Form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9649E-74EB-41C5-B27A-0F9E851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57313"/>
            <a:ext cx="8431633" cy="431886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autocomplete </a:t>
            </a:r>
            <a:r>
              <a:rPr lang="ko-KR" altLang="en-US" sz="2400" dirty="0"/>
              <a:t>속성</a:t>
            </a:r>
          </a:p>
          <a:p>
            <a:r>
              <a:rPr lang="en-US" altLang="ko-KR" sz="2400" dirty="0" err="1"/>
              <a:t>novalidate</a:t>
            </a:r>
            <a:r>
              <a:rPr lang="en-US" altLang="ko-KR" sz="2400" dirty="0"/>
              <a:t> </a:t>
            </a:r>
            <a:r>
              <a:rPr lang="ko-KR" altLang="en-US" sz="2400" dirty="0"/>
              <a:t>속성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7182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94D4-F8E5-4E2E-A7D9-8BB20A63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autocomplete </a:t>
            </a:r>
            <a:r>
              <a:rPr lang="ko-KR" altLang="en-US" dirty="0"/>
              <a:t>속성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CAE4-42D7-4AC3-9495-CF06406B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7313"/>
            <a:ext cx="8915400" cy="4553909"/>
          </a:xfrm>
        </p:spPr>
        <p:txBody>
          <a:bodyPr/>
          <a:lstStyle/>
          <a:p>
            <a:r>
              <a:rPr lang="ko-KR" altLang="en-US" dirty="0"/>
              <a:t>입력된 정보를 저장할지 안 할지를 명시</a:t>
            </a:r>
          </a:p>
          <a:p>
            <a:r>
              <a:rPr lang="ko-KR" altLang="en-US" dirty="0"/>
              <a:t>이 속성의 속성값이 </a:t>
            </a:r>
            <a:r>
              <a:rPr lang="en-US" altLang="ko-KR" dirty="0"/>
              <a:t>on</a:t>
            </a:r>
            <a:r>
              <a:rPr lang="ko-KR" altLang="en-US" dirty="0"/>
              <a:t>으로 설정되면</a:t>
            </a:r>
            <a:r>
              <a:rPr lang="en-US" altLang="ko-KR" dirty="0"/>
              <a:t>, </a:t>
            </a:r>
            <a:r>
              <a:rPr lang="ko-KR" altLang="en-US" dirty="0"/>
              <a:t>브라우저는 사용자가 입력하는 정보를 자동으로 저장</a:t>
            </a:r>
          </a:p>
          <a:p>
            <a:r>
              <a:rPr lang="ko-KR" altLang="en-US" dirty="0"/>
              <a:t>이 후에 입력되는 </a:t>
            </a:r>
            <a:r>
              <a:rPr lang="ko-KR" altLang="en-US" dirty="0" err="1"/>
              <a:t>입력값을</a:t>
            </a:r>
            <a:r>
              <a:rPr lang="ko-KR" altLang="en-US" dirty="0"/>
              <a:t> 저장된 정보를 바탕으로 자동 완성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00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A5293-E25A-462E-96E3-D1E77E45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novalidate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1D629-641A-4F83-A865-B30BC633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ko-KR" altLang="en-US" dirty="0"/>
              <a:t>입력한 정보</a:t>
            </a:r>
            <a:r>
              <a:rPr lang="en-US" altLang="ko-KR" dirty="0"/>
              <a:t>(data)</a:t>
            </a:r>
            <a:r>
              <a:rPr lang="ko-KR" altLang="en-US" dirty="0"/>
              <a:t>를 전송할 때 그 정보가 유효한지 아닌지를 검사하지 않았다는 것을 명시</a:t>
            </a:r>
          </a:p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타입이나 </a:t>
            </a:r>
            <a:r>
              <a:rPr lang="en-US" altLang="ko-KR" dirty="0"/>
              <a:t>email </a:t>
            </a:r>
            <a:r>
              <a:rPr lang="ko-KR" altLang="en-US" dirty="0"/>
              <a:t>타입과 같이 자동으로 유효성 검사를 하는 </a:t>
            </a:r>
            <a:r>
              <a:rPr lang="en-US" altLang="ko-KR" dirty="0"/>
              <a:t>input </a:t>
            </a:r>
            <a:r>
              <a:rPr lang="ko-KR" altLang="en-US" dirty="0"/>
              <a:t>타입에 이 속성을 사용하면 유효성 검사를 하지 않는다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속성이 사용된 </a:t>
            </a:r>
            <a:r>
              <a:rPr lang="en-US" altLang="ko-KR" dirty="0"/>
              <a:t>form </a:t>
            </a:r>
            <a:r>
              <a:rPr lang="ko-KR" altLang="en-US" dirty="0"/>
              <a:t>요소로 전달받은 정보</a:t>
            </a:r>
            <a:r>
              <a:rPr lang="en-US" altLang="ko-KR" dirty="0"/>
              <a:t>(data)</a:t>
            </a:r>
            <a:r>
              <a:rPr lang="ko-KR" altLang="en-US" dirty="0"/>
              <a:t>는 반드시 서버 측에서 따로 유효성 검사를 실시</a:t>
            </a:r>
          </a:p>
        </p:txBody>
      </p:sp>
    </p:spTree>
    <p:extLst>
      <p:ext uri="{BB962C8B-B14F-4D97-AF65-F5344CB8AC3E}">
        <p14:creationId xmlns:p14="http://schemas.microsoft.com/office/powerpoint/2010/main" val="271745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25A2-E0A1-45D8-AE2B-B4B9693B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input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A8EA0-671C-4F3C-8654-102640B5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4450"/>
            <a:ext cx="3915105" cy="45967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autocomplete</a:t>
            </a:r>
          </a:p>
          <a:p>
            <a:r>
              <a:rPr lang="en-US" altLang="ko-KR" sz="2400" dirty="0"/>
              <a:t>autofocus</a:t>
            </a:r>
          </a:p>
          <a:p>
            <a:r>
              <a:rPr lang="en-US" altLang="ko-KR" sz="2400" dirty="0"/>
              <a:t>form</a:t>
            </a:r>
          </a:p>
          <a:p>
            <a:r>
              <a:rPr lang="en-US" altLang="ko-KR" sz="2400" dirty="0" err="1"/>
              <a:t>formaction</a:t>
            </a:r>
            <a:endParaRPr lang="en-US" altLang="ko-KR" sz="2400" dirty="0"/>
          </a:p>
          <a:p>
            <a:r>
              <a:rPr lang="en-US" altLang="ko-KR" sz="2400" dirty="0" err="1"/>
              <a:t>formenctype</a:t>
            </a:r>
            <a:endParaRPr lang="en-US" altLang="ko-KR" sz="2400" dirty="0"/>
          </a:p>
          <a:p>
            <a:r>
              <a:rPr lang="en-US" altLang="ko-KR" sz="2400" dirty="0" err="1"/>
              <a:t>formmethod</a:t>
            </a:r>
            <a:endParaRPr lang="en-US" altLang="ko-KR" sz="2400" dirty="0"/>
          </a:p>
          <a:p>
            <a:r>
              <a:rPr lang="en-US" altLang="ko-KR" sz="2400" dirty="0" err="1"/>
              <a:t>formnovalidate</a:t>
            </a:r>
            <a:endParaRPr lang="en-US" altLang="ko-KR" sz="2400" dirty="0"/>
          </a:p>
          <a:p>
            <a:r>
              <a:rPr lang="en-US" altLang="ko-KR" sz="2400" dirty="0" err="1"/>
              <a:t>formtarget</a:t>
            </a:r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F563BC2-5B53-4EF5-800F-A78AA60F215D}"/>
              </a:ext>
            </a:extLst>
          </p:cNvPr>
          <p:cNvSpPr txBox="1">
            <a:spLocks/>
          </p:cNvSpPr>
          <p:nvPr/>
        </p:nvSpPr>
        <p:spPr>
          <a:xfrm>
            <a:off x="7048768" y="1314450"/>
            <a:ext cx="3915105" cy="459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height and width</a:t>
            </a:r>
          </a:p>
          <a:p>
            <a:r>
              <a:rPr lang="en-US" altLang="ko-KR" sz="2400" dirty="0"/>
              <a:t>list</a:t>
            </a:r>
          </a:p>
          <a:p>
            <a:r>
              <a:rPr lang="en-US" altLang="ko-KR" sz="2400" dirty="0"/>
              <a:t>min and max</a:t>
            </a:r>
          </a:p>
          <a:p>
            <a:r>
              <a:rPr lang="en-US" altLang="ko-KR" sz="2400" dirty="0"/>
              <a:t>multiple</a:t>
            </a:r>
          </a:p>
          <a:p>
            <a:r>
              <a:rPr lang="en-US" altLang="ko-KR" sz="2400" dirty="0"/>
              <a:t>pattern</a:t>
            </a:r>
          </a:p>
          <a:p>
            <a:r>
              <a:rPr lang="en-US" altLang="ko-KR" sz="2400" dirty="0"/>
              <a:t>placeholder</a:t>
            </a:r>
          </a:p>
          <a:p>
            <a:r>
              <a:rPr lang="en-US" altLang="ko-KR" sz="2400" dirty="0"/>
              <a:t>required</a:t>
            </a:r>
          </a:p>
          <a:p>
            <a:r>
              <a:rPr lang="en-US" altLang="ko-KR" sz="2400" dirty="0"/>
              <a:t>step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21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54ED-2527-4C54-8563-5BF1B86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autofocus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4FD7B-EFFE-4428-A573-8EE2E48A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ko-KR" altLang="en-US" dirty="0"/>
              <a:t>웹 페이지가 로드</a:t>
            </a:r>
            <a:r>
              <a:rPr lang="en-US" altLang="ko-KR" dirty="0"/>
              <a:t>(load)</a:t>
            </a:r>
            <a:r>
              <a:rPr lang="ko-KR" altLang="en-US" dirty="0"/>
              <a:t>될 때</a:t>
            </a:r>
            <a:r>
              <a:rPr lang="en-US" altLang="ko-KR" dirty="0"/>
              <a:t>, </a:t>
            </a:r>
            <a:r>
              <a:rPr lang="ko-KR" altLang="en-US" dirty="0"/>
              <a:t>속성이 적용된 </a:t>
            </a:r>
            <a:r>
              <a:rPr lang="en-US" altLang="ko-KR" dirty="0"/>
              <a:t>input </a:t>
            </a:r>
            <a:r>
              <a:rPr lang="ko-KR" altLang="en-US" dirty="0"/>
              <a:t>요소에 자동으로 포커스</a:t>
            </a:r>
            <a:r>
              <a:rPr lang="en-US" altLang="ko-KR" dirty="0"/>
              <a:t>(focus)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35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9D6B-C18D-4099-87B2-1DE9C127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placeholder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B5628-6812-4B0B-841E-CBFAFE82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input </a:t>
            </a:r>
            <a:r>
              <a:rPr lang="ko-KR" altLang="en-US" sz="2400" dirty="0"/>
              <a:t>요소에 입력되어야 할 값에 대한 힌트를 제공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2D466E-5EFE-4AEC-93AC-8D585EE8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701" y="2028162"/>
            <a:ext cx="5590110" cy="12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8D3C-BCB6-4FD6-84B2-4F89C5D1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required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6F02D-F1BC-41D6-9FAF-A23DF4D0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ko-KR" altLang="en-US" dirty="0"/>
              <a:t>반드시 입력되어야 할 필수 </a:t>
            </a:r>
            <a:r>
              <a:rPr lang="en-US" altLang="ko-KR" dirty="0"/>
              <a:t>input </a:t>
            </a:r>
            <a:r>
              <a:rPr lang="ko-KR" altLang="en-US" dirty="0"/>
              <a:t>요소를 명시합니다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속성이 설정된 모든 </a:t>
            </a:r>
            <a:r>
              <a:rPr lang="en-US" altLang="ko-KR" dirty="0"/>
              <a:t>input </a:t>
            </a:r>
            <a:r>
              <a:rPr lang="ko-KR" altLang="en-US" dirty="0"/>
              <a:t>요소에 </a:t>
            </a:r>
            <a:r>
              <a:rPr lang="ko-KR" altLang="en-US" dirty="0" err="1"/>
              <a:t>입력값이</a:t>
            </a:r>
            <a:r>
              <a:rPr lang="ko-KR" altLang="en-US" dirty="0"/>
              <a:t> 존재해야만 서버로 전송</a:t>
            </a:r>
            <a:r>
              <a:rPr lang="en-US" altLang="ko-KR" dirty="0"/>
              <a:t>(submit) </a:t>
            </a:r>
            <a:r>
              <a:rPr lang="ko-KR" altLang="en-US" dirty="0"/>
              <a:t>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152BD-A643-45C0-94FB-E1CAE781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2420518"/>
            <a:ext cx="3504823" cy="11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2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E6814-D0DD-4A56-967D-9FDC86DC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7D2-8333-464D-8167-426037A2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869" y="1244184"/>
            <a:ext cx="9784456" cy="4667037"/>
          </a:xfrm>
        </p:spPr>
        <p:txBody>
          <a:bodyPr/>
          <a:lstStyle/>
          <a:p>
            <a:r>
              <a:rPr lang="en-US" altLang="ko-KR" dirty="0"/>
              <a:t>nav, section, footer</a:t>
            </a:r>
            <a:r>
              <a:rPr lang="ko-KR" altLang="en-US" dirty="0"/>
              <a:t>를 이용하여 아래와 같이 만드세요</a:t>
            </a:r>
            <a:endParaRPr lang="en-US" altLang="ko-KR" dirty="0"/>
          </a:p>
          <a:p>
            <a:r>
              <a:rPr lang="ko-KR" altLang="en-US" dirty="0"/>
              <a:t>메인</a:t>
            </a:r>
            <a:r>
              <a:rPr lang="en-US" altLang="ko-KR" dirty="0"/>
              <a:t>.html, </a:t>
            </a:r>
            <a:r>
              <a:rPr lang="ko-KR" altLang="en-US" dirty="0"/>
              <a:t>게시판</a:t>
            </a:r>
            <a:r>
              <a:rPr lang="en-US" altLang="ko-KR" dirty="0"/>
              <a:t>.html, </a:t>
            </a:r>
            <a:r>
              <a:rPr lang="ko-KR" altLang="en-US" dirty="0"/>
              <a:t>공지사항</a:t>
            </a:r>
            <a:r>
              <a:rPr lang="en-US" altLang="ko-KR" dirty="0"/>
              <a:t>.html</a:t>
            </a:r>
          </a:p>
          <a:p>
            <a:r>
              <a:rPr lang="ko-KR" altLang="en-US" dirty="0"/>
              <a:t>사용된 </a:t>
            </a:r>
            <a:r>
              <a:rPr lang="en-US" altLang="ko-KR" dirty="0"/>
              <a:t>CSS</a:t>
            </a:r>
            <a:br>
              <a:rPr lang="en-US" altLang="ko-KR" dirty="0"/>
            </a:br>
            <a:r>
              <a:rPr lang="en-US" altLang="ko-KR" dirty="0"/>
              <a:t>nav {background-color : blue; }</a:t>
            </a:r>
            <a:br>
              <a:rPr lang="en-US" altLang="ko-KR" dirty="0"/>
            </a:br>
            <a:r>
              <a:rPr lang="en-US" altLang="ko-KR" dirty="0"/>
              <a:t>a {color: white;}</a:t>
            </a:r>
            <a:br>
              <a:rPr lang="en-US" altLang="ko-KR" dirty="0"/>
            </a:br>
            <a:r>
              <a:rPr lang="en-US" altLang="ko-KR" dirty="0"/>
              <a:t>footer {text-align: center;}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94A1DF-C7CC-438E-B97B-0A7236DB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45" y="1586730"/>
            <a:ext cx="5591955" cy="1876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3A10E5-825D-4609-AEA0-B12E8346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98" y="3502323"/>
            <a:ext cx="531569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EB4161-D210-4B6E-A3BE-ECCF0593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48" y="1745613"/>
            <a:ext cx="4657674" cy="38344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DF74A1-9F84-4178-ACDF-425B330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A1D06-E695-49B2-BBBC-38262C66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input type date</a:t>
            </a:r>
            <a:r>
              <a:rPr lang="ko-KR" altLang="en-US" sz="2400" dirty="0"/>
              <a:t>와 </a:t>
            </a:r>
            <a:r>
              <a:rPr lang="en-US" altLang="ko-KR" sz="2400" dirty="0"/>
              <a:t>time</a:t>
            </a:r>
            <a:r>
              <a:rPr lang="ko-KR" altLang="en-US" sz="2400" dirty="0"/>
              <a:t>을 이용하여 식당예약 페이지를 만드세요</a:t>
            </a:r>
            <a:endParaRPr lang="en-US" altLang="ko-KR" sz="2400" dirty="0"/>
          </a:p>
          <a:p>
            <a:r>
              <a:rPr lang="en-US" altLang="ko-KR" sz="2400" dirty="0"/>
              <a:t>input type email</a:t>
            </a:r>
          </a:p>
          <a:p>
            <a:r>
              <a:rPr lang="ko-KR" altLang="en-US" sz="2400" dirty="0"/>
              <a:t>추가적으로 만들 수 있는 부분</a:t>
            </a:r>
            <a:br>
              <a:rPr lang="en-US" altLang="ko-KR" sz="2400" dirty="0"/>
            </a:br>
            <a:r>
              <a:rPr lang="en-US" altLang="ko-KR" sz="2400" dirty="0"/>
              <a:t>+min, max</a:t>
            </a:r>
            <a:r>
              <a:rPr lang="ko-KR" altLang="en-US" sz="2400" dirty="0"/>
              <a:t>를 이용한 </a:t>
            </a:r>
            <a:r>
              <a:rPr lang="ko-KR" altLang="en-US" sz="2400" dirty="0" err="1"/>
              <a:t>예약날짜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+form</a:t>
            </a:r>
            <a:r>
              <a:rPr lang="ko-KR" altLang="en-US" sz="2400" dirty="0"/>
              <a:t>태그</a:t>
            </a:r>
            <a:r>
              <a:rPr lang="en-US" altLang="ko-KR" sz="2400" dirty="0"/>
              <a:t> action=“</a:t>
            </a:r>
            <a:r>
              <a:rPr lang="ko-KR" altLang="en-US" sz="2400" dirty="0"/>
              <a:t>예약완료</a:t>
            </a:r>
            <a:r>
              <a:rPr lang="en-US" altLang="ko-KR" sz="2400" dirty="0"/>
              <a:t>.html”</a:t>
            </a:r>
            <a:br>
              <a:rPr lang="en-US" altLang="ko-KR" sz="2400" dirty="0"/>
            </a:br>
            <a:r>
              <a:rPr lang="en-US" altLang="ko-KR" sz="2400" dirty="0"/>
              <a:t>+date</a:t>
            </a:r>
            <a:r>
              <a:rPr lang="ko-KR" altLang="en-US" sz="2400" dirty="0"/>
              <a:t>태그 </a:t>
            </a:r>
            <a:r>
              <a:rPr lang="en-US" altLang="ko-KR" sz="2400" dirty="0"/>
              <a:t>value=“</a:t>
            </a:r>
            <a:r>
              <a:rPr lang="ko-KR" altLang="en-US" sz="2400" dirty="0" err="1"/>
              <a:t>오늘날짜</a:t>
            </a:r>
            <a:r>
              <a:rPr lang="en-US" altLang="ko-KR" sz="2400" dirty="0"/>
              <a:t>”</a:t>
            </a:r>
            <a:br>
              <a:rPr lang="en-US" altLang="ko-KR" sz="2400" dirty="0"/>
            </a:b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54692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9A214B-E858-44AD-86AC-3BA0FC12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715" y="2149412"/>
            <a:ext cx="7213146" cy="2632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DF74A1-9F84-4178-ACDF-425B330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A1D06-E695-49B2-BBBC-38262C66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99590"/>
            <a:ext cx="9675812" cy="461163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input</a:t>
            </a:r>
            <a:r>
              <a:rPr lang="ko-KR" altLang="en-US" sz="2400" dirty="0"/>
              <a:t> </a:t>
            </a:r>
            <a:r>
              <a:rPr lang="en-US" altLang="ko-KR" sz="2400" dirty="0"/>
              <a:t>type text</a:t>
            </a:r>
            <a:r>
              <a:rPr lang="ko-KR" altLang="en-US" sz="2400" dirty="0"/>
              <a:t>와</a:t>
            </a:r>
            <a:r>
              <a:rPr lang="en-US" altLang="ko-KR" sz="2400" dirty="0"/>
              <a:t> password, email</a:t>
            </a:r>
            <a:r>
              <a:rPr lang="ko-KR" altLang="en-US" sz="2400" dirty="0"/>
              <a:t>을 이용하여 아래와 같이 만드세요</a:t>
            </a:r>
            <a:endParaRPr lang="en-US" altLang="ko-KR" sz="2400" dirty="0"/>
          </a:p>
          <a:p>
            <a:r>
              <a:rPr lang="ko-KR" altLang="en-US" sz="2400" dirty="0"/>
              <a:t>아이디와 비밀번호는 아래속성을 사용한다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placeholder, required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12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7904D-1E3E-463B-9101-D5725A067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멀티미디어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060A7-9367-4CE1-9354-52273A41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24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F42D3-6EBD-498A-9439-C5D56946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3A757-EE94-4A10-859D-8049BE3D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HTML5 </a:t>
            </a:r>
            <a:r>
              <a:rPr lang="ko-KR" altLang="en-US" sz="2400" dirty="0"/>
              <a:t>이전 </a:t>
            </a:r>
            <a:r>
              <a:rPr lang="en-US" altLang="ko-KR" sz="2400" dirty="0"/>
              <a:t>:  </a:t>
            </a:r>
            <a:r>
              <a:rPr lang="ko-KR" altLang="en-US" sz="2400" dirty="0"/>
              <a:t>웹 브라우저마다 어떤 종류의 멀티미디어 파일을 지원할지 각자 다른 방식으로 처리</a:t>
            </a:r>
          </a:p>
          <a:p>
            <a:r>
              <a:rPr lang="en-US" altLang="ko-KR" sz="2400" dirty="0"/>
              <a:t>HTML5 : </a:t>
            </a:r>
            <a:r>
              <a:rPr lang="ko-KR" altLang="en-US" sz="2400" dirty="0"/>
              <a:t>플래시와 같은 외부 플러그인의 도움 없이 멀티미디어 파일을 간단히 사용 가능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038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485A-C354-4831-B3D3-EF9D15D3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비디오</a:t>
            </a:r>
            <a:r>
              <a:rPr lang="en-US" altLang="ko-KR" dirty="0"/>
              <a:t>(video)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C6B6C-76A2-48A5-8D5E-DF4814C9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&lt;video&gt;</a:t>
            </a:r>
          </a:p>
          <a:p>
            <a:r>
              <a:rPr lang="en-US" altLang="ko-KR" sz="2400" dirty="0"/>
              <a:t>&lt;video style="width:576; height:360" </a:t>
            </a:r>
            <a:r>
              <a:rPr lang="en-US" altLang="ko-KR" sz="2400" b="1" dirty="0"/>
              <a:t>controls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&lt;source </a:t>
            </a:r>
            <a:r>
              <a:rPr lang="en-US" altLang="ko-KR" sz="2400" b="1" dirty="0" err="1"/>
              <a:t>src</a:t>
            </a:r>
            <a:r>
              <a:rPr lang="en-US" altLang="ko-KR" sz="2400" dirty="0"/>
              <a:t>="/examples/media/sample_video_mp4.mp4" </a:t>
            </a:r>
            <a:r>
              <a:rPr lang="en-US" altLang="ko-KR" sz="2400" b="1" dirty="0"/>
              <a:t>type</a:t>
            </a:r>
            <a:r>
              <a:rPr lang="en-US" altLang="ko-KR" sz="2400" dirty="0"/>
              <a:t>="video/mp4"&gt;</a:t>
            </a:r>
          </a:p>
        </p:txBody>
      </p:sp>
    </p:spTree>
    <p:extLst>
      <p:ext uri="{BB962C8B-B14F-4D97-AF65-F5344CB8AC3E}">
        <p14:creationId xmlns:p14="http://schemas.microsoft.com/office/powerpoint/2010/main" val="2127310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E2B90-207B-4D73-9558-B10328A1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C71DE-F32B-4D45-95E5-F072BB7D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controls </a:t>
            </a:r>
            <a:r>
              <a:rPr lang="en-US" altLang="ko-KR" sz="2400" dirty="0" err="1"/>
              <a:t>autoplay</a:t>
            </a:r>
            <a:r>
              <a:rPr lang="en-US" altLang="ko-KR" sz="2400" dirty="0"/>
              <a:t> : </a:t>
            </a:r>
            <a:r>
              <a:rPr lang="ko-KR" altLang="en-US" sz="2400" dirty="0"/>
              <a:t>자동실행</a:t>
            </a:r>
            <a:endParaRPr lang="en-US" altLang="ko-KR" sz="2400" dirty="0"/>
          </a:p>
          <a:p>
            <a:r>
              <a:rPr lang="en-US" altLang="ko-KR" sz="2400" dirty="0"/>
              <a:t>controls loop : </a:t>
            </a:r>
            <a:r>
              <a:rPr lang="ko-KR" altLang="en-US" sz="24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4166962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E050-CFAF-480C-A2A4-20B49C9B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0D5A1-F9D0-4FD6-90C6-694FCA46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ko-KR" altLang="en-US" dirty="0"/>
              <a:t>공식적으로 지원하는 비디오 파일 형식은 </a:t>
            </a:r>
            <a:r>
              <a:rPr lang="en-US" altLang="ko-KR" dirty="0"/>
              <a:t>MP4, </a:t>
            </a:r>
            <a:r>
              <a:rPr lang="en-US" altLang="ko-KR" dirty="0" err="1"/>
              <a:t>WebM</a:t>
            </a:r>
            <a:r>
              <a:rPr lang="en-US" altLang="ko-KR" dirty="0"/>
              <a:t>, OGV</a:t>
            </a:r>
            <a:endParaRPr lang="ko-KR" altLang="en-US" dirty="0"/>
          </a:p>
          <a:p>
            <a:r>
              <a:rPr lang="en-US" altLang="ko-KR" dirty="0"/>
              <a:t>MP4 : Moving Picture Experts Group</a:t>
            </a:r>
            <a:r>
              <a:rPr lang="ko-KR" altLang="en-US" dirty="0"/>
              <a:t>에 의해 개발</a:t>
            </a:r>
            <a:r>
              <a:rPr lang="en-US" altLang="ko-KR" dirty="0"/>
              <a:t>, </a:t>
            </a:r>
            <a:r>
              <a:rPr lang="ko-KR" altLang="en-US" dirty="0"/>
              <a:t>비디오 코덱으로는 </a:t>
            </a:r>
            <a:r>
              <a:rPr lang="en-US" altLang="ko-KR" dirty="0"/>
              <a:t>H.268, </a:t>
            </a:r>
            <a:r>
              <a:rPr lang="ko-KR" altLang="en-US" dirty="0"/>
              <a:t>오디오 코덱으로는 </a:t>
            </a:r>
            <a:r>
              <a:rPr lang="en-US" altLang="ko-KR" dirty="0"/>
              <a:t>ACC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적은 용량으로도 고품질의 영상 및 음성을 구현할 수 있어 인터넷을 통한 스트리밍에 많이 활용되는 파일 형식</a:t>
            </a:r>
          </a:p>
          <a:p>
            <a:r>
              <a:rPr lang="en-US" altLang="ko-KR" dirty="0" err="1"/>
              <a:t>WebM</a:t>
            </a:r>
            <a:r>
              <a:rPr lang="en-US" altLang="ko-KR" dirty="0"/>
              <a:t> : </a:t>
            </a:r>
            <a:r>
              <a:rPr lang="ko-KR" altLang="en-US" dirty="0"/>
              <a:t>구글의 지원으로 개발된 개방형 공개 멀티미디어 파일 형식</a:t>
            </a:r>
            <a:r>
              <a:rPr lang="en-US" altLang="ko-KR" dirty="0"/>
              <a:t>, </a:t>
            </a:r>
            <a:r>
              <a:rPr lang="ko-KR" altLang="en-US" dirty="0"/>
              <a:t>비디오 코덱으로는 </a:t>
            </a:r>
            <a:r>
              <a:rPr lang="en-US" altLang="ko-KR" dirty="0"/>
              <a:t>VP8, </a:t>
            </a:r>
            <a:r>
              <a:rPr lang="ko-KR" altLang="en-US" dirty="0"/>
              <a:t>오디오 코덱으로는 </a:t>
            </a:r>
            <a:r>
              <a:rPr lang="en-US" altLang="ko-KR" dirty="0" err="1"/>
              <a:t>Vorbis</a:t>
            </a:r>
            <a:r>
              <a:rPr lang="ko-KR" altLang="en-US" dirty="0"/>
              <a:t>를 사용</a:t>
            </a:r>
          </a:p>
          <a:p>
            <a:r>
              <a:rPr lang="en-US" altLang="ko-KR" dirty="0"/>
              <a:t>OGV : Theora </a:t>
            </a:r>
            <a:r>
              <a:rPr lang="en-US" altLang="ko-KR" dirty="0" err="1"/>
              <a:t>Ogg</a:t>
            </a:r>
            <a:r>
              <a:rPr lang="ko-KR" altLang="en-US" dirty="0"/>
              <a:t>라고도 불리며</a:t>
            </a:r>
            <a:r>
              <a:rPr lang="en-US" altLang="ko-KR" dirty="0"/>
              <a:t>, </a:t>
            </a:r>
            <a:r>
              <a:rPr lang="en-US" altLang="ko-KR" dirty="0" err="1"/>
              <a:t>Xiph</a:t>
            </a:r>
            <a:r>
              <a:rPr lang="en-US" altLang="ko-KR" dirty="0"/>
              <a:t> </a:t>
            </a:r>
            <a:r>
              <a:rPr lang="ko-KR" altLang="en-US" dirty="0"/>
              <a:t>재단에 의해 </a:t>
            </a:r>
            <a:r>
              <a:rPr lang="en-US" altLang="ko-KR" dirty="0"/>
              <a:t>MP3</a:t>
            </a:r>
            <a:r>
              <a:rPr lang="ko-KR" altLang="en-US" dirty="0"/>
              <a:t>의 대안으로 개발된 특허권으로 보호되지 않는 개방형 공개 멀티미디어 파일 형식</a:t>
            </a:r>
            <a:r>
              <a:rPr lang="en-US" altLang="ko-KR" dirty="0"/>
              <a:t>. </a:t>
            </a:r>
            <a:r>
              <a:rPr lang="ko-KR" altLang="en-US" dirty="0"/>
              <a:t>비디오 코덱으로는 </a:t>
            </a:r>
            <a:r>
              <a:rPr lang="en-US" altLang="ko-KR" dirty="0"/>
              <a:t>Theora, </a:t>
            </a:r>
            <a:r>
              <a:rPr lang="ko-KR" altLang="en-US" dirty="0"/>
              <a:t>오디오 코덱으로는 </a:t>
            </a:r>
            <a:r>
              <a:rPr lang="en-US" altLang="ko-KR" dirty="0" err="1"/>
              <a:t>Vorbis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2772620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432E6-78CA-4609-939B-936C456C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오디오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DFEE4-05C7-42E7-980D-4AF3B354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&lt;audio </a:t>
            </a:r>
            <a:r>
              <a:rPr lang="en-US" altLang="ko-KR" b="1" dirty="0"/>
              <a:t>controls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&lt;source </a:t>
            </a:r>
            <a:r>
              <a:rPr lang="en-US" altLang="ko-KR" b="1" dirty="0" err="1"/>
              <a:t>src</a:t>
            </a:r>
            <a:r>
              <a:rPr lang="en-US" altLang="ko-KR" dirty="0"/>
              <a:t>="/examples/media/sample_audio_ogg.ogg" </a:t>
            </a:r>
            <a:r>
              <a:rPr lang="en-US" altLang="ko-KR" b="1" dirty="0"/>
              <a:t>type</a:t>
            </a:r>
            <a:r>
              <a:rPr lang="en-US" altLang="ko-KR" dirty="0"/>
              <a:t>="audio/</a:t>
            </a:r>
            <a:r>
              <a:rPr lang="en-US" altLang="ko-KR" dirty="0" err="1"/>
              <a:t>ogg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&lt;/audio&gt;</a:t>
            </a:r>
          </a:p>
          <a:p>
            <a:r>
              <a:rPr lang="ko-KR" altLang="en-US" dirty="0"/>
              <a:t>공식적으로 지원하는 오디오 파일 형식은 </a:t>
            </a:r>
            <a:r>
              <a:rPr lang="en-US" altLang="ko-KR" dirty="0"/>
              <a:t>MP3, WAV, </a:t>
            </a:r>
            <a:r>
              <a:rPr lang="en-US" altLang="ko-KR" dirty="0" err="1"/>
              <a:t>Ogg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705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6BC6-F0DD-4769-92EF-0C0852E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ABB52-D6E0-447C-A0D3-BE6850E1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controls </a:t>
            </a:r>
            <a:r>
              <a:rPr lang="en-US" altLang="ko-KR" dirty="0" err="1"/>
              <a:t>autoplay</a:t>
            </a:r>
            <a:r>
              <a:rPr lang="en-US" altLang="ko-KR" dirty="0"/>
              <a:t> : </a:t>
            </a:r>
            <a:r>
              <a:rPr lang="ko-KR" altLang="en-US" dirty="0"/>
              <a:t>자동실행</a:t>
            </a:r>
            <a:endParaRPr lang="en-US" altLang="ko-KR" dirty="0"/>
          </a:p>
          <a:p>
            <a:r>
              <a:rPr lang="en-US" altLang="ko-KR" dirty="0"/>
              <a:t>controls loop : </a:t>
            </a:r>
            <a:r>
              <a:rPr lang="ko-KR" altLang="en-US" dirty="0"/>
              <a:t>반복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667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27326-A898-4FF2-82EC-5270006D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오디오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CDAF3-962F-4007-832C-BE9F6772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3025"/>
            <a:ext cx="8915400" cy="4568197"/>
          </a:xfrm>
        </p:spPr>
        <p:txBody>
          <a:bodyPr/>
          <a:lstStyle/>
          <a:p>
            <a:r>
              <a:rPr lang="ko-KR" altLang="en-US" dirty="0"/>
              <a:t>공식적으로 지원하는 오디오 파일 형식은 </a:t>
            </a:r>
            <a:r>
              <a:rPr lang="en-US" altLang="ko-KR" dirty="0"/>
              <a:t>MP3, WAV, </a:t>
            </a:r>
            <a:r>
              <a:rPr lang="en-US" altLang="ko-KR" dirty="0" err="1"/>
              <a:t>Ogg</a:t>
            </a:r>
            <a:endParaRPr lang="en-US" altLang="ko-KR" dirty="0"/>
          </a:p>
          <a:p>
            <a:r>
              <a:rPr lang="en-US" altLang="ko-KR" dirty="0"/>
              <a:t>MP3 : Moving Picture Experts Group</a:t>
            </a:r>
            <a:r>
              <a:rPr lang="ko-KR" altLang="en-US" dirty="0"/>
              <a:t>에 의해 개발</a:t>
            </a:r>
            <a:r>
              <a:rPr lang="en-US" altLang="ko-KR" dirty="0"/>
              <a:t>, MPEG-1</a:t>
            </a:r>
            <a:r>
              <a:rPr lang="ko-KR" altLang="en-US" dirty="0"/>
              <a:t>의 오디오 규격으로 개발된 손실 압축형 파일 형식</a:t>
            </a:r>
          </a:p>
          <a:p>
            <a:r>
              <a:rPr lang="en-US" altLang="ko-KR" dirty="0"/>
              <a:t>WAV : IBM</a:t>
            </a:r>
            <a:r>
              <a:rPr lang="ko-KR" altLang="en-US" dirty="0"/>
              <a:t>과 </a:t>
            </a:r>
            <a:r>
              <a:rPr lang="en-US" altLang="ko-KR" dirty="0"/>
              <a:t>Microsoft</a:t>
            </a:r>
            <a:r>
              <a:rPr lang="ko-KR" altLang="en-US" dirty="0"/>
              <a:t>에 의해 개발</a:t>
            </a:r>
            <a:r>
              <a:rPr lang="en-US" altLang="ko-KR" dirty="0"/>
              <a:t>, </a:t>
            </a:r>
            <a:r>
              <a:rPr lang="ko-KR" altLang="en-US" dirty="0"/>
              <a:t>개인용 </a:t>
            </a:r>
            <a:r>
              <a:rPr lang="en-US" altLang="ko-KR" dirty="0"/>
              <a:t>PC</a:t>
            </a:r>
            <a:r>
              <a:rPr lang="ko-KR" altLang="en-US" dirty="0"/>
              <a:t>에서 오디오를 재생하기 위한 </a:t>
            </a:r>
            <a:r>
              <a:rPr lang="en-US" altLang="ko-KR" dirty="0"/>
              <a:t>IBM</a:t>
            </a:r>
            <a:r>
              <a:rPr lang="ko-KR" altLang="en-US" dirty="0"/>
              <a:t>과 </a:t>
            </a:r>
            <a:r>
              <a:rPr lang="en-US" altLang="ko-KR" dirty="0"/>
              <a:t>Microsoft</a:t>
            </a:r>
            <a:r>
              <a:rPr lang="ko-KR" altLang="en-US" dirty="0"/>
              <a:t>의 표준 오디오 파일 형식</a:t>
            </a:r>
          </a:p>
          <a:p>
            <a:r>
              <a:rPr lang="en-US" altLang="ko-KR" dirty="0" err="1"/>
              <a:t>Ogg</a:t>
            </a:r>
            <a:r>
              <a:rPr lang="en-US" altLang="ko-KR" dirty="0"/>
              <a:t> : </a:t>
            </a:r>
            <a:r>
              <a:rPr lang="en-US" altLang="ko-KR" dirty="0" err="1"/>
              <a:t>Xiph</a:t>
            </a:r>
            <a:r>
              <a:rPr lang="en-US" altLang="ko-KR" dirty="0"/>
              <a:t> </a:t>
            </a:r>
            <a:r>
              <a:rPr lang="ko-KR" altLang="en-US" dirty="0"/>
              <a:t>재단에 의해 개발</a:t>
            </a:r>
            <a:r>
              <a:rPr lang="en-US" altLang="ko-KR" dirty="0"/>
              <a:t>, MP3</a:t>
            </a:r>
            <a:r>
              <a:rPr lang="ko-KR" altLang="en-US" dirty="0"/>
              <a:t>의 대안으로 개발된 특허권으로 보호되지 않는 개방형 공개 멀티미디어 파일 형식</a:t>
            </a:r>
          </a:p>
        </p:txBody>
      </p:sp>
    </p:spTree>
    <p:extLst>
      <p:ext uri="{BB962C8B-B14F-4D97-AF65-F5344CB8AC3E}">
        <p14:creationId xmlns:p14="http://schemas.microsoft.com/office/powerpoint/2010/main" val="127449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DB13C-9490-4CFD-9198-020639EC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플러그인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5F966-391D-4F3A-B7F8-6664F8EA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err="1"/>
              <a:t>플러그인이란</a:t>
            </a:r>
            <a:r>
              <a:rPr lang="ko-KR" altLang="en-US" dirty="0"/>
              <a:t> 웹 브라우저의 표준 기능을 확장해 주는 프로그램</a:t>
            </a:r>
          </a:p>
          <a:p>
            <a:r>
              <a:rPr lang="ko-KR" altLang="en-US" dirty="0"/>
              <a:t>가장 널리 알려진 플러그인으로는 </a:t>
            </a:r>
            <a:r>
              <a:rPr lang="en-US" altLang="ko-KR" dirty="0"/>
              <a:t>Java Applet, Flash Player, Pdf Reader </a:t>
            </a:r>
            <a:r>
              <a:rPr lang="ko-KR" altLang="en-US" dirty="0"/>
              <a:t>등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요소나 </a:t>
            </a:r>
            <a:r>
              <a:rPr lang="en-US" altLang="ko-KR" dirty="0"/>
              <a:t>embed </a:t>
            </a:r>
            <a:r>
              <a:rPr lang="ko-KR" altLang="en-US" dirty="0"/>
              <a:t>요소를 사용하여 </a:t>
            </a:r>
            <a:r>
              <a:rPr lang="en-US" altLang="ko-KR" dirty="0"/>
              <a:t>HTML </a:t>
            </a:r>
            <a:r>
              <a:rPr lang="ko-KR" altLang="en-US" dirty="0"/>
              <a:t>문서에 추가 가능</a:t>
            </a:r>
          </a:p>
        </p:txBody>
      </p:sp>
    </p:spTree>
    <p:extLst>
      <p:ext uri="{BB962C8B-B14F-4D97-AF65-F5344CB8AC3E}">
        <p14:creationId xmlns:p14="http://schemas.microsoft.com/office/powerpoint/2010/main" val="202526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9842A-C28C-493E-8264-CEE277F1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9461C-2A62-4942-A4F4-59B954E4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525334"/>
          </a:xfrm>
        </p:spPr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요소는 </a:t>
            </a:r>
            <a:r>
              <a:rPr lang="en-US" altLang="ko-KR" dirty="0"/>
              <a:t>HTML </a:t>
            </a:r>
            <a:r>
              <a:rPr lang="ko-KR" altLang="en-US" dirty="0"/>
              <a:t>문서에 삽입할 객체</a:t>
            </a:r>
            <a:r>
              <a:rPr lang="en-US" altLang="ko-KR" dirty="0"/>
              <a:t>(object)</a:t>
            </a:r>
            <a:r>
              <a:rPr lang="ko-KR" altLang="en-US" dirty="0"/>
              <a:t>를 명시하는데 사용</a:t>
            </a:r>
          </a:p>
          <a:p>
            <a:r>
              <a:rPr lang="ko-KR" altLang="en-US" dirty="0"/>
              <a:t>모든 웹 브라우저에서 동작하며</a:t>
            </a:r>
            <a:r>
              <a:rPr lang="en-US" altLang="ko-KR" dirty="0"/>
              <a:t>, </a:t>
            </a:r>
            <a:r>
              <a:rPr lang="ko-KR" altLang="en-US" dirty="0" err="1"/>
              <a:t>객체뿐만</a:t>
            </a:r>
            <a:r>
              <a:rPr lang="ko-KR" altLang="en-US" dirty="0"/>
              <a:t> 아니라 또 다른 </a:t>
            </a:r>
            <a:r>
              <a:rPr lang="en-US" altLang="ko-KR" dirty="0"/>
              <a:t>HTML </a:t>
            </a:r>
            <a:r>
              <a:rPr lang="ko-KR" altLang="en-US" dirty="0"/>
              <a:t>문서를 삽입 가능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b="1" u="sng" dirty="0"/>
              <a:t>object</a:t>
            </a:r>
            <a:r>
              <a:rPr lang="en-US" altLang="ko-KR" dirty="0"/>
              <a:t> </a:t>
            </a:r>
            <a:r>
              <a:rPr lang="en-US" altLang="ko-KR" b="1" dirty="0"/>
              <a:t>data</a:t>
            </a:r>
            <a:r>
              <a:rPr lang="en-US" altLang="ko-KR" dirty="0"/>
              <a:t>="/examples/media/sample_plugins_pdf.pdf" style="width:100%; height:700px"&gt;&lt;/object&gt;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4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7313"/>
            <a:ext cx="8915400" cy="455390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 </a:t>
            </a:r>
            <a:r>
              <a:rPr lang="en-US" altLang="ko-KR" sz="2400" dirty="0"/>
              <a:t>HTML </a:t>
            </a:r>
            <a:r>
              <a:rPr lang="ko-KR" altLang="en-US" sz="2400" dirty="0"/>
              <a:t>언어의 최신 표준 권고안</a:t>
            </a:r>
          </a:p>
          <a:p>
            <a:r>
              <a:rPr lang="ko-KR" altLang="en-US" sz="2400" dirty="0"/>
              <a:t>선언 </a:t>
            </a:r>
            <a:r>
              <a:rPr lang="en-US" altLang="ko-KR" sz="2400" dirty="0"/>
              <a:t>: &lt;!DOCTYPE html&gt;</a:t>
            </a:r>
          </a:p>
          <a:p>
            <a:r>
              <a:rPr lang="ko-KR" altLang="en-US" sz="2400" dirty="0" err="1"/>
              <a:t>문자셋</a:t>
            </a:r>
            <a:r>
              <a:rPr lang="ko-KR" altLang="en-US" sz="2400" dirty="0"/>
              <a:t> 선언 </a:t>
            </a:r>
            <a:r>
              <a:rPr lang="en-US" altLang="ko-KR" sz="2400" dirty="0"/>
              <a:t>: 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C914-E882-4B3E-8095-BA2E76F0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178AD-777C-4F7E-B624-158CD0A4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 삽입할 객체</a:t>
            </a:r>
            <a:r>
              <a:rPr lang="en-US" altLang="ko-KR" dirty="0"/>
              <a:t>(object)</a:t>
            </a:r>
            <a:r>
              <a:rPr lang="ko-KR" altLang="en-US" dirty="0"/>
              <a:t>를 명시</a:t>
            </a:r>
          </a:p>
          <a:p>
            <a:r>
              <a:rPr lang="en-US" altLang="ko-KR" dirty="0"/>
              <a:t>HTML5</a:t>
            </a:r>
            <a:r>
              <a:rPr lang="ko-KR" altLang="en-US" dirty="0"/>
              <a:t>에 와서 표준</a:t>
            </a:r>
          </a:p>
          <a:p>
            <a:r>
              <a:rPr lang="ko-KR" altLang="en-US" dirty="0"/>
              <a:t>모든 웹 브라우저에서 동작하며</a:t>
            </a:r>
            <a:r>
              <a:rPr lang="en-US" altLang="ko-KR" dirty="0"/>
              <a:t>, </a:t>
            </a:r>
            <a:r>
              <a:rPr lang="ko-KR" altLang="en-US" dirty="0" err="1"/>
              <a:t>객체뿐만</a:t>
            </a:r>
            <a:r>
              <a:rPr lang="ko-KR" altLang="en-US" dirty="0"/>
              <a:t> 아니라 </a:t>
            </a:r>
            <a:r>
              <a:rPr lang="en-US" altLang="ko-KR" dirty="0"/>
              <a:t>HTML </a:t>
            </a:r>
            <a:r>
              <a:rPr lang="ko-KR" altLang="en-US" dirty="0"/>
              <a:t>문서를 삽입 가능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b="1" u="sng" dirty="0"/>
              <a:t>embed</a:t>
            </a:r>
            <a:r>
              <a:rPr lang="en-US" altLang="ko-KR" dirty="0"/>
              <a:t> </a:t>
            </a:r>
            <a:r>
              <a:rPr lang="en-US" altLang="ko-KR" b="1" dirty="0" err="1"/>
              <a:t>src</a:t>
            </a:r>
            <a:r>
              <a:rPr lang="en-US" altLang="ko-KR" dirty="0"/>
              <a:t>="/examples/images/img_flower.jpg" style="width:350px; height:263px"&gt;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138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63FEC-7F27-4CB8-B25D-86AFADF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삽입하기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E12B-7C6F-4F18-9872-715CE10A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b="1" dirty="0"/>
              <a:t>iframe</a:t>
            </a:r>
            <a:r>
              <a:rPr lang="en-US" altLang="ko-KR" sz="2400" dirty="0"/>
              <a:t> width="420" height="315"</a:t>
            </a:r>
          </a:p>
          <a:p>
            <a:r>
              <a:rPr lang="en-US" altLang="ko-KR" sz="2400" b="1" dirty="0" err="1"/>
              <a:t>src</a:t>
            </a:r>
            <a:r>
              <a:rPr lang="en-US" altLang="ko-KR" sz="2400" dirty="0"/>
              <a:t>="https://www.youtube.com/embed/tgbNymZ7vqY</a:t>
            </a:r>
            <a:r>
              <a:rPr lang="en-US" altLang="ko-KR" sz="2400" u="sng" dirty="0"/>
              <a:t>?</a:t>
            </a:r>
            <a:r>
              <a:rPr lang="en-US" altLang="ko-KR" sz="2400" b="1" dirty="0"/>
              <a:t>autoplay</a:t>
            </a:r>
            <a:r>
              <a:rPr lang="en-US" altLang="ko-KR" sz="2400" dirty="0"/>
              <a:t>=1&amp;</a:t>
            </a:r>
            <a:r>
              <a:rPr lang="en-US" altLang="ko-KR" sz="2400" b="1" dirty="0"/>
              <a:t>mute</a:t>
            </a:r>
            <a:r>
              <a:rPr lang="en-US" altLang="ko-KR" sz="2400" dirty="0"/>
              <a:t>=1"&gt;</a:t>
            </a:r>
          </a:p>
          <a:p>
            <a:r>
              <a:rPr lang="en-US" altLang="ko-KR" sz="2400" dirty="0"/>
              <a:t>&lt;/iframe&gt;</a:t>
            </a:r>
          </a:p>
          <a:p>
            <a:r>
              <a:rPr lang="en-US" altLang="ko-KR" sz="2400" dirty="0"/>
              <a:t>loop=1 </a:t>
            </a:r>
            <a:r>
              <a:rPr lang="ko-KR" altLang="en-US" sz="2400" dirty="0"/>
              <a:t>영원히 반복 </a:t>
            </a:r>
            <a:r>
              <a:rPr lang="en-US" altLang="ko-KR" sz="2400" dirty="0"/>
              <a:t>(True)</a:t>
            </a:r>
          </a:p>
          <a:p>
            <a:r>
              <a:rPr lang="en-US" altLang="ko-KR" sz="2400" dirty="0"/>
              <a:t>controls=0 </a:t>
            </a:r>
            <a:r>
              <a:rPr lang="ko-KR" altLang="en-US" sz="2400" dirty="0"/>
              <a:t>컨트롤 할 수 없음 </a:t>
            </a:r>
            <a:r>
              <a:rPr lang="en-US" altLang="ko-KR" sz="2400" dirty="0"/>
              <a:t>(False)</a:t>
            </a:r>
            <a:endParaRPr lang="ko-KR" altLang="en-US" sz="2400" dirty="0"/>
          </a:p>
          <a:p>
            <a:r>
              <a:rPr lang="en-US" altLang="ko-KR" sz="2400" dirty="0"/>
              <a:t>controls=1(</a:t>
            </a:r>
            <a:r>
              <a:rPr lang="ko-KR" altLang="en-US" sz="2400" dirty="0"/>
              <a:t>기본상태</a:t>
            </a:r>
            <a:r>
              <a:rPr lang="en-US" altLang="ko-KR" sz="2400" dirty="0"/>
              <a:t>default) </a:t>
            </a:r>
            <a:r>
              <a:rPr lang="ko-KR" altLang="en-US" sz="2400" dirty="0"/>
              <a:t>컨트롤 </a:t>
            </a:r>
            <a:r>
              <a:rPr lang="ko-KR" altLang="en-US" sz="2400" dirty="0" err="1"/>
              <a:t>할수</a:t>
            </a:r>
            <a:r>
              <a:rPr lang="ko-KR" altLang="en-US" sz="2400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258984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FF0D9-0230-49A9-9452-E7D87586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멀티미디어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1A0C-59C6-4328-9DBF-15D58FAC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9"/>
            <a:ext cx="8915400" cy="4525334"/>
          </a:xfrm>
        </p:spPr>
        <p:txBody>
          <a:bodyPr/>
          <a:lstStyle/>
          <a:p>
            <a:r>
              <a:rPr lang="ko-KR" altLang="en-US" dirty="0"/>
              <a:t>원하는 유튜브를 </a:t>
            </a:r>
            <a:r>
              <a:rPr lang="en-US" altLang="ko-KR" dirty="0"/>
              <a:t>iframe</a:t>
            </a:r>
            <a:r>
              <a:rPr lang="ko-KR" altLang="en-US" dirty="0"/>
              <a:t>으로 들고 와서 자동 재생이 되게 하세요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음소거</a:t>
            </a:r>
            <a:r>
              <a:rPr lang="ko-KR" altLang="en-US" dirty="0"/>
              <a:t> 상태로만 자동재생가능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BDC410-277E-4068-9A26-FED48CF7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10" y="2124379"/>
            <a:ext cx="4338702" cy="38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71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3CAF-F5CF-44BE-9EFE-9A5C536D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멀티미디어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29C90-3F82-4B29-B345-500B68BE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2877"/>
            <a:ext cx="8915400" cy="4328345"/>
          </a:xfrm>
        </p:spPr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을 이용하여 아래와 같이 영상을 출력해보세요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6124F-3D9A-4D71-B2D6-5FC70D23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24027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3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FE42A-3B6E-471A-99EB-1A7FE019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4CC9D-F885-42B2-8352-6DD6CED7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10" y="1425889"/>
            <a:ext cx="4616002" cy="400622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사용된 </a:t>
            </a:r>
            <a:r>
              <a:rPr lang="en-US" altLang="ko-KR" sz="2400" dirty="0"/>
              <a:t>style</a:t>
            </a:r>
            <a:br>
              <a:rPr lang="en-US" altLang="ko-KR" sz="2400" dirty="0"/>
            </a:br>
            <a:r>
              <a:rPr lang="en-US" altLang="ko-KR" sz="2400" dirty="0"/>
              <a:t>"width:300px; border:3px solid black; </a:t>
            </a:r>
            <a:br>
              <a:rPr lang="en-US" altLang="ko-KR" sz="2400" dirty="0"/>
            </a:br>
            <a:r>
              <a:rPr lang="en-US" altLang="ko-KR" sz="2400" dirty="0"/>
              <a:t>border-radius: 10px; </a:t>
            </a:r>
            <a:br>
              <a:rPr lang="en-US" altLang="ko-KR" sz="2400" dirty="0"/>
            </a:br>
            <a:r>
              <a:rPr lang="en-US" altLang="ko-KR" sz="2400" dirty="0"/>
              <a:t>display: inline-block;“</a:t>
            </a:r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hr</a:t>
            </a:r>
            <a:r>
              <a:rPr lang="en-US" altLang="ko-KR" sz="2400" dirty="0"/>
              <a:t>&gt; </a:t>
            </a:r>
            <a:r>
              <a:rPr lang="ko-KR" altLang="en-US" sz="2400" dirty="0"/>
              <a:t>가로줄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016A21-C836-46B4-A44A-0CF27DB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40" y="306055"/>
            <a:ext cx="5793060" cy="59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91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기타 문의 사항이나 </a:t>
            </a:r>
            <a:r>
              <a:rPr lang="ko-KR" altLang="en-US" dirty="0" err="1"/>
              <a:t>질문사항은</a:t>
            </a:r>
            <a:r>
              <a:rPr lang="ko-KR" altLang="en-US" dirty="0"/>
              <a:t> 메일로 주셔도 됩니다</a:t>
            </a:r>
            <a:endParaRPr lang="en-US" altLang="ko-KR" dirty="0"/>
          </a:p>
          <a:p>
            <a:r>
              <a:rPr lang="ko-KR" altLang="en-US" dirty="0"/>
              <a:t>메일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hjsiong1222@naver.com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4C5C-E779-4995-9A3D-556DB631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변경사항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F754C-31AD-472C-A3CF-0D18B346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HTML5</a:t>
            </a:r>
            <a:r>
              <a:rPr lang="ko-KR" altLang="en-US" sz="2400" dirty="0"/>
              <a:t>에서 추가된 요소 및 타입</a:t>
            </a:r>
          </a:p>
          <a:p>
            <a:r>
              <a:rPr lang="ko-KR" altLang="en-US" sz="2400" dirty="0"/>
              <a:t>의미</a:t>
            </a:r>
            <a:r>
              <a:rPr lang="en-US" altLang="ko-KR" sz="2400" dirty="0"/>
              <a:t>(semantic) </a:t>
            </a:r>
            <a:r>
              <a:rPr lang="ko-KR" altLang="en-US" sz="2400" dirty="0"/>
              <a:t>요소 </a:t>
            </a:r>
            <a:r>
              <a:rPr lang="en-US" altLang="ko-KR" sz="2400" dirty="0"/>
              <a:t>: &lt;header&gt;, &lt;nav&gt;, &lt;main&gt;, &lt;section&gt;, &lt;aside&gt;, &lt;article&gt;, &lt;footer&gt;, &lt;figure&gt;</a:t>
            </a:r>
          </a:p>
          <a:p>
            <a:r>
              <a:rPr lang="ko-KR" altLang="en-US" sz="2400" dirty="0"/>
              <a:t>멀티미디어 요소 </a:t>
            </a:r>
            <a:r>
              <a:rPr lang="en-US" altLang="ko-KR" sz="2400" dirty="0"/>
              <a:t>: &lt;video&gt;, &lt;audio&gt;</a:t>
            </a:r>
          </a:p>
          <a:p>
            <a:r>
              <a:rPr lang="ko-KR" altLang="en-US" sz="2400" dirty="0"/>
              <a:t>그래픽 요소 </a:t>
            </a:r>
            <a:r>
              <a:rPr lang="en-US" altLang="ko-KR" sz="2400" dirty="0"/>
              <a:t>: &lt;canvas&gt;, &lt;</a:t>
            </a:r>
            <a:r>
              <a:rPr lang="en-US" altLang="ko-KR" sz="2400" dirty="0" err="1"/>
              <a:t>svg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input </a:t>
            </a:r>
            <a:r>
              <a:rPr lang="ko-KR" altLang="en-US" sz="2400" dirty="0"/>
              <a:t>요소의 타입 </a:t>
            </a:r>
            <a:r>
              <a:rPr lang="en-US" altLang="ko-KR" sz="2400" dirty="0"/>
              <a:t>: number, date, time, calendar, range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01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9AFE-9615-48E3-96C5-E931A7131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AFB21-6431-4F61-B179-33EE47AD2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3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44CD-07DE-475F-9228-F0419EDC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FA26C-F076-4158-BB1E-FEBD413A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의미 요소</a:t>
            </a:r>
            <a:r>
              <a:rPr lang="en-US" altLang="ko-KR" sz="2400" dirty="0"/>
              <a:t>(semantic element)</a:t>
            </a:r>
            <a:r>
              <a:rPr lang="ko-KR" altLang="en-US" sz="2400" dirty="0"/>
              <a:t>란 그 자체로 의미를 가지고 있는 요소</a:t>
            </a:r>
            <a:endParaRPr lang="en-US" altLang="ko-KR" sz="2400" dirty="0"/>
          </a:p>
          <a:p>
            <a:r>
              <a:rPr lang="ko-KR" altLang="en-US" sz="2400" dirty="0"/>
              <a:t> 브라우저와 개발자 모두에게 자신이 사용된 의미를 명확히 전달해 주는 요소</a:t>
            </a:r>
            <a:endParaRPr lang="en-US" altLang="ko-KR" sz="2400" dirty="0"/>
          </a:p>
          <a:p>
            <a:r>
              <a:rPr lang="en-US" altLang="ko-KR" sz="2400" dirty="0"/>
              <a:t>ex) div</a:t>
            </a:r>
            <a:r>
              <a:rPr lang="ko-KR" altLang="en-US" sz="2400" dirty="0"/>
              <a:t>와 </a:t>
            </a:r>
            <a:r>
              <a:rPr lang="en-US" altLang="ko-KR" sz="2400" dirty="0"/>
              <a:t>span / table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460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6C48-CA17-4A55-863E-2CF0200C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에서 추가된 의미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87383-0CAA-49A6-BD42-66005AE0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header </a:t>
            </a:r>
            <a:r>
              <a:rPr lang="ko-KR" altLang="en-US" sz="2400" dirty="0"/>
              <a:t>요소</a:t>
            </a:r>
          </a:p>
          <a:p>
            <a:r>
              <a:rPr lang="en-US" altLang="ko-KR" sz="2400" dirty="0"/>
              <a:t>nav </a:t>
            </a:r>
            <a:r>
              <a:rPr lang="ko-KR" altLang="en-US" sz="2400" dirty="0"/>
              <a:t>요소</a:t>
            </a:r>
          </a:p>
          <a:p>
            <a:r>
              <a:rPr lang="en-US" altLang="ko-KR" sz="2400" dirty="0"/>
              <a:t>main </a:t>
            </a:r>
            <a:r>
              <a:rPr lang="ko-KR" altLang="en-US" sz="2400" dirty="0"/>
              <a:t>요소</a:t>
            </a:r>
          </a:p>
          <a:p>
            <a:r>
              <a:rPr lang="en-US" altLang="ko-KR" sz="2400" dirty="0"/>
              <a:t>section </a:t>
            </a:r>
            <a:r>
              <a:rPr lang="ko-KR" altLang="en-US" sz="2400" dirty="0"/>
              <a:t>요소</a:t>
            </a:r>
          </a:p>
          <a:p>
            <a:r>
              <a:rPr lang="en-US" altLang="ko-KR" sz="2400" dirty="0"/>
              <a:t>article </a:t>
            </a:r>
            <a:r>
              <a:rPr lang="ko-KR" altLang="en-US" sz="2400" dirty="0"/>
              <a:t>요소</a:t>
            </a:r>
          </a:p>
          <a:p>
            <a:r>
              <a:rPr lang="en-US" altLang="ko-KR" sz="2400" dirty="0"/>
              <a:t>figure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figcaption</a:t>
            </a:r>
            <a:r>
              <a:rPr lang="en-US" altLang="ko-KR" sz="2400" dirty="0"/>
              <a:t> </a:t>
            </a:r>
            <a:r>
              <a:rPr lang="ko-KR" altLang="en-US" sz="2400" dirty="0"/>
              <a:t>요소</a:t>
            </a:r>
          </a:p>
          <a:p>
            <a:r>
              <a:rPr lang="en-US" altLang="ko-KR" sz="2400" dirty="0"/>
              <a:t>footer </a:t>
            </a:r>
            <a:r>
              <a:rPr lang="ko-KR" altLang="en-US" sz="2400" dirty="0"/>
              <a:t>요소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F5781-3C8E-47DC-9C3F-9A666F67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23" y="1264555"/>
            <a:ext cx="592537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7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EE05B-7176-4F26-B199-3A4A189E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F36C7-EF60-48B6-AC1E-AAFEA754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문서나 섹션</a:t>
            </a:r>
            <a:r>
              <a:rPr lang="en-US" altLang="ko-KR" dirty="0"/>
              <a:t>(section) </a:t>
            </a:r>
            <a:r>
              <a:rPr lang="ko-KR" altLang="en-US" dirty="0"/>
              <a:t>부분에 대한 헤더</a:t>
            </a:r>
            <a:r>
              <a:rPr lang="en-US" altLang="ko-KR" dirty="0"/>
              <a:t>(header)</a:t>
            </a:r>
            <a:r>
              <a:rPr lang="ko-KR" altLang="en-US" dirty="0"/>
              <a:t>를 정의</a:t>
            </a:r>
          </a:p>
          <a:p>
            <a:r>
              <a:rPr lang="ko-KR" altLang="en-US" u="sng" dirty="0"/>
              <a:t>도입부</a:t>
            </a:r>
            <a:r>
              <a:rPr lang="ko-KR" altLang="en-US" dirty="0"/>
              <a:t>에 해당하는 콘텐츠</a:t>
            </a:r>
            <a:r>
              <a:rPr lang="en-US" altLang="ko-KR" dirty="0"/>
              <a:t>(content)</a:t>
            </a:r>
            <a:r>
              <a:rPr lang="ko-KR" altLang="en-US" dirty="0"/>
              <a:t>를 가지고 있는 부분</a:t>
            </a:r>
          </a:p>
          <a:p>
            <a:r>
              <a:rPr lang="ko-KR" altLang="en-US" dirty="0"/>
              <a:t>한 문서 내에 여러 개의 </a:t>
            </a:r>
            <a:r>
              <a:rPr lang="en-US" altLang="ko-KR" dirty="0"/>
              <a:t>header </a:t>
            </a:r>
            <a:r>
              <a:rPr lang="ko-KR" altLang="en-US" dirty="0"/>
              <a:t>요소가 존재 가능</a:t>
            </a:r>
          </a:p>
        </p:txBody>
      </p:sp>
    </p:spTree>
    <p:extLst>
      <p:ext uri="{BB962C8B-B14F-4D97-AF65-F5344CB8AC3E}">
        <p14:creationId xmlns:p14="http://schemas.microsoft.com/office/powerpoint/2010/main" val="269408028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5509</TotalTime>
  <Words>1460</Words>
  <Application>Microsoft Office PowerPoint</Application>
  <PresentationFormat>와이드스크린</PresentationFormat>
  <Paragraphs>209</Paragraphs>
  <Slides>45</Slides>
  <Notes>11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HY견고딕</vt:lpstr>
      <vt:lpstr>HY그래픽</vt:lpstr>
      <vt:lpstr>HY중고딕</vt:lpstr>
      <vt:lpstr>notokr</vt:lpstr>
      <vt:lpstr>맑은 고딕</vt:lpstr>
      <vt:lpstr>Arial</vt:lpstr>
      <vt:lpstr>Century Gothic</vt:lpstr>
      <vt:lpstr>Wingdings 3</vt:lpstr>
      <vt:lpstr>줄기</vt:lpstr>
      <vt:lpstr>HTML5</vt:lpstr>
      <vt:lpstr>오늘 배울 내용</vt:lpstr>
      <vt:lpstr>HTML5</vt:lpstr>
      <vt:lpstr>HTML5</vt:lpstr>
      <vt:lpstr>HTML5 변경사항</vt:lpstr>
      <vt:lpstr>HTML5 요소</vt:lpstr>
      <vt:lpstr>의미 요소</vt:lpstr>
      <vt:lpstr>HTML5에서 추가된 의미 요소</vt:lpstr>
      <vt:lpstr>header 요소</vt:lpstr>
      <vt:lpstr>nav 요소</vt:lpstr>
      <vt:lpstr>section 요소</vt:lpstr>
      <vt:lpstr>article 요소</vt:lpstr>
      <vt:lpstr>figure 요소와 figcaption 요소</vt:lpstr>
      <vt:lpstr>HTML5 이전의 레이아웃</vt:lpstr>
      <vt:lpstr>footer 요소</vt:lpstr>
      <vt:lpstr>Input 요소</vt:lpstr>
      <vt:lpstr>추가된 Input 요소</vt:lpstr>
      <vt:lpstr>Input 요소의 타입</vt:lpstr>
      <vt:lpstr>추가된 Input 요소의 타입</vt:lpstr>
      <vt:lpstr>추가된 Form 요소의 속성</vt:lpstr>
      <vt:lpstr>autocomplete 속성 </vt:lpstr>
      <vt:lpstr>novalidate 속성</vt:lpstr>
      <vt:lpstr>추가된 input 요소의 속성</vt:lpstr>
      <vt:lpstr>autofocus 속성</vt:lpstr>
      <vt:lpstr>placeholder 속성</vt:lpstr>
      <vt:lpstr>required 속성</vt:lpstr>
      <vt:lpstr>HTML5 요소 실습1</vt:lpstr>
      <vt:lpstr>HTML5 요소 실습2</vt:lpstr>
      <vt:lpstr>HTML5 요소 실습3</vt:lpstr>
      <vt:lpstr>HTML5 멀티미디어</vt:lpstr>
      <vt:lpstr>멀티미디어 파일 형식</vt:lpstr>
      <vt:lpstr>비디오(video)</vt:lpstr>
      <vt:lpstr>control 속성</vt:lpstr>
      <vt:lpstr>HTML5 비디오 파일 형식</vt:lpstr>
      <vt:lpstr>오디오</vt:lpstr>
      <vt:lpstr>controls</vt:lpstr>
      <vt:lpstr>HTML5 오디오 파일 형식</vt:lpstr>
      <vt:lpstr>플러그인</vt:lpstr>
      <vt:lpstr>object 요소</vt:lpstr>
      <vt:lpstr>embed 요소</vt:lpstr>
      <vt:lpstr>Youtube 삽입하기</vt:lpstr>
      <vt:lpstr>HTML5 멀티미디어 실습1</vt:lpstr>
      <vt:lpstr>HTML5 멀티미디어 실습2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HJ-seong</cp:lastModifiedBy>
  <cp:revision>43</cp:revision>
  <dcterms:created xsi:type="dcterms:W3CDTF">2022-01-26T22:21:15Z</dcterms:created>
  <dcterms:modified xsi:type="dcterms:W3CDTF">2023-02-12T15:02:01Z</dcterms:modified>
</cp:coreProperties>
</file>