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0" r:id="rId1"/>
  </p:sldMasterIdLst>
  <p:notesMasterIdLst>
    <p:notesMasterId r:id="rId13"/>
  </p:notesMasterIdLst>
  <p:sldIdLst>
    <p:sldId id="256" r:id="rId2"/>
    <p:sldId id="307" r:id="rId3"/>
    <p:sldId id="313" r:id="rId4"/>
    <p:sldId id="299" r:id="rId5"/>
    <p:sldId id="308" r:id="rId6"/>
    <p:sldId id="309" r:id="rId7"/>
    <p:sldId id="310" r:id="rId8"/>
    <p:sldId id="312" r:id="rId9"/>
    <p:sldId id="311" r:id="rId10"/>
    <p:sldId id="301" r:id="rId11"/>
    <p:sldId id="314" r:id="rId12"/>
  </p:sldIdLst>
  <p:sldSz cx="9144000" cy="6858000" type="screen4x3"/>
  <p:notesSz cx="6858000" cy="9144000"/>
  <p:embeddedFontLst>
    <p:embeddedFont>
      <p:font typeface="Candara" panose="020E0502030303020204" pitchFamily="34" charset="0"/>
      <p:regular r:id="rId14"/>
      <p:bold r:id="rId15"/>
      <p:italic r:id="rId16"/>
      <p:boldItalic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Tahoma" panose="020B0604030504040204" pitchFamily="34" charset="0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8064A2"/>
    <a:srgbClr val="4F81BD"/>
    <a:srgbClr val="C0504D"/>
    <a:srgbClr val="4BACC6"/>
    <a:srgbClr val="0000FF"/>
    <a:srgbClr val="023368"/>
    <a:srgbClr val="114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FD1F1-D724-4AC1-93C5-DC9ABA9C1EA4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CA17B-6F8B-4A94-8B8D-FD0991A1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83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gif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741" y="2682140"/>
            <a:ext cx="2088296" cy="2844240"/>
          </a:xfrm>
          <a:prstGeom prst="rect">
            <a:avLst/>
          </a:prstGeom>
        </p:spPr>
      </p:pic>
      <p:sp>
        <p:nvSpPr>
          <p:cNvPr id="10" name="L 도형 5"/>
          <p:cNvSpPr/>
          <p:nvPr/>
        </p:nvSpPr>
        <p:spPr bwMode="auto">
          <a:xfrm flipH="1">
            <a:off x="817" y="5976589"/>
            <a:ext cx="9146638" cy="836787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14288 w 9375356"/>
              <a:gd name="connsiteY5" fmla="*/ 786010 h 786010"/>
              <a:gd name="connsiteX6" fmla="*/ 0 w 9375356"/>
              <a:gd name="connsiteY6" fmla="*/ 0 h 786010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2381 w 9375356"/>
              <a:gd name="connsiteY5" fmla="*/ 786010 h 786010"/>
              <a:gd name="connsiteX6" fmla="*/ 0 w 9375356"/>
              <a:gd name="connsiteY6" fmla="*/ 0 h 786010"/>
              <a:gd name="connsiteX0" fmla="*/ 2488 w 9373081"/>
              <a:gd name="connsiteY0" fmla="*/ 17447 h 783829"/>
              <a:gd name="connsiteX1" fmla="*/ 1756474 w 9373081"/>
              <a:gd name="connsiteY1" fmla="*/ 0 h 783829"/>
              <a:gd name="connsiteX2" fmla="*/ 2423224 w 9373081"/>
              <a:gd name="connsiteY2" fmla="*/ 306187 h 783829"/>
              <a:gd name="connsiteX3" fmla="*/ 9373081 w 9373081"/>
              <a:gd name="connsiteY3" fmla="*/ 306187 h 783829"/>
              <a:gd name="connsiteX4" fmla="*/ 9373081 w 9373081"/>
              <a:gd name="connsiteY4" fmla="*/ 783829 h 783829"/>
              <a:gd name="connsiteX5" fmla="*/ 106 w 9373081"/>
              <a:gd name="connsiteY5" fmla="*/ 783829 h 783829"/>
              <a:gd name="connsiteX6" fmla="*/ 2488 w 9373081"/>
              <a:gd name="connsiteY6" fmla="*/ 17447 h 783829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418 h 766800"/>
              <a:gd name="connsiteX1" fmla="*/ 1756474 w 9373081"/>
              <a:gd name="connsiteY1" fmla="*/ 418 h 766800"/>
              <a:gd name="connsiteX2" fmla="*/ 2423224 w 9373081"/>
              <a:gd name="connsiteY2" fmla="*/ 289158 h 766800"/>
              <a:gd name="connsiteX3" fmla="*/ 9373081 w 9373081"/>
              <a:gd name="connsiteY3" fmla="*/ 289158 h 766800"/>
              <a:gd name="connsiteX4" fmla="*/ 9373081 w 9373081"/>
              <a:gd name="connsiteY4" fmla="*/ 766800 h 766800"/>
              <a:gd name="connsiteX5" fmla="*/ 106 w 9373081"/>
              <a:gd name="connsiteY5" fmla="*/ 766800 h 766800"/>
              <a:gd name="connsiteX6" fmla="*/ 2488 w 9373081"/>
              <a:gd name="connsiteY6" fmla="*/ 418 h 766800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73081" h="766382">
                <a:moveTo>
                  <a:pt x="2488" y="0"/>
                </a:moveTo>
                <a:lnTo>
                  <a:pt x="1756474" y="0"/>
                </a:lnTo>
                <a:cubicBezTo>
                  <a:pt x="2043018" y="462"/>
                  <a:pt x="2107312" y="264481"/>
                  <a:pt x="2423224" y="288740"/>
                </a:cubicBezTo>
                <a:lnTo>
                  <a:pt x="9373081" y="288740"/>
                </a:lnTo>
                <a:lnTo>
                  <a:pt x="9373081" y="766382"/>
                </a:lnTo>
                <a:lnTo>
                  <a:pt x="106" y="766382"/>
                </a:lnTo>
                <a:cubicBezTo>
                  <a:pt x="-688" y="504379"/>
                  <a:pt x="3282" y="262003"/>
                  <a:pt x="2488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13000"/>
              </a:prstClr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L 도형 5"/>
          <p:cNvSpPr/>
          <p:nvPr/>
        </p:nvSpPr>
        <p:spPr bwMode="auto">
          <a:xfrm flipH="1">
            <a:off x="818" y="6029547"/>
            <a:ext cx="9143182" cy="783829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61068" h="783829">
                <a:moveTo>
                  <a:pt x="0" y="0"/>
                </a:moveTo>
                <a:lnTo>
                  <a:pt x="1744461" y="0"/>
                </a:lnTo>
                <a:cubicBezTo>
                  <a:pt x="2023861" y="462"/>
                  <a:pt x="2100061" y="299375"/>
                  <a:pt x="2411211" y="306187"/>
                </a:cubicBezTo>
                <a:lnTo>
                  <a:pt x="9361068" y="306187"/>
                </a:lnTo>
                <a:lnTo>
                  <a:pt x="9361068" y="783829"/>
                </a:lnTo>
                <a:lnTo>
                  <a:pt x="0" y="78382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BEBEBE"/>
              </a:gs>
              <a:gs pos="0">
                <a:srgbClr val="ECECEC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Picture 8" descr="C:\Users\Donggeon Lee\Desktop\IoT\pn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53" y="6223627"/>
            <a:ext cx="1645499" cy="41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제목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1277281"/>
            <a:ext cx="7772400" cy="1259824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3" name="부제목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650024" y="3023001"/>
            <a:ext cx="5843952" cy="10812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aseline="0">
                <a:solidFill>
                  <a:srgbClr val="004EA2"/>
                </a:solidFill>
                <a:effectLst>
                  <a:glow rad="38100">
                    <a:schemeClr val="bg1"/>
                  </a:glow>
                </a:effectLst>
                <a:latin typeface="Candara" panose="020E0502030303020204" pitchFamily="34" charset="0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610D680-078B-4021-91D2-BFE36AAF6766}"/>
              </a:ext>
            </a:extLst>
          </p:cNvPr>
          <p:cNvSpPr txBox="1"/>
          <p:nvPr/>
        </p:nvSpPr>
        <p:spPr>
          <a:xfrm>
            <a:off x="3320925" y="5041117"/>
            <a:ext cx="2723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부산대학교 공과대학 전기컴퓨터공학부</a:t>
            </a:r>
            <a:endParaRPr lang="en-US" altLang="ko-KR" sz="1200" b="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2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정보</a:t>
            </a:r>
            <a:r>
              <a:rPr lang="ko-KR" altLang="en-US" sz="2000" b="0" dirty="0">
                <a:solidFill>
                  <a:schemeClr val="tx2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컴퓨터공학전공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5FA9853B-F490-4B3B-9B23-5B632CC61D03}"/>
              </a:ext>
            </a:extLst>
          </p:cNvPr>
          <p:cNvSpPr/>
          <p:nvPr/>
        </p:nvSpPr>
        <p:spPr>
          <a:xfrm>
            <a:off x="817" y="0"/>
            <a:ext cx="9144000" cy="711200"/>
          </a:xfrm>
          <a:prstGeom prst="rect">
            <a:avLst/>
          </a:prstGeom>
          <a:solidFill>
            <a:srgbClr val="004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CA3CDD27-CD1C-4CA0-A452-7B574BE3AB50}"/>
              </a:ext>
            </a:extLst>
          </p:cNvPr>
          <p:cNvSpPr/>
          <p:nvPr/>
        </p:nvSpPr>
        <p:spPr>
          <a:xfrm>
            <a:off x="0" y="612559"/>
            <a:ext cx="9144000" cy="383340"/>
          </a:xfrm>
          <a:prstGeom prst="rect">
            <a:avLst/>
          </a:prstGeom>
          <a:solidFill>
            <a:srgbClr val="20A15E"/>
          </a:solidFill>
          <a:ln>
            <a:solidFill>
              <a:srgbClr val="20A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기본형">
            <a:extLst>
              <a:ext uri="{FF2B5EF4-FFF2-40B4-BE49-F238E27FC236}">
                <a16:creationId xmlns="" xmlns:a16="http://schemas.microsoft.com/office/drawing/2014/main" id="{D26D7978-E8B6-4D84-BAC1-928F19A6FE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6557" r="28362" b="25734"/>
          <a:stretch/>
        </p:blipFill>
        <p:spPr bwMode="auto">
          <a:xfrm>
            <a:off x="108529" y="133822"/>
            <a:ext cx="1080653" cy="76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정장형 심볼01">
            <a:extLst>
              <a:ext uri="{FF2B5EF4-FFF2-40B4-BE49-F238E27FC236}">
                <a16:creationId xmlns="" xmlns:a16="http://schemas.microsoft.com/office/drawing/2014/main" id="{690CD754-3353-485D-95B4-94148F98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064" y="5041117"/>
            <a:ext cx="613861" cy="6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9603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  <a:prstGeom prst="rect">
            <a:avLst/>
          </a:prstGeo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99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457200" y="908720"/>
            <a:ext cx="4038600" cy="58326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648200" y="908720"/>
            <a:ext cx="4038600" cy="583264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2">
            <a:extLst>
              <a:ext uri="{FF2B5EF4-FFF2-40B4-BE49-F238E27FC236}">
                <a16:creationId xmlns="" xmlns:a16="http://schemas.microsoft.com/office/drawing/2014/main" id="{5565FF20-9F99-4F3D-8508-0C7C5A8F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  <a:prstGeom prst="rect">
            <a:avLst/>
          </a:prstGeo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889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  <a:prstGeom prst="rect">
            <a:avLst/>
          </a:prstGeo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B05DB11-9E8D-4861-8DF2-ADEACCA464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0" y="914400"/>
            <a:ext cx="8587509" cy="553243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Candara" panose="020E0502030303020204" pitchFamily="34" charset="0"/>
                <a:ea typeface="+mj-ea"/>
              </a:defRPr>
            </a:lvl1pPr>
            <a:lvl2pPr>
              <a:lnSpc>
                <a:spcPct val="150000"/>
              </a:lnSpc>
              <a:defRPr baseline="0">
                <a:latin typeface="Candara" panose="020E0502030303020204" pitchFamily="34" charset="0"/>
                <a:ea typeface="+mn-ea"/>
              </a:defRPr>
            </a:lvl2pPr>
            <a:lvl3pPr>
              <a:defRPr baseline="0">
                <a:latin typeface="Candara" panose="020E0502030303020204" pitchFamily="34" charset="0"/>
                <a:ea typeface="+mn-ea"/>
              </a:defRPr>
            </a:lvl3pPr>
            <a:lvl4pPr>
              <a:defRPr baseline="0">
                <a:latin typeface="Candara" panose="020E0502030303020204" pitchFamily="34" charset="0"/>
                <a:ea typeface="+mn-ea"/>
              </a:defRPr>
            </a:lvl4pPr>
            <a:lvl5pPr>
              <a:defRPr baseline="0">
                <a:latin typeface="Candara" panose="020E0502030303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8911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3929066"/>
            <a:ext cx="7772400" cy="71438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4643445"/>
            <a:ext cx="77724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0725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457200" y="908720"/>
            <a:ext cx="4038600" cy="58326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 marL="442913" indent="-174625">
              <a:defRPr sz="1600"/>
            </a:lvl2pPr>
            <a:lvl3pPr marL="803275" indent="-174625">
              <a:defRPr sz="1400"/>
            </a:lvl3pPr>
            <a:lvl4pPr marL="1081088" indent="-277813">
              <a:defRPr sz="1200"/>
            </a:lvl4pPr>
            <a:lvl5pPr marL="1163638" indent="-268288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2">
            <a:extLst>
              <a:ext uri="{FF2B5EF4-FFF2-40B4-BE49-F238E27FC236}">
                <a16:creationId xmlns="" xmlns:a16="http://schemas.microsoft.com/office/drawing/2014/main" id="{5565FF20-9F99-4F3D-8508-0C7C5A8F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  <a:prstGeom prst="rect">
            <a:avLst/>
          </a:prstGeo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256323F4-0B9B-4F2F-9D74-97D8AAC62AB9}"/>
              </a:ext>
            </a:extLst>
          </p:cNvPr>
          <p:cNvSpPr>
            <a:spLocks noGrp="1"/>
          </p:cNvSpPr>
          <p:nvPr>
            <p:ph sz="half" idx="11"/>
            <p:custDataLst>
              <p:tags r:id="rId3"/>
            </p:custDataLst>
          </p:nvPr>
        </p:nvSpPr>
        <p:spPr>
          <a:xfrm>
            <a:off x="4927600" y="908720"/>
            <a:ext cx="4038600" cy="58326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 marL="442913" indent="-174625">
              <a:defRPr sz="1600"/>
            </a:lvl2pPr>
            <a:lvl3pPr marL="803275" indent="-174625">
              <a:defRPr sz="1400"/>
            </a:lvl3pPr>
            <a:lvl4pPr marL="1081088" indent="-277813">
              <a:defRPr sz="1200"/>
            </a:lvl4pPr>
            <a:lvl5pPr marL="1163638" indent="-268288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27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  <a:prstGeom prst="rect">
            <a:avLst/>
          </a:prstGeo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40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94" y="129648"/>
            <a:ext cx="8784976" cy="58261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96190"/>
            <a:ext cx="8784976" cy="59852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31809"/>
      </p:ext>
    </p:extLst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0"/>
          <p:cNvSpPr>
            <a:spLocks noChangeArrowheads="1"/>
          </p:cNvSpPr>
          <p:nvPr/>
        </p:nvSpPr>
        <p:spPr bwMode="invGray">
          <a:xfrm>
            <a:off x="0" y="-22225"/>
            <a:ext cx="9144000" cy="555625"/>
          </a:xfrm>
          <a:prstGeom prst="rect">
            <a:avLst/>
          </a:prstGeom>
          <a:solidFill>
            <a:srgbClr val="009EA8">
              <a:alpha val="3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 sz="3200">
              <a:solidFill>
                <a:srgbClr val="481C10"/>
              </a:solidFill>
              <a:ea typeface="맑은 고딕" pitchFamily="50" charset="-127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8301038" y="6525344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ctr" latinLnBrk="1" hangingPunct="1">
              <a:spcBef>
                <a:spcPct val="20000"/>
              </a:spcBef>
              <a:defRPr/>
            </a:pPr>
            <a:fld id="{384696AA-5E38-43AD-84E0-1096E86142ED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fontAlgn="ctr" latinLnBrk="1" hangingPunct="1">
                <a:spcBef>
                  <a:spcPct val="20000"/>
                </a:spcBef>
                <a:defRPr/>
              </a:pPr>
              <a:t>‹#›</a:t>
            </a:fld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47650" y="35744"/>
            <a:ext cx="760095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26960" y="836712"/>
            <a:ext cx="8449496" cy="5544616"/>
          </a:xfrm>
          <a:prstGeom prst="rect">
            <a:avLst/>
          </a:prstGeom>
        </p:spPr>
        <p:txBody>
          <a:bodyPr/>
          <a:lstStyle>
            <a:lvl1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67651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  <a:prstGeom prst="rect">
            <a:avLst/>
          </a:prstGeo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B05DB11-9E8D-4861-8DF2-ADEACCA464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0" y="914400"/>
            <a:ext cx="8587509" cy="553243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Candara" panose="020E0502030303020204" pitchFamily="34" charset="0"/>
                <a:ea typeface="+mj-ea"/>
              </a:defRPr>
            </a:lvl1pPr>
            <a:lvl2pPr>
              <a:defRPr baseline="0">
                <a:latin typeface="Candara" panose="020E0502030303020204" pitchFamily="34" charset="0"/>
                <a:ea typeface="+mn-ea"/>
              </a:defRPr>
            </a:lvl2pPr>
            <a:lvl3pPr>
              <a:defRPr baseline="0">
                <a:latin typeface="Candara" panose="020E0502030303020204" pitchFamily="34" charset="0"/>
                <a:ea typeface="+mn-ea"/>
              </a:defRPr>
            </a:lvl3pPr>
            <a:lvl4pPr>
              <a:defRPr baseline="0">
                <a:latin typeface="Candara" panose="020E0502030303020204" pitchFamily="34" charset="0"/>
                <a:ea typeface="+mn-ea"/>
              </a:defRPr>
            </a:lvl4pPr>
            <a:lvl5pPr>
              <a:defRPr baseline="0">
                <a:latin typeface="Candara" panose="020E0502030303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7791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791968"/>
            <a:ext cx="9144000" cy="66032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 descr="C:\Users\Donggeon Lee\Desktop\IoT\pnu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430120"/>
            <a:ext cx="1325123" cy="33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74" r:id="rId9"/>
    <p:sldLayoutId id="2147483680" r:id="rId10"/>
    <p:sldLayoutId id="2147483676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800" b="1" kern="1200" baseline="0">
          <a:solidFill>
            <a:srgbClr val="20A15E"/>
          </a:solidFill>
          <a:effectLst>
            <a:glow rad="127000">
              <a:schemeClr val="bg1"/>
            </a:glow>
          </a:effectLst>
          <a:latin typeface="Candara" panose="020E0502030303020204" pitchFamily="34" charset="0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스퀘어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스퀘어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스퀘어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스퀘어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스퀘어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스퀘어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스퀘어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스퀘어" pitchFamily="50" charset="-127"/>
        </a:defRPr>
      </a:lvl9pPr>
    </p:titleStyle>
    <p:bodyStyle>
      <a:lvl1pPr marL="342900" indent="-342900" algn="l" rtl="0" eaLnBrk="1" fontAlgn="base" latinLnBrk="1" hangingPunct="1">
        <a:lnSpc>
          <a:spcPct val="100000"/>
        </a:lnSpc>
        <a:spcBef>
          <a:spcPts val="600"/>
        </a:spcBef>
        <a:spcAft>
          <a:spcPts val="600"/>
        </a:spcAft>
        <a:buFont typeface="Wingdings" pitchFamily="2" charset="2"/>
        <a:buChar char="v"/>
        <a:defRPr sz="2000" b="1" kern="1200" baseline="0">
          <a:solidFill>
            <a:srgbClr val="023368"/>
          </a:solidFill>
          <a:effectLst>
            <a:glow rad="38100">
              <a:schemeClr val="bg1"/>
            </a:glow>
          </a:effectLst>
          <a:latin typeface="Candara" panose="020E0502030303020204" pitchFamily="34" charset="0"/>
          <a:ea typeface="+mj-ea"/>
          <a:cs typeface="+mn-cs"/>
        </a:defRPr>
      </a:lvl1pPr>
      <a:lvl2pPr marL="742950" indent="-285750" algn="l" rtl="0" eaLnBrk="1" fontAlgn="base" latinLnBrk="1" hangingPunct="1">
        <a:lnSpc>
          <a:spcPct val="100000"/>
        </a:lnSpc>
        <a:spcBef>
          <a:spcPts val="600"/>
        </a:spcBef>
        <a:spcAft>
          <a:spcPts val="600"/>
        </a:spcAft>
        <a:buFont typeface="Wingdings" pitchFamily="2" charset="2"/>
        <a:buChar char="§"/>
        <a:defRPr sz="16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•"/>
        <a:defRPr sz="14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–"/>
        <a:defRPr sz="12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»"/>
        <a:defRPr sz="12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41976"/>
            <a:ext cx="7772400" cy="1259824"/>
          </a:xfrm>
        </p:spPr>
        <p:txBody>
          <a:bodyPr/>
          <a:lstStyle/>
          <a:p>
            <a:r>
              <a:rPr lang="ko-KR" altLang="en-US" dirty="0" smtClean="0"/>
              <a:t>논리회로를 이용한 신호등 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최종 보고서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251284" y="3023001"/>
            <a:ext cx="6641432" cy="1081259"/>
          </a:xfrm>
        </p:spPr>
        <p:txBody>
          <a:bodyPr/>
          <a:lstStyle/>
          <a:p>
            <a:r>
              <a:rPr lang="en-US" altLang="ko-KR" dirty="0"/>
              <a:t>2018</a:t>
            </a:r>
            <a:r>
              <a:rPr lang="ko-KR" altLang="en-US" dirty="0"/>
              <a:t>년 부산대학교 </a:t>
            </a:r>
            <a:r>
              <a:rPr lang="ko-KR" altLang="en-US" dirty="0" smtClean="0"/>
              <a:t>정보컴퓨터공학부 논리회로 </a:t>
            </a:r>
            <a:r>
              <a:rPr lang="ko-KR" altLang="en-US" dirty="0"/>
              <a:t>실험 </a:t>
            </a:r>
            <a:endParaRPr lang="en-US" altLang="ko-KR" dirty="0"/>
          </a:p>
          <a:p>
            <a:r>
              <a:rPr lang="en-US" altLang="ko-KR" dirty="0" smtClean="0"/>
              <a:t>7</a:t>
            </a:r>
            <a:r>
              <a:rPr lang="ko-KR" altLang="en-US" dirty="0" smtClean="0"/>
              <a:t>조</a:t>
            </a:r>
            <a:r>
              <a:rPr lang="en-US" altLang="ko-KR" dirty="0" smtClean="0"/>
              <a:t>. 201524561 </a:t>
            </a:r>
            <a:r>
              <a:rPr lang="ko-KR" altLang="en-US" dirty="0" smtClean="0"/>
              <a:t>장석환</a:t>
            </a:r>
            <a:endParaRPr lang="en-US" altLang="ko-KR" dirty="0" smtClean="0"/>
          </a:p>
          <a:p>
            <a:r>
              <a:rPr lang="en-US" altLang="ko-KR" dirty="0" smtClean="0"/>
              <a:t>         201524583 </a:t>
            </a:r>
            <a:r>
              <a:rPr lang="ko-KR" altLang="en-US" dirty="0" smtClean="0"/>
              <a:t>조민근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448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312" y="661371"/>
            <a:ext cx="8786688" cy="614218"/>
          </a:xfrm>
        </p:spPr>
        <p:txBody>
          <a:bodyPr/>
          <a:lstStyle/>
          <a:p>
            <a:r>
              <a:rPr lang="ko-KR" altLang="en-US" dirty="0" smtClean="0"/>
              <a:t>구현상 문제점</a:t>
            </a:r>
            <a:r>
              <a:rPr lang="en-US" altLang="ko-KR" dirty="0" smtClean="0"/>
              <a:t>/ </a:t>
            </a:r>
            <a:r>
              <a:rPr lang="ko-KR" altLang="en-US" dirty="0" smtClean="0"/>
              <a:t>해결방법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A48C694-5F86-403C-A4BE-C4C9DE2B2957}"/>
              </a:ext>
            </a:extLst>
          </p:cNvPr>
          <p:cNvSpPr txBox="1"/>
          <p:nvPr/>
        </p:nvSpPr>
        <p:spPr>
          <a:xfrm>
            <a:off x="443974" y="1766172"/>
            <a:ext cx="792088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FPGA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보드 위에 있는 신호등의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작동원리를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파악하기 위하여 복잡한 신호체계에 대한 논리식을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입력만으로 수동모드로 먼저 구현했으나 그 후 자동모드를 구현하는 과정에서 입력의 충돌이 일어나 자동모드에서의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클럭에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따른 입력 순서를 고려하여 다시 설계를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해야했다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ISE Design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Suite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이용하여 입출력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맵핑과정에서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보드 위의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Reset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사용하니 오류가 생겨서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Reset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키패드의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*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바꾸어서 하니 실행이 되었다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84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357312" y="618175"/>
            <a:ext cx="8786688" cy="614218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 kern="1200" baseline="0">
                <a:solidFill>
                  <a:srgbClr val="20A15E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E2AA7"/>
                </a:solidFill>
                <a:latin typeface="Times New Roman" pitchFamily="18" charset="0"/>
                <a:ea typeface="나눔스퀘어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E2AA7"/>
                </a:solidFill>
                <a:latin typeface="Times New Roman" pitchFamily="18" charset="0"/>
                <a:ea typeface="나눔스퀘어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E2AA7"/>
                </a:solidFill>
                <a:latin typeface="Times New Roman" pitchFamily="18" charset="0"/>
                <a:ea typeface="나눔스퀘어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E2AA7"/>
                </a:solidFill>
                <a:latin typeface="Times New Roman" pitchFamily="18" charset="0"/>
                <a:ea typeface="나눔스퀘어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E2AA7"/>
                </a:solidFill>
                <a:latin typeface="Times New Roman" pitchFamily="18" charset="0"/>
                <a:ea typeface="나눔스퀘어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E2AA7"/>
                </a:solidFill>
                <a:latin typeface="Times New Roman" pitchFamily="18" charset="0"/>
                <a:ea typeface="나눔스퀘어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E2AA7"/>
                </a:solidFill>
                <a:latin typeface="Times New Roman" pitchFamily="18" charset="0"/>
                <a:ea typeface="나눔스퀘어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E2AA7"/>
                </a:solidFill>
                <a:latin typeface="Times New Roman" pitchFamily="18" charset="0"/>
                <a:ea typeface="나눔스퀘어" pitchFamily="50" charset="-127"/>
              </a:defRPr>
            </a:lvl9pPr>
          </a:lstStyle>
          <a:p>
            <a:r>
              <a:rPr lang="ko-KR" altLang="en-US" dirty="0" smtClean="0"/>
              <a:t>제안서와 달라진 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A48C694-5F86-403C-A4BE-C4C9DE2B2957}"/>
              </a:ext>
            </a:extLst>
          </p:cNvPr>
          <p:cNvSpPr txBox="1"/>
          <p:nvPr/>
        </p:nvSpPr>
        <p:spPr>
          <a:xfrm>
            <a:off x="477628" y="1280971"/>
            <a:ext cx="792088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초안 검토 시에 조교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추가적인 기능이 있으면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좋을거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같다는 피드백을 통해 보행자 신호등 종료 전 카운트를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7-SEG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표시해 주는 기능을 추가해 주었다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수동모드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전환시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비밀번호를 입력해야 권한을 얻을 수 있도록 기능을 추가 했다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57312" y="3462523"/>
            <a:ext cx="8786688" cy="614218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 kern="1200" baseline="0">
                <a:solidFill>
                  <a:srgbClr val="20A15E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E2AA7"/>
                </a:solidFill>
                <a:latin typeface="Times New Roman" pitchFamily="18" charset="0"/>
                <a:ea typeface="나눔스퀘어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E2AA7"/>
                </a:solidFill>
                <a:latin typeface="Times New Roman" pitchFamily="18" charset="0"/>
                <a:ea typeface="나눔스퀘어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E2AA7"/>
                </a:solidFill>
                <a:latin typeface="Times New Roman" pitchFamily="18" charset="0"/>
                <a:ea typeface="나눔스퀘어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E2AA7"/>
                </a:solidFill>
                <a:latin typeface="Times New Roman" pitchFamily="18" charset="0"/>
                <a:ea typeface="나눔스퀘어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E2AA7"/>
                </a:solidFill>
                <a:latin typeface="Times New Roman" pitchFamily="18" charset="0"/>
                <a:ea typeface="나눔스퀘어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E2AA7"/>
                </a:solidFill>
                <a:latin typeface="Times New Roman" pitchFamily="18" charset="0"/>
                <a:ea typeface="나눔스퀘어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E2AA7"/>
                </a:solidFill>
                <a:latin typeface="Times New Roman" pitchFamily="18" charset="0"/>
                <a:ea typeface="나눔스퀘어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E2AA7"/>
                </a:solidFill>
                <a:latin typeface="Times New Roman" pitchFamily="18" charset="0"/>
                <a:ea typeface="나눔스퀘어" pitchFamily="50" charset="-127"/>
              </a:defRPr>
            </a:lvl9pPr>
          </a:lstStyle>
          <a:p>
            <a:r>
              <a:rPr lang="ko-KR" altLang="en-US" dirty="0" err="1" smtClean="0"/>
              <a:t>느낀점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A48C694-5F86-403C-A4BE-C4C9DE2B2957}"/>
              </a:ext>
            </a:extLst>
          </p:cNvPr>
          <p:cNvSpPr txBox="1"/>
          <p:nvPr/>
        </p:nvSpPr>
        <p:spPr>
          <a:xfrm>
            <a:off x="477628" y="4240287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신호등을 비롯하여 우리 실생활 주변에 논리 회로로 구현 될 수 있는 요소 들이 많음을 느낄 수 있었다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주로 소프트웨어에 강의가 주된 커리큘럼 중에서 하드웨어에 대한 실질적인 경험을 쌓을 수 있었던 좋은 기회였던 것 같다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2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시스템의 목표와 특성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B2E6FCA-0B32-47C8-B320-B1C98AC3022D}"/>
              </a:ext>
            </a:extLst>
          </p:cNvPr>
          <p:cNvSpPr txBox="1"/>
          <p:nvPr/>
        </p:nvSpPr>
        <p:spPr>
          <a:xfrm>
            <a:off x="444324" y="4722324"/>
            <a:ext cx="770485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교차로에 있는 신호등을 논리회로를 이용해 구현한다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실제 신호등과 같이 자동모드와 수동모드를 나누어 구현한다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FPGA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보드 위의 신호등 모듈을 이용하여 구현한다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518" y="1031914"/>
            <a:ext cx="3836468" cy="345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동작 및 기능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B2E6FCA-0B32-47C8-B320-B1C98AC3022D}"/>
              </a:ext>
            </a:extLst>
          </p:cNvPr>
          <p:cNvSpPr txBox="1"/>
          <p:nvPr/>
        </p:nvSpPr>
        <p:spPr>
          <a:xfrm>
            <a:off x="372134" y="998863"/>
            <a:ext cx="802590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자동 모드는</a:t>
            </a:r>
            <a:r>
              <a:rPr lang="en-US" altLang="ko-KR" dirty="0"/>
              <a:t> 1 ~ 6</a:t>
            </a:r>
            <a:r>
              <a:rPr lang="ko-KR" altLang="ko-KR" dirty="0"/>
              <a:t>의</a:t>
            </a:r>
            <a:r>
              <a:rPr lang="en-US" altLang="ko-KR" dirty="0"/>
              <a:t> L(location) </a:t>
            </a:r>
            <a:r>
              <a:rPr lang="ko-KR" altLang="ko-KR" dirty="0"/>
              <a:t>을 설정하여</a:t>
            </a:r>
            <a:r>
              <a:rPr lang="en-US" altLang="ko-KR" dirty="0"/>
              <a:t> 15</a:t>
            </a:r>
            <a:r>
              <a:rPr lang="ko-KR" altLang="ko-KR" dirty="0"/>
              <a:t>초마다 다음</a:t>
            </a:r>
            <a:r>
              <a:rPr lang="en-US" altLang="ko-KR" dirty="0"/>
              <a:t> L</a:t>
            </a:r>
            <a:r>
              <a:rPr lang="ko-KR" altLang="ko-KR" dirty="0"/>
              <a:t>으로 </a:t>
            </a:r>
            <a:r>
              <a:rPr lang="ko-KR" altLang="ko-KR" dirty="0" smtClean="0"/>
              <a:t>변경</a:t>
            </a:r>
            <a:endParaRPr lang="en-US" altLang="ko-KR" dirty="0" smtClean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자동모드에서 좌회전 신호는</a:t>
            </a:r>
            <a:r>
              <a:rPr lang="en-US" altLang="ko-KR" dirty="0"/>
              <a:t> 10</a:t>
            </a:r>
            <a:r>
              <a:rPr lang="ko-KR" altLang="ko-KR" dirty="0"/>
              <a:t>초간</a:t>
            </a:r>
            <a:r>
              <a:rPr lang="en-US" altLang="ko-KR" dirty="0"/>
              <a:t>, </a:t>
            </a:r>
            <a:r>
              <a:rPr lang="ko-KR" altLang="ko-KR" dirty="0"/>
              <a:t>직진 신호는</a:t>
            </a:r>
            <a:r>
              <a:rPr lang="en-US" altLang="ko-KR" dirty="0"/>
              <a:t> 25</a:t>
            </a:r>
            <a:r>
              <a:rPr lang="ko-KR" altLang="ko-KR" dirty="0"/>
              <a:t>초간 점등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Dip_1 </a:t>
            </a:r>
            <a:r>
              <a:rPr lang="ko-KR" altLang="ko-KR" dirty="0"/>
              <a:t>스위치를 올리고</a:t>
            </a:r>
            <a:r>
              <a:rPr lang="en-US" altLang="ko-KR" dirty="0"/>
              <a:t> 4</a:t>
            </a:r>
            <a:r>
              <a:rPr lang="ko-KR" altLang="ko-KR" dirty="0"/>
              <a:t>자리 비밀번호와</a:t>
            </a:r>
            <a:r>
              <a:rPr lang="en-US" altLang="ko-KR" dirty="0"/>
              <a:t> # </a:t>
            </a:r>
            <a:r>
              <a:rPr lang="ko-KR" altLang="ko-KR" dirty="0"/>
              <a:t>을 입력하여 일치하면 수동 모드로 전환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Dip_1 </a:t>
            </a:r>
            <a:r>
              <a:rPr lang="ko-KR" altLang="ko-KR" dirty="0"/>
              <a:t>스위치를 올리면</a:t>
            </a:r>
            <a:r>
              <a:rPr lang="en-US" altLang="ko-KR" dirty="0"/>
              <a:t> 8Array 7-segment</a:t>
            </a:r>
            <a:r>
              <a:rPr lang="ko-KR" altLang="ko-KR" dirty="0"/>
              <a:t>의</a:t>
            </a:r>
            <a:r>
              <a:rPr lang="en-US" altLang="ko-KR" dirty="0"/>
              <a:t> </a:t>
            </a:r>
            <a:r>
              <a:rPr lang="en-US" altLang="ko-KR" dirty="0" smtClean="0"/>
              <a:t>4~7</a:t>
            </a:r>
            <a:r>
              <a:rPr lang="ko-KR" altLang="ko-KR" dirty="0" smtClean="0"/>
              <a:t>번에</a:t>
            </a:r>
            <a:r>
              <a:rPr lang="en-US" altLang="ko-KR" dirty="0" smtClean="0"/>
              <a:t> </a:t>
            </a:r>
            <a:r>
              <a:rPr lang="en-US" altLang="ko-KR" dirty="0"/>
              <a:t>LOCK</a:t>
            </a:r>
            <a:r>
              <a:rPr lang="ko-KR" altLang="ko-KR" dirty="0"/>
              <a:t>를 </a:t>
            </a:r>
            <a:r>
              <a:rPr lang="ko-KR" altLang="ko-KR" dirty="0" smtClean="0"/>
              <a:t>출력</a:t>
            </a:r>
            <a:endParaRPr lang="en-US" altLang="ko-KR" dirty="0"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입력된 비밀번호를</a:t>
            </a:r>
            <a:r>
              <a:rPr lang="en-US" altLang="ko-KR" dirty="0"/>
              <a:t> </a:t>
            </a:r>
            <a:r>
              <a:rPr lang="en-US" altLang="ko-KR" dirty="0" smtClean="0"/>
              <a:t>0~3</a:t>
            </a:r>
            <a:r>
              <a:rPr lang="ko-KR" altLang="ko-KR" dirty="0" smtClean="0"/>
              <a:t>번에 출력</a:t>
            </a:r>
            <a:endParaRPr lang="en-US" altLang="ko-KR" dirty="0" smtClean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수동 모드에서 다음 입력이 들어올 때까지 현재 신호를 </a:t>
            </a:r>
            <a:r>
              <a:rPr lang="ko-KR" altLang="ko-KR" dirty="0" smtClean="0"/>
              <a:t>유지</a:t>
            </a:r>
            <a:endParaRPr lang="en-US" altLang="ko-KR" dirty="0" smtClean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사고 방지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en-US" altLang="ko-KR" dirty="0" smtClean="0"/>
              <a:t>  1) </a:t>
            </a:r>
            <a:r>
              <a:rPr lang="ko-KR" altLang="en-US" dirty="0" smtClean="0"/>
              <a:t>보행자 신호등이 종료 되기 전에 </a:t>
            </a:r>
            <a:r>
              <a:rPr lang="en-US" altLang="ko-KR" dirty="0" smtClean="0"/>
              <a:t>5</a:t>
            </a:r>
            <a:r>
              <a:rPr lang="ko-KR" altLang="en-US" dirty="0" err="1" smtClean="0"/>
              <a:t>초동안</a:t>
            </a:r>
            <a:r>
              <a:rPr lang="ko-KR" altLang="en-US" dirty="0" smtClean="0"/>
              <a:t> </a:t>
            </a:r>
            <a:r>
              <a:rPr lang="en-US" altLang="ko-KR" dirty="0" smtClean="0"/>
              <a:t>5~1</a:t>
            </a:r>
            <a:r>
              <a:rPr lang="ko-KR" altLang="en-US" dirty="0" smtClean="0"/>
              <a:t>의 숫자를 </a:t>
            </a:r>
            <a:r>
              <a:rPr lang="en-US" altLang="ko-KR" dirty="0" smtClean="0"/>
              <a:t>7-SEG</a:t>
            </a:r>
            <a:r>
              <a:rPr lang="ko-KR" altLang="en-US" dirty="0" smtClean="0"/>
              <a:t>에 출력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en-US" altLang="ko-KR" dirty="0" smtClean="0"/>
              <a:t>  2) </a:t>
            </a:r>
            <a:r>
              <a:rPr lang="ko-KR" altLang="en-US" dirty="0" smtClean="0"/>
              <a:t>주행 신호가 </a:t>
            </a:r>
            <a:r>
              <a:rPr lang="ko-KR" altLang="en-US" dirty="0" err="1" smtClean="0"/>
              <a:t>종료되기전에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err="1" smtClean="0"/>
              <a:t>초동안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황색등</a:t>
            </a:r>
            <a:r>
              <a:rPr lang="ko-KR" altLang="en-US" dirty="0" smtClean="0"/>
              <a:t> 점등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en-US" altLang="ko-KR" dirty="0" smtClean="0"/>
              <a:t>  3) </a:t>
            </a:r>
            <a:r>
              <a:rPr lang="ko-KR" altLang="en-US" dirty="0" smtClean="0"/>
              <a:t>좌회전 신호는 사고를 방지하기 위해 좌측 보행자 신호에 녹색등이 들어       </a:t>
            </a:r>
            <a:r>
              <a:rPr lang="en-US" altLang="ko-KR" dirty="0"/>
              <a:t> </a:t>
            </a:r>
            <a:r>
              <a:rPr lang="en-US" altLang="ko-KR" dirty="0" smtClean="0"/>
              <a:t>             </a:t>
            </a:r>
            <a:r>
              <a:rPr lang="ko-KR" altLang="en-US" dirty="0" smtClean="0"/>
              <a:t>오기 전에 </a:t>
            </a:r>
            <a:r>
              <a:rPr lang="en-US" altLang="ko-KR" dirty="0" smtClean="0"/>
              <a:t>5</a:t>
            </a:r>
            <a:r>
              <a:rPr lang="ko-KR" altLang="en-US" dirty="0" err="1" smtClean="0"/>
              <a:t>초전에</a:t>
            </a:r>
            <a:r>
              <a:rPr lang="ko-KR" altLang="en-US" dirty="0" smtClean="0"/>
              <a:t> 종료</a:t>
            </a:r>
            <a:endParaRPr lang="ko-KR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1826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 동작 회로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36" y="1046868"/>
            <a:ext cx="8610936" cy="505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3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 _PW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B2E6FCA-0B32-47C8-B320-B1C98AC3022D}"/>
              </a:ext>
            </a:extLst>
          </p:cNvPr>
          <p:cNvSpPr txBox="1"/>
          <p:nvPr/>
        </p:nvSpPr>
        <p:spPr>
          <a:xfrm>
            <a:off x="372135" y="1088787"/>
            <a:ext cx="7704856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576997" y="794325"/>
            <a:ext cx="7387908" cy="3753611"/>
          </a:xfrm>
          <a:prstGeom prst="rect">
            <a:avLst/>
          </a:prstGeom>
          <a:effectLst/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B2E6FCA-0B32-47C8-B320-B1C98AC3022D}"/>
              </a:ext>
            </a:extLst>
          </p:cNvPr>
          <p:cNvSpPr txBox="1"/>
          <p:nvPr/>
        </p:nvSpPr>
        <p:spPr>
          <a:xfrm>
            <a:off x="444324" y="4722324"/>
            <a:ext cx="8290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Saved_pw</a:t>
            </a:r>
            <a:r>
              <a:rPr lang="en-US" altLang="ko-KR" sz="1600" dirty="0"/>
              <a:t> </a:t>
            </a:r>
            <a:r>
              <a:rPr lang="ko-KR" altLang="ko-KR" sz="1600" dirty="0"/>
              <a:t>에 미리 저장된</a:t>
            </a:r>
            <a:r>
              <a:rPr lang="en-US" altLang="ko-KR" sz="1600" dirty="0"/>
              <a:t> 4</a:t>
            </a:r>
            <a:r>
              <a:rPr lang="ko-KR" altLang="ko-KR" sz="1600" dirty="0"/>
              <a:t>자리 숫자와 입력된</a:t>
            </a:r>
            <a:r>
              <a:rPr lang="en-US" altLang="ko-KR" sz="1600" dirty="0"/>
              <a:t> 4</a:t>
            </a:r>
            <a:r>
              <a:rPr lang="ko-KR" altLang="ko-KR" sz="1600" dirty="0"/>
              <a:t>자리 숫자를</a:t>
            </a:r>
            <a:r>
              <a:rPr lang="en-US" altLang="ko-KR" sz="1600" dirty="0"/>
              <a:t> XNOR</a:t>
            </a:r>
            <a:r>
              <a:rPr lang="ko-KR" altLang="ko-KR" sz="1600" dirty="0"/>
              <a:t>를 이용하여 </a:t>
            </a:r>
            <a:r>
              <a:rPr lang="ko-KR" altLang="ko-KR" sz="1600" dirty="0" smtClean="0"/>
              <a:t>비교</a:t>
            </a:r>
            <a:r>
              <a:rPr lang="en-US" altLang="ko-KR" sz="1600" dirty="0" smtClean="0"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ea typeface="나눔스퀘어" panose="020B0600000101010101" pitchFamily="50" charset="-127"/>
              </a:rPr>
              <a:t>모두 같다면 </a:t>
            </a:r>
            <a:r>
              <a:rPr lang="en-US" altLang="ko-KR" sz="1600" dirty="0" smtClean="0">
                <a:ea typeface="나눔스퀘어" panose="020B0600000101010101" pitchFamily="50" charset="-127"/>
              </a:rPr>
              <a:t>CE_DFF</a:t>
            </a:r>
            <a:r>
              <a:rPr lang="ko-KR" altLang="en-US" sz="1600" dirty="0" smtClean="0">
                <a:ea typeface="나눔스퀘어" panose="020B0600000101010101" pitchFamily="50" charset="-127"/>
              </a:rPr>
              <a:t>에 </a:t>
            </a:r>
            <a:r>
              <a:rPr lang="en-US" altLang="ko-KR" sz="1600" dirty="0" smtClean="0">
                <a:ea typeface="나눔스퀘어" panose="020B0600000101010101" pitchFamily="50" charset="-127"/>
              </a:rPr>
              <a:t>CE</a:t>
            </a:r>
            <a:r>
              <a:rPr lang="ko-KR" altLang="en-US" sz="1600" dirty="0" smtClean="0">
                <a:ea typeface="나눔스퀘어" panose="020B0600000101010101" pitchFamily="50" charset="-127"/>
              </a:rPr>
              <a:t>와 </a:t>
            </a:r>
            <a:r>
              <a:rPr lang="en-US" altLang="ko-KR" sz="1600" dirty="0" smtClean="0">
                <a:ea typeface="나눔스퀘어" panose="020B0600000101010101" pitchFamily="50" charset="-127"/>
              </a:rPr>
              <a:t>D</a:t>
            </a:r>
            <a:r>
              <a:rPr lang="ko-KR" altLang="en-US" sz="1600" dirty="0" smtClean="0">
                <a:ea typeface="나눔스퀘어" panose="020B0600000101010101" pitchFamily="50" charset="-127"/>
              </a:rPr>
              <a:t>가 모두 </a:t>
            </a:r>
            <a:r>
              <a:rPr lang="en-US" altLang="ko-KR" sz="1600" dirty="0" smtClean="0">
                <a:ea typeface="나눔스퀘어" panose="020B0600000101010101" pitchFamily="50" charset="-127"/>
              </a:rPr>
              <a:t>1</a:t>
            </a:r>
            <a:r>
              <a:rPr lang="ko-KR" altLang="en-US" sz="1600" dirty="0" smtClean="0">
                <a:ea typeface="나눔스퀘어" panose="020B0600000101010101" pitchFamily="50" charset="-127"/>
              </a:rPr>
              <a:t>이 되고 </a:t>
            </a:r>
            <a:r>
              <a:rPr lang="en-US" altLang="ko-KR" sz="1600" dirty="0" smtClean="0">
                <a:ea typeface="나눔스퀘어" panose="020B0600000101010101" pitchFamily="50" charset="-127"/>
              </a:rPr>
              <a:t># </a:t>
            </a:r>
            <a:r>
              <a:rPr lang="ko-KR" altLang="en-US" sz="1600" dirty="0" smtClean="0">
                <a:ea typeface="나눔스퀘어" panose="020B0600000101010101" pitchFamily="50" charset="-127"/>
              </a:rPr>
              <a:t>입력이 들어오면 </a:t>
            </a:r>
            <a:r>
              <a:rPr lang="en-US" altLang="ko-KR" sz="1600" dirty="0" err="1" smtClean="0">
                <a:ea typeface="나눔스퀘어" panose="020B0600000101010101" pitchFamily="50" charset="-127"/>
              </a:rPr>
              <a:t>c_pw</a:t>
            </a:r>
            <a:r>
              <a:rPr lang="en-US" altLang="ko-KR" sz="1600" dirty="0" smtClean="0">
                <a:ea typeface="나눔스퀘어" panose="020B0600000101010101" pitchFamily="50" charset="-127"/>
              </a:rPr>
              <a:t> = 1</a:t>
            </a:r>
            <a:r>
              <a:rPr lang="ko-KR" altLang="en-US" sz="1600" dirty="0" smtClean="0">
                <a:ea typeface="나눔스퀘어" panose="020B0600000101010101" pitchFamily="50" charset="-127"/>
              </a:rPr>
              <a:t> </a:t>
            </a:r>
            <a:endParaRPr lang="en-US" altLang="ko-KR" sz="1600" dirty="0" smtClean="0"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5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자동모드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7555" y="680024"/>
            <a:ext cx="6502634" cy="1834576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B2E6FCA-0B32-47C8-B320-B1C98AC3022D}"/>
              </a:ext>
            </a:extLst>
          </p:cNvPr>
          <p:cNvSpPr txBox="1"/>
          <p:nvPr/>
        </p:nvSpPr>
        <p:spPr>
          <a:xfrm>
            <a:off x="427555" y="2774069"/>
            <a:ext cx="829060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CLK_DIV</a:t>
            </a:r>
            <a:r>
              <a:rPr lang="ko-KR" altLang="ko-KR" sz="1400" dirty="0"/>
              <a:t>를 통해 생성된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div_clk</a:t>
            </a:r>
            <a:r>
              <a:rPr lang="en-US" altLang="ko-KR" sz="1400" dirty="0"/>
              <a:t>(v:7500) (*15</a:t>
            </a:r>
            <a:r>
              <a:rPr lang="ko-KR" altLang="ko-KR" sz="1400" dirty="0"/>
              <a:t>초에</a:t>
            </a:r>
            <a:r>
              <a:rPr lang="en-US" altLang="ko-KR" sz="1400" dirty="0"/>
              <a:t> 1</a:t>
            </a:r>
            <a:r>
              <a:rPr lang="ko-KR" altLang="ko-KR" sz="1400" dirty="0"/>
              <a:t>번</a:t>
            </a:r>
            <a:r>
              <a:rPr lang="en-US" altLang="ko-KR" sz="1400" dirty="0"/>
              <a:t>)</a:t>
            </a:r>
            <a:r>
              <a:rPr lang="ko-KR" altLang="ko-KR" sz="1400" dirty="0"/>
              <a:t>에 따라</a:t>
            </a:r>
            <a:r>
              <a:rPr lang="en-US" altLang="ko-KR" sz="1400" dirty="0"/>
              <a:t> Counter_5 </a:t>
            </a:r>
            <a:r>
              <a:rPr lang="ko-KR" altLang="ko-KR" sz="1400" dirty="0"/>
              <a:t>에서</a:t>
            </a:r>
            <a:r>
              <a:rPr lang="en-US" altLang="ko-KR" sz="1400" dirty="0"/>
              <a:t> 0~5</a:t>
            </a:r>
            <a:r>
              <a:rPr lang="ko-KR" altLang="ko-KR" sz="1400" dirty="0"/>
              <a:t>를 출력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BCD</a:t>
            </a:r>
            <a:r>
              <a:rPr lang="ko-KR" altLang="ko-KR" sz="1400" dirty="0"/>
              <a:t>를 통하여</a:t>
            </a:r>
            <a:r>
              <a:rPr lang="en-US" altLang="ko-KR" sz="1400" dirty="0"/>
              <a:t> 0~5</a:t>
            </a:r>
            <a:r>
              <a:rPr lang="ko-KR" altLang="ko-KR" sz="1400" dirty="0"/>
              <a:t>의 십진수로 변환되고</a:t>
            </a:r>
            <a:r>
              <a:rPr lang="en-US" altLang="ko-KR" sz="1400" dirty="0"/>
              <a:t> 0~5</a:t>
            </a:r>
            <a:r>
              <a:rPr lang="ko-KR" altLang="ko-KR" sz="1400" dirty="0"/>
              <a:t>의 각 입력이</a:t>
            </a:r>
            <a:r>
              <a:rPr lang="en-US" altLang="ko-KR" sz="1400" dirty="0"/>
              <a:t> L_1~l_6</a:t>
            </a:r>
            <a:r>
              <a:rPr lang="ko-KR" altLang="ko-KR" sz="1400" dirty="0"/>
              <a:t>으로 매칭되어 </a:t>
            </a:r>
            <a:r>
              <a:rPr lang="ko-KR" altLang="ko-KR" sz="1400" dirty="0" smtClean="0"/>
              <a:t>입력됨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L_1~l_6</a:t>
            </a:r>
            <a:r>
              <a:rPr lang="ko-KR" altLang="en-US" sz="1400" dirty="0" smtClean="0"/>
              <a:t>입력이 </a:t>
            </a:r>
            <a:r>
              <a:rPr lang="en-US" altLang="ko-KR" sz="1400" dirty="0" smtClean="0"/>
              <a:t>Shift_register10</a:t>
            </a:r>
            <a:r>
              <a:rPr lang="ko-KR" altLang="en-US" sz="1400" dirty="0" smtClean="0"/>
              <a:t>를 통해</a:t>
            </a:r>
            <a:r>
              <a:rPr lang="ko-KR" altLang="ko-KR" sz="1400" dirty="0" smtClean="0"/>
              <a:t> </a:t>
            </a:r>
            <a:r>
              <a:rPr lang="ko-KR" altLang="ko-KR" sz="1400" dirty="0"/>
              <a:t>매 </a:t>
            </a:r>
            <a:r>
              <a:rPr lang="ko-KR" altLang="ko-KR" sz="1400" dirty="0" err="1"/>
              <a:t>클럭</a:t>
            </a:r>
            <a:r>
              <a:rPr lang="ko-KR" altLang="ko-KR" sz="1400" dirty="0"/>
              <a:t> 상승 시 마다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B0, B1, B8, B9</a:t>
            </a:r>
            <a:r>
              <a:rPr lang="ko-KR" altLang="ko-KR" sz="1400" dirty="0" smtClean="0"/>
              <a:t> 출력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ea typeface="나눔스퀘어" panose="020B0600000101010101" pitchFamily="50" charset="-127"/>
              </a:rPr>
              <a:t>&lt;</a:t>
            </a:r>
            <a:r>
              <a:rPr lang="ko-KR" altLang="en-US" sz="1400" dirty="0" smtClean="0">
                <a:ea typeface="나눔스퀘어" panose="020B0600000101010101" pitchFamily="50" charset="-127"/>
              </a:rPr>
              <a:t>차량신호</a:t>
            </a:r>
            <a:r>
              <a:rPr lang="en-US" altLang="ko-KR" sz="1400" dirty="0" smtClean="0">
                <a:ea typeface="나눔스퀘어" panose="020B0600000101010101" pitchFamily="50" charset="-127"/>
              </a:rPr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ea typeface="나눔스퀘어" panose="020B0600000101010101" pitchFamily="50" charset="-127"/>
              </a:rPr>
              <a:t>출력값이</a:t>
            </a:r>
            <a:r>
              <a:rPr lang="ko-KR" altLang="en-US" sz="1400" dirty="0" smtClean="0"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ea typeface="나눔스퀘어" panose="020B0600000101010101" pitchFamily="50" charset="-127"/>
              </a:rPr>
              <a:t>모두 </a:t>
            </a:r>
            <a:r>
              <a:rPr lang="en-US" altLang="ko-KR" sz="1400" dirty="0">
                <a:ea typeface="나눔스퀘어" panose="020B0600000101010101" pitchFamily="50" charset="-127"/>
              </a:rPr>
              <a:t>1 </a:t>
            </a:r>
            <a:r>
              <a:rPr lang="en-US" altLang="ko-KR" sz="1400" dirty="0" smtClean="0">
                <a:ea typeface="나눔스퀘어" panose="020B0600000101010101" pitchFamily="50" charset="-127"/>
              </a:rPr>
              <a:t> &gt; </a:t>
            </a:r>
            <a:r>
              <a:rPr lang="en-US" altLang="ko-KR" sz="1400" dirty="0"/>
              <a:t>G=1,Y=0,R=0 (</a:t>
            </a:r>
            <a:r>
              <a:rPr lang="ko-KR" altLang="en-US" sz="1400" dirty="0"/>
              <a:t>주행신호</a:t>
            </a:r>
            <a:r>
              <a:rPr lang="en-US" altLang="ko-KR" sz="14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ea typeface="나눔스퀘어" panose="020B0600000101010101" pitchFamily="50" charset="-127"/>
              </a:rPr>
              <a:t>B0=0, B9=1        &gt; </a:t>
            </a:r>
            <a:r>
              <a:rPr lang="en-US" altLang="ko-KR" sz="1400" dirty="0" smtClean="0"/>
              <a:t>G=0,Y=1,R=0 (</a:t>
            </a:r>
            <a:r>
              <a:rPr lang="ko-KR" altLang="en-US" sz="1400" dirty="0" smtClean="0"/>
              <a:t>종료되는 중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ea typeface="나눔스퀘어" panose="020B0600000101010101" pitchFamily="50" charset="-127"/>
              </a:rPr>
              <a:t>출력값이</a:t>
            </a:r>
            <a:r>
              <a:rPr lang="ko-KR" altLang="en-US" sz="1400" dirty="0" smtClean="0">
                <a:ea typeface="나눔스퀘어" panose="020B0600000101010101" pitchFamily="50" charset="-127"/>
              </a:rPr>
              <a:t> 모두 </a:t>
            </a:r>
            <a:r>
              <a:rPr lang="en-US" altLang="ko-KR" sz="1400" dirty="0" smtClean="0">
                <a:ea typeface="나눔스퀘어" panose="020B0600000101010101" pitchFamily="50" charset="-127"/>
              </a:rPr>
              <a:t>0  &gt; </a:t>
            </a:r>
            <a:r>
              <a:rPr lang="en-US" altLang="ko-KR" sz="1400" dirty="0" smtClean="0"/>
              <a:t>G=0,Y=0,R=1 </a:t>
            </a:r>
            <a:r>
              <a:rPr lang="en-US" altLang="ko-KR" sz="1400" dirty="0"/>
              <a:t>(</a:t>
            </a:r>
            <a:r>
              <a:rPr lang="ko-KR" altLang="en-US" sz="1400" dirty="0"/>
              <a:t>주행신호</a:t>
            </a:r>
            <a:r>
              <a:rPr lang="en-US" altLang="ko-KR" sz="1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ea typeface="나눔스퀘어" panose="020B0600000101010101" pitchFamily="50" charset="-127"/>
              </a:rPr>
              <a:t>&lt;</a:t>
            </a:r>
            <a:r>
              <a:rPr lang="ko-KR" altLang="en-US" sz="1400" dirty="0" smtClean="0">
                <a:ea typeface="나눔스퀘어" panose="020B0600000101010101" pitchFamily="50" charset="-127"/>
              </a:rPr>
              <a:t>보행자신호</a:t>
            </a:r>
            <a:r>
              <a:rPr lang="en-US" altLang="ko-KR" sz="1400" dirty="0" smtClean="0">
                <a:ea typeface="나눔스퀘어" panose="020B0600000101010101" pitchFamily="50" charset="-127"/>
              </a:rPr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ea typeface="나눔스퀘어" panose="020B0600000101010101" pitchFamily="50" charset="-127"/>
              </a:rPr>
              <a:t>출력값이</a:t>
            </a:r>
            <a:r>
              <a:rPr lang="ko-KR" altLang="en-US" sz="1400" dirty="0">
                <a:ea typeface="나눔스퀘어" panose="020B0600000101010101" pitchFamily="50" charset="-127"/>
              </a:rPr>
              <a:t> 모두 </a:t>
            </a:r>
            <a:r>
              <a:rPr lang="en-US" altLang="ko-KR" sz="1400" dirty="0">
                <a:ea typeface="나눔스퀘어" panose="020B0600000101010101" pitchFamily="50" charset="-127"/>
              </a:rPr>
              <a:t>1  &gt; </a:t>
            </a:r>
            <a:r>
              <a:rPr lang="en-US" altLang="ko-KR" sz="1400" dirty="0" smtClean="0"/>
              <a:t>G=1,R=0 </a:t>
            </a:r>
            <a:r>
              <a:rPr lang="en-US" altLang="ko-KR" sz="1400" dirty="0"/>
              <a:t>(</a:t>
            </a:r>
            <a:r>
              <a:rPr lang="ko-KR" altLang="en-US" sz="1400" dirty="0"/>
              <a:t>주행신호</a:t>
            </a:r>
            <a:r>
              <a:rPr lang="en-US" altLang="ko-KR" sz="14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ea typeface="나눔스퀘어" panose="020B0600000101010101" pitchFamily="50" charset="-127"/>
              </a:rPr>
              <a:t>B0=0, B9=1        &gt; </a:t>
            </a:r>
            <a:r>
              <a:rPr lang="en-US" altLang="ko-KR" sz="1400" dirty="0" smtClean="0"/>
              <a:t>G=0,R=0 </a:t>
            </a:r>
            <a:r>
              <a:rPr lang="en-US" altLang="ko-KR" sz="1400" dirty="0"/>
              <a:t>(</a:t>
            </a:r>
            <a:r>
              <a:rPr lang="ko-KR" altLang="en-US" sz="1400" dirty="0"/>
              <a:t>종료되는 중</a:t>
            </a:r>
            <a:r>
              <a:rPr lang="en-US" altLang="ko-KR" sz="14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ea typeface="나눔스퀘어" panose="020B0600000101010101" pitchFamily="50" charset="-127"/>
              </a:rPr>
              <a:t>출력값이</a:t>
            </a:r>
            <a:r>
              <a:rPr lang="ko-KR" altLang="en-US" sz="1400" dirty="0">
                <a:ea typeface="나눔스퀘어" panose="020B0600000101010101" pitchFamily="50" charset="-127"/>
              </a:rPr>
              <a:t> 모두 </a:t>
            </a:r>
            <a:r>
              <a:rPr lang="en-US" altLang="ko-KR" sz="1400" dirty="0">
                <a:ea typeface="나눔스퀘어" panose="020B0600000101010101" pitchFamily="50" charset="-127"/>
              </a:rPr>
              <a:t>0  &gt; </a:t>
            </a:r>
            <a:r>
              <a:rPr lang="en-US" altLang="ko-KR" sz="1400" dirty="0" smtClean="0"/>
              <a:t>G=0,R=1 </a:t>
            </a:r>
            <a:r>
              <a:rPr lang="en-US" altLang="ko-KR" sz="1400" dirty="0"/>
              <a:t>(</a:t>
            </a:r>
            <a:r>
              <a:rPr lang="ko-KR" altLang="en-US" sz="1400" dirty="0"/>
              <a:t>주행신호</a:t>
            </a:r>
            <a:r>
              <a:rPr lang="en-US" altLang="ko-KR" sz="1400" dirty="0" smtClean="0"/>
              <a:t>)</a:t>
            </a:r>
            <a:endParaRPr lang="en-US" altLang="ko-KR" sz="1400" dirty="0" smtClean="0"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59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수동모드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1025" y="794326"/>
            <a:ext cx="8499447" cy="3922053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B2E6FCA-0B32-47C8-B320-B1C98AC3022D}"/>
              </a:ext>
            </a:extLst>
          </p:cNvPr>
          <p:cNvSpPr txBox="1"/>
          <p:nvPr/>
        </p:nvSpPr>
        <p:spPr>
          <a:xfrm>
            <a:off x="425447" y="4716379"/>
            <a:ext cx="8290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자동모드에서 </a:t>
            </a:r>
            <a:r>
              <a:rPr lang="ko-KR" altLang="en-US" sz="1600" dirty="0" err="1" smtClean="0"/>
              <a:t>입력값이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키패드로</a:t>
            </a:r>
            <a:r>
              <a:rPr lang="ko-KR" altLang="en-US" sz="1600" dirty="0" smtClean="0"/>
              <a:t> 바뀜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1</a:t>
            </a:r>
            <a:r>
              <a:rPr lang="ko-KR" altLang="en-US" sz="1600" dirty="0" smtClean="0"/>
              <a:t>번 </a:t>
            </a:r>
            <a:r>
              <a:rPr lang="en-US" altLang="ko-KR" sz="1600" dirty="0" smtClean="0"/>
              <a:t>: S</a:t>
            </a:r>
            <a:r>
              <a:rPr lang="ko-KR" altLang="en-US" sz="1600" dirty="0" smtClean="0"/>
              <a:t>에서 </a:t>
            </a:r>
            <a:r>
              <a:rPr lang="ko-KR" altLang="en-US" sz="1600" dirty="0" err="1" smtClean="0"/>
              <a:t>직좌</a:t>
            </a:r>
            <a:r>
              <a:rPr lang="en-US" altLang="ko-KR" sz="1600" dirty="0" smtClean="0"/>
              <a:t>, E</a:t>
            </a:r>
            <a:r>
              <a:rPr lang="ko-KR" altLang="en-US" sz="1600" dirty="0" smtClean="0"/>
              <a:t>횡단</a:t>
            </a:r>
            <a:r>
              <a:rPr lang="en-US" altLang="ko-KR" sz="1600" dirty="0" smtClean="0"/>
              <a:t>, 2</a:t>
            </a:r>
            <a:r>
              <a:rPr lang="ko-KR" altLang="en-US" sz="1600" dirty="0" smtClean="0"/>
              <a:t>번</a:t>
            </a:r>
            <a:r>
              <a:rPr lang="en-US" altLang="ko-KR" sz="1600" dirty="0" smtClean="0"/>
              <a:t>: n</a:t>
            </a:r>
            <a:r>
              <a:rPr lang="ko-KR" altLang="en-US" sz="1600" dirty="0" smtClean="0"/>
              <a:t>직진만 가능</a:t>
            </a:r>
            <a:r>
              <a:rPr lang="en-US" altLang="ko-KR" sz="1600" dirty="0" smtClean="0"/>
              <a:t>, E,W</a:t>
            </a:r>
            <a:r>
              <a:rPr lang="ko-KR" altLang="en-US" sz="1600" dirty="0" smtClean="0"/>
              <a:t>횡단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번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W</a:t>
            </a:r>
            <a:r>
              <a:rPr lang="ko-KR" altLang="en-US" sz="1600" dirty="0" smtClean="0"/>
              <a:t>에서 </a:t>
            </a:r>
            <a:r>
              <a:rPr lang="ko-KR" altLang="en-US" sz="1600" dirty="0" err="1"/>
              <a:t>직좌</a:t>
            </a:r>
            <a:r>
              <a:rPr lang="en-US" altLang="ko-KR" sz="1600" dirty="0"/>
              <a:t>, E</a:t>
            </a:r>
            <a:r>
              <a:rPr lang="ko-KR" altLang="en-US" sz="1600" dirty="0" smtClean="0"/>
              <a:t>횡단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4</a:t>
            </a:r>
            <a:r>
              <a:rPr lang="ko-KR" altLang="en-US" sz="1600" dirty="0" smtClean="0"/>
              <a:t>번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W</a:t>
            </a:r>
            <a:r>
              <a:rPr lang="ko-KR" altLang="en-US" sz="1600" dirty="0" smtClean="0"/>
              <a:t>직진만 </a:t>
            </a:r>
            <a:r>
              <a:rPr lang="ko-KR" altLang="en-US" sz="1600" dirty="0"/>
              <a:t>가능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N,S</a:t>
            </a:r>
            <a:r>
              <a:rPr lang="ko-KR" altLang="en-US" sz="1600" dirty="0" smtClean="0"/>
              <a:t>횡단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번 </a:t>
            </a:r>
            <a:r>
              <a:rPr lang="en-US" altLang="ko-KR" sz="1600" dirty="0" smtClean="0"/>
              <a:t>: W,E </a:t>
            </a:r>
            <a:r>
              <a:rPr lang="ko-KR" altLang="en-US" sz="1600" dirty="0" smtClean="0"/>
              <a:t>직진</a:t>
            </a:r>
            <a:r>
              <a:rPr lang="en-US" altLang="ko-KR" sz="1600" dirty="0" smtClean="0"/>
              <a:t>, N </a:t>
            </a:r>
            <a:r>
              <a:rPr lang="ko-KR" altLang="en-US" sz="1600" dirty="0" smtClean="0"/>
              <a:t>횡단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6</a:t>
            </a:r>
            <a:r>
              <a:rPr lang="ko-KR" altLang="en-US" sz="1600" dirty="0" smtClean="0"/>
              <a:t>번</a:t>
            </a:r>
            <a:r>
              <a:rPr lang="en-US" altLang="ko-KR" sz="1600" dirty="0" smtClean="0"/>
              <a:t>: E</a:t>
            </a:r>
            <a:r>
              <a:rPr lang="ko-KR" altLang="en-US" sz="1600" dirty="0" smtClean="0"/>
              <a:t>직진만 가능</a:t>
            </a:r>
            <a:r>
              <a:rPr lang="en-US" altLang="ko-KR" sz="1600" dirty="0" smtClean="0"/>
              <a:t>, N,S</a:t>
            </a:r>
            <a:r>
              <a:rPr lang="ko-KR" altLang="en-US" sz="1600" dirty="0" smtClean="0"/>
              <a:t>횡단</a:t>
            </a:r>
            <a:r>
              <a:rPr lang="en-US" altLang="ko-KR" sz="1600" dirty="0" smtClean="0"/>
              <a:t> 7</a:t>
            </a:r>
            <a:r>
              <a:rPr lang="ko-KR" altLang="en-US" sz="1600" dirty="0" smtClean="0"/>
              <a:t>번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E</a:t>
            </a:r>
            <a:r>
              <a:rPr lang="ko-KR" altLang="en-US" sz="1600" dirty="0" smtClean="0"/>
              <a:t>에서 </a:t>
            </a:r>
            <a:r>
              <a:rPr lang="ko-KR" altLang="en-US" sz="1600" dirty="0" err="1" smtClean="0"/>
              <a:t>직좌</a:t>
            </a:r>
            <a:r>
              <a:rPr lang="en-US" altLang="ko-KR" sz="1600" dirty="0" smtClean="0"/>
              <a:t>, N</a:t>
            </a:r>
            <a:r>
              <a:rPr lang="ko-KR" altLang="en-US" sz="1600" dirty="0" smtClean="0"/>
              <a:t>횡단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en-US" altLang="ko-KR" sz="1600" dirty="0" smtClean="0"/>
              <a:t>8</a:t>
            </a:r>
            <a:r>
              <a:rPr lang="ko-KR" altLang="en-US" sz="1600" dirty="0" smtClean="0"/>
              <a:t>번</a:t>
            </a:r>
            <a:r>
              <a:rPr lang="en-US" altLang="ko-KR" sz="1600" dirty="0" smtClean="0"/>
              <a:t>: S</a:t>
            </a:r>
            <a:r>
              <a:rPr lang="ko-KR" altLang="en-US" sz="1600" dirty="0" smtClean="0"/>
              <a:t>직진만 가능</a:t>
            </a:r>
            <a:r>
              <a:rPr lang="en-US" altLang="ko-KR" sz="1600" dirty="0" smtClean="0"/>
              <a:t>, E,W</a:t>
            </a:r>
            <a:r>
              <a:rPr lang="ko-KR" altLang="en-US" sz="1600" dirty="0" smtClean="0"/>
              <a:t>횡단</a:t>
            </a:r>
            <a:r>
              <a:rPr lang="en-US" altLang="ko-KR" sz="1600" dirty="0" smtClean="0"/>
              <a:t> 9</a:t>
            </a:r>
            <a:r>
              <a:rPr lang="ko-KR" altLang="en-US" sz="1600" dirty="0" smtClean="0"/>
              <a:t>번</a:t>
            </a:r>
            <a:r>
              <a:rPr lang="en-US" altLang="ko-KR" sz="1600" dirty="0" smtClean="0"/>
              <a:t>: N</a:t>
            </a:r>
            <a:r>
              <a:rPr lang="ko-KR" altLang="en-US" sz="1600" dirty="0" smtClean="0"/>
              <a:t>에서 </a:t>
            </a:r>
            <a:r>
              <a:rPr lang="ko-KR" altLang="en-US" sz="1600" dirty="0" err="1" smtClean="0"/>
              <a:t>직좌</a:t>
            </a:r>
            <a:r>
              <a:rPr lang="en-US" altLang="ko-KR" sz="1600" dirty="0" smtClean="0"/>
              <a:t>, W</a:t>
            </a:r>
            <a:r>
              <a:rPr lang="ko-KR" altLang="en-US" sz="1600" dirty="0" smtClean="0"/>
              <a:t>횡단</a:t>
            </a:r>
            <a:r>
              <a:rPr lang="en-US" altLang="ko-KR" sz="1600" dirty="0" smtClean="0"/>
              <a:t>, 0</a:t>
            </a:r>
            <a:r>
              <a:rPr lang="ko-KR" altLang="en-US" sz="1600" dirty="0" smtClean="0"/>
              <a:t>번</a:t>
            </a:r>
            <a:r>
              <a:rPr lang="en-US" altLang="ko-KR" sz="1600" dirty="0" smtClean="0"/>
              <a:t>: N,S</a:t>
            </a:r>
            <a:r>
              <a:rPr lang="ko-KR" altLang="en-US" sz="1600" dirty="0" smtClean="0"/>
              <a:t>직진</a:t>
            </a:r>
            <a:r>
              <a:rPr lang="en-US" altLang="ko-KR" sz="1600" dirty="0" smtClean="0"/>
              <a:t>, E,W</a:t>
            </a:r>
            <a:r>
              <a:rPr lang="ko-KR" altLang="en-US" sz="1600" dirty="0" smtClean="0"/>
              <a:t>횡단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220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보행자 사고방지 신호 카운터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B2E6FCA-0B32-47C8-B320-B1C98AC3022D}"/>
              </a:ext>
            </a:extLst>
          </p:cNvPr>
          <p:cNvSpPr txBox="1"/>
          <p:nvPr/>
        </p:nvSpPr>
        <p:spPr>
          <a:xfrm>
            <a:off x="372135" y="1088787"/>
            <a:ext cx="7704856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B2E6FCA-0B32-47C8-B320-B1C98AC3022D}"/>
              </a:ext>
            </a:extLst>
          </p:cNvPr>
          <p:cNvSpPr txBox="1"/>
          <p:nvPr/>
        </p:nvSpPr>
        <p:spPr>
          <a:xfrm>
            <a:off x="427555" y="5155219"/>
            <a:ext cx="8290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ea typeface="나눔스퀘어" panose="020B0600000101010101" pitchFamily="50" charset="-127"/>
              </a:rPr>
              <a:t>신호등 출력에서 </a:t>
            </a:r>
            <a:r>
              <a:rPr lang="en-US" altLang="ko-KR" sz="1600" dirty="0" err="1" smtClean="0">
                <a:ea typeface="나눔스퀘어" panose="020B0600000101010101" pitchFamily="50" charset="-127"/>
              </a:rPr>
              <a:t>off_sign</a:t>
            </a:r>
            <a:r>
              <a:rPr lang="en-US" altLang="ko-KR" sz="1600" dirty="0" smtClean="0">
                <a:ea typeface="나눔스퀘어" panose="020B0600000101010101" pitchFamily="50" charset="-127"/>
              </a:rPr>
              <a:t> </a:t>
            </a:r>
            <a:r>
              <a:rPr lang="ko-KR" altLang="en-US" sz="1600" dirty="0" smtClean="0">
                <a:ea typeface="나눔스퀘어" panose="020B0600000101010101" pitchFamily="50" charset="-127"/>
              </a:rPr>
              <a:t>신호를 받는다</a:t>
            </a:r>
            <a:endParaRPr lang="en-US" altLang="ko-KR" sz="1600" dirty="0" smtClean="0"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ea typeface="나눔스퀘어" panose="020B0600000101010101" pitchFamily="50" charset="-127"/>
              </a:rPr>
              <a:t>보행자 신호등이 종료 되기 전에 </a:t>
            </a:r>
            <a:r>
              <a:rPr lang="en-US" altLang="ko-KR" sz="1600" dirty="0" smtClean="0">
                <a:ea typeface="나눔스퀘어" panose="020B0600000101010101" pitchFamily="50" charset="-127"/>
              </a:rPr>
              <a:t>5</a:t>
            </a:r>
            <a:r>
              <a:rPr lang="ko-KR" altLang="en-US" sz="1600" dirty="0" smtClean="0">
                <a:ea typeface="나눔스퀘어" panose="020B0600000101010101" pitchFamily="50" charset="-127"/>
              </a:rPr>
              <a:t>초 동안 </a:t>
            </a:r>
            <a:r>
              <a:rPr lang="en-US" altLang="ko-KR" sz="1600" dirty="0" smtClean="0">
                <a:ea typeface="나눔스퀘어" panose="020B0600000101010101" pitchFamily="50" charset="-127"/>
              </a:rPr>
              <a:t>5~1</a:t>
            </a:r>
            <a:r>
              <a:rPr lang="ko-KR" altLang="en-US" sz="1600" dirty="0" smtClean="0">
                <a:ea typeface="나눔스퀘어" panose="020B0600000101010101" pitchFamily="50" charset="-127"/>
              </a:rPr>
              <a:t>의 숫자를 </a:t>
            </a:r>
            <a:r>
              <a:rPr lang="en-US" altLang="ko-KR" sz="1600" dirty="0" smtClean="0">
                <a:ea typeface="나눔스퀘어" panose="020B0600000101010101" pitchFamily="50" charset="-127"/>
              </a:rPr>
              <a:t>7-SEGMENT</a:t>
            </a:r>
            <a:r>
              <a:rPr lang="ko-KR" altLang="en-US" sz="1600" dirty="0" smtClean="0">
                <a:ea typeface="나눔스퀘어" panose="020B0600000101010101" pitchFamily="50" charset="-127"/>
              </a:rPr>
              <a:t>에 출력</a:t>
            </a:r>
            <a:endParaRPr lang="en-US" altLang="ko-KR" sz="1600" dirty="0" smtClean="0"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24" y="794327"/>
            <a:ext cx="7845434" cy="406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0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7-SEGMENT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B2E6FCA-0B32-47C8-B320-B1C98AC3022D}"/>
              </a:ext>
            </a:extLst>
          </p:cNvPr>
          <p:cNvSpPr txBox="1"/>
          <p:nvPr/>
        </p:nvSpPr>
        <p:spPr>
          <a:xfrm>
            <a:off x="372135" y="1088787"/>
            <a:ext cx="7704856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B2E6FCA-0B32-47C8-B320-B1C98AC3022D}"/>
              </a:ext>
            </a:extLst>
          </p:cNvPr>
          <p:cNvSpPr txBox="1"/>
          <p:nvPr/>
        </p:nvSpPr>
        <p:spPr>
          <a:xfrm>
            <a:off x="444324" y="4722324"/>
            <a:ext cx="82906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Clk</a:t>
            </a:r>
            <a:r>
              <a:rPr lang="en-US" altLang="ko-KR" sz="1600" dirty="0"/>
              <a:t>(500Hz)</a:t>
            </a:r>
            <a:r>
              <a:rPr lang="ko-KR" altLang="ko-KR" sz="1600" dirty="0"/>
              <a:t>에 따라</a:t>
            </a:r>
            <a:r>
              <a:rPr lang="en-US" altLang="ko-KR" sz="1600" dirty="0"/>
              <a:t> Counter_8</a:t>
            </a:r>
            <a:r>
              <a:rPr lang="ko-KR" altLang="ko-KR" sz="1600" dirty="0"/>
              <a:t>의 출력이</a:t>
            </a:r>
            <a:r>
              <a:rPr lang="en-US" altLang="ko-KR" sz="1600" dirty="0"/>
              <a:t> 0~7</a:t>
            </a:r>
            <a:r>
              <a:rPr lang="ko-KR" altLang="ko-KR" sz="1600" dirty="0"/>
              <a:t>로 바뀌며 각 숫자에 따라</a:t>
            </a:r>
            <a:r>
              <a:rPr lang="en-US" altLang="ko-KR" sz="1600" dirty="0"/>
              <a:t> seg0~seg7</a:t>
            </a:r>
            <a:r>
              <a:rPr lang="ko-KR" altLang="ko-KR" sz="1600" dirty="0"/>
              <a:t>에</a:t>
            </a:r>
            <a:r>
              <a:rPr lang="en-US" altLang="ko-KR" sz="1600" dirty="0"/>
              <a:t> 0</a:t>
            </a:r>
            <a:r>
              <a:rPr lang="ko-KR" altLang="ko-KR" sz="1600" dirty="0"/>
              <a:t>이 출력</a:t>
            </a:r>
            <a:r>
              <a:rPr lang="en-US" altLang="ko-KR" sz="1600" dirty="0"/>
              <a:t>(</a:t>
            </a:r>
            <a:r>
              <a:rPr lang="ko-KR" altLang="ko-KR" sz="1600" dirty="0"/>
              <a:t>점등</a:t>
            </a:r>
            <a:r>
              <a:rPr lang="en-US" altLang="ko-KR" sz="16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Cp_w</a:t>
            </a:r>
            <a:r>
              <a:rPr lang="en-US" altLang="ko-KR" sz="1600" dirty="0"/>
              <a:t> </a:t>
            </a:r>
            <a:r>
              <a:rPr lang="ko-KR" altLang="ko-KR" sz="1600" dirty="0"/>
              <a:t>의 값에 따라</a:t>
            </a:r>
            <a:r>
              <a:rPr lang="en-US" altLang="ko-KR" sz="1600" dirty="0"/>
              <a:t> (0 : LOCK) </a:t>
            </a:r>
            <a:r>
              <a:rPr lang="ko-KR" altLang="ko-KR" sz="1600" dirty="0"/>
              <a:t>과</a:t>
            </a:r>
            <a:r>
              <a:rPr lang="en-US" altLang="ko-KR" sz="1600" dirty="0"/>
              <a:t> (1 : OPEN) </a:t>
            </a:r>
            <a:r>
              <a:rPr lang="ko-KR" altLang="ko-KR" sz="1600" dirty="0"/>
              <a:t>이 </a:t>
            </a:r>
            <a:r>
              <a:rPr lang="ko-KR" altLang="ko-KR" sz="1600" dirty="0" smtClean="0"/>
              <a:t>출력</a:t>
            </a:r>
            <a:endParaRPr lang="ko-KR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ea typeface="나눔스퀘어" panose="020B0600000101010101" pitchFamily="50" charset="-127"/>
            </a:endParaRPr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444324" y="794326"/>
            <a:ext cx="7704856" cy="35972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430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aeufGMLZ6f4cdCbhkTB3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9DTBptqZV2uc8jFWqjFc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8pChlaXnULdSmJ4motlV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bEfVRAWoJn4JJGiHEPM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BYOn956YP6sfx4V7ktuW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heme/theme1.xml><?xml version="1.0" encoding="utf-8"?>
<a:theme xmlns:a="http://schemas.openxmlformats.org/drawingml/2006/main" name="PNU_CSE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U_CSE2018" id="{439E5F79-CFE3-4032-A601-C40681A7A87C}" vid="{10F89F83-683A-40D6-BA90-26E73A59182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PNU_CSE2018</Template>
  <TotalTime>2088</TotalTime>
  <Words>621</Words>
  <Application>Microsoft Office PowerPoint</Application>
  <PresentationFormat>화면 슬라이드 쇼(4:3)</PresentationFormat>
  <Paragraphs>70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Times New Roman</vt:lpstr>
      <vt:lpstr>Candara</vt:lpstr>
      <vt:lpstr>나눔스퀘어</vt:lpstr>
      <vt:lpstr>맑은 고딕</vt:lpstr>
      <vt:lpstr>Tahoma</vt:lpstr>
      <vt:lpstr>Wingdings</vt:lpstr>
      <vt:lpstr>Arial</vt:lpstr>
      <vt:lpstr>PNU_CSE2018</vt:lpstr>
      <vt:lpstr>논리회로를 이용한 신호등 구현 최종 보고서</vt:lpstr>
      <vt:lpstr>제안하는 시스템의 목표와 특성</vt:lpstr>
      <vt:lpstr>동작 및 기능 / 시나리오</vt:lpstr>
      <vt:lpstr>최종 동작 회로</vt:lpstr>
      <vt:lpstr>Check _PW</vt:lpstr>
      <vt:lpstr>자동모드</vt:lpstr>
      <vt:lpstr>수동모드</vt:lpstr>
      <vt:lpstr>보행자 사고방지 신호 카운터</vt:lpstr>
      <vt:lpstr>7-SEGMENT</vt:lpstr>
      <vt:lpstr>구현상 문제점/ 해결방법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기초 실험 교과목 개요</dc:title>
  <dc:creator>김종덕</dc:creator>
  <cp:lastModifiedBy>cse</cp:lastModifiedBy>
  <cp:revision>145</cp:revision>
  <dcterms:created xsi:type="dcterms:W3CDTF">2018-02-20T01:52:53Z</dcterms:created>
  <dcterms:modified xsi:type="dcterms:W3CDTF">2018-12-23T03:46:54Z</dcterms:modified>
</cp:coreProperties>
</file>