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notesMasterIdLst>
    <p:notesMasterId r:id="rId12"/>
  </p:notesMasterIdLst>
  <p:sldIdLst>
    <p:sldId id="256" r:id="rId2"/>
    <p:sldId id="297" r:id="rId3"/>
    <p:sldId id="298" r:id="rId4"/>
    <p:sldId id="299" r:id="rId5"/>
    <p:sldId id="300" r:id="rId6"/>
    <p:sldId id="305" r:id="rId7"/>
    <p:sldId id="302" r:id="rId8"/>
    <p:sldId id="303" r:id="rId9"/>
    <p:sldId id="304" r:id="rId10"/>
    <p:sldId id="301" r:id="rId11"/>
  </p:sldIdLst>
  <p:sldSz cx="9144000" cy="6858000" type="screen4x3"/>
  <p:notesSz cx="6858000" cy="9144000"/>
  <p:embeddedFontLst>
    <p:embeddedFont>
      <p:font typeface="Tmon몬소리 Black" panose="02000A03000000000000" pitchFamily="2" charset="-127"/>
      <p:bold r:id="rId13"/>
    </p:embeddedFont>
    <p:embeddedFont>
      <p:font typeface="나눔스퀘어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함초롬돋움" panose="020B0604000101010101" pitchFamily="50" charset="-127"/>
      <p:regular r:id="rId17"/>
      <p:bold r:id="rId18"/>
    </p:embeddedFont>
    <p:embeddedFont>
      <p:font typeface="Aharoni" panose="02010803020104030203" pitchFamily="2" charset="-79"/>
      <p:bold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Cooper Black" panose="0208090404030B020404" pitchFamily="18" charset="0"/>
      <p:regular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8064A2"/>
    <a:srgbClr val="4F81BD"/>
    <a:srgbClr val="C0504D"/>
    <a:srgbClr val="4BACC6"/>
    <a:srgbClr val="0000FF"/>
    <a:srgbClr val="023368"/>
    <a:srgbClr val="11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부산대학교 공과대학 전기컴퓨터공학부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94" y="129648"/>
            <a:ext cx="8784976" cy="5826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96190"/>
            <a:ext cx="8784976" cy="59852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  <a:prstGeom prst="rect">
            <a:avLst/>
          </a:prstGeo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  <a:prstGeom prst="rect">
            <a:avLst/>
          </a:prstGeo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스퀘어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로봇 청소기</a:t>
            </a:r>
            <a:br>
              <a:rPr lang="en-US" altLang="ko-KR" dirty="0"/>
            </a:br>
            <a:r>
              <a:rPr lang="ko-KR" altLang="en-US" dirty="0"/>
              <a:t>프로젝트 설계 발표자료</a:t>
            </a:r>
            <a:r>
              <a:rPr lang="en-US" altLang="ko-KR" dirty="0"/>
              <a:t> </a:t>
            </a:r>
            <a:r>
              <a:rPr lang="ko-KR" altLang="en-US" dirty="0"/>
              <a:t>템플릿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2018</a:t>
            </a:r>
            <a:r>
              <a:rPr lang="ko-KR" altLang="en-US"/>
              <a:t>년 부산대학교 정보컴퓨터공학부 실험 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조</a:t>
            </a:r>
            <a:r>
              <a:rPr lang="en-US" altLang="ko-KR"/>
              <a:t>. </a:t>
            </a:r>
            <a:r>
              <a:rPr lang="ko-KR" altLang="en-US"/>
              <a:t>로봇 청소기 발표자료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DD0D-58CE-4ECD-B3B8-09118EB1B845}"/>
              </a:ext>
            </a:extLst>
          </p:cNvPr>
          <p:cNvSpPr/>
          <p:nvPr/>
        </p:nvSpPr>
        <p:spPr>
          <a:xfrm>
            <a:off x="95731" y="6461349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81518" latinLnBrk="0"/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스퀘어" panose="02020603020101020101" pitchFamily="18" charset="-127"/>
              </a:rPr>
              <a:t>Elementary Computer Lab.</a:t>
            </a:r>
            <a:endParaRPr lang="ko-KR" altLang="en-US" sz="1400" kern="0" spc="-9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스퀘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 및 향후 발전 방향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8C694-5F86-403C-A4BE-C4C9DE2B2957}"/>
              </a:ext>
            </a:extLst>
          </p:cNvPr>
          <p:cNvSpPr txBox="1"/>
          <p:nvPr/>
        </p:nvSpPr>
        <p:spPr>
          <a:xfrm>
            <a:off x="866063" y="3354340"/>
            <a:ext cx="79208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기능을 추가하여 좀 더 깨끗하게 청소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SLAM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기술을 활용한 효율적인 청소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422B4-D4E7-4382-8B63-3BBE64ECE3A5}"/>
              </a:ext>
            </a:extLst>
          </p:cNvPr>
          <p:cNvSpPr txBox="1"/>
          <p:nvPr/>
        </p:nvSpPr>
        <p:spPr>
          <a:xfrm>
            <a:off x="866063" y="1260015"/>
            <a:ext cx="12961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활용 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FBF9A-F463-4FFB-9894-12B8DEE80181}"/>
              </a:ext>
            </a:extLst>
          </p:cNvPr>
          <p:cNvSpPr txBox="1"/>
          <p:nvPr/>
        </p:nvSpPr>
        <p:spPr>
          <a:xfrm>
            <a:off x="866063" y="2988207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발전 방향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0AB5C-DDE0-4CFD-A9AE-91D87C7833C2}"/>
              </a:ext>
            </a:extLst>
          </p:cNvPr>
          <p:cNvSpPr txBox="1"/>
          <p:nvPr/>
        </p:nvSpPr>
        <p:spPr>
          <a:xfrm>
            <a:off x="899592" y="1585806"/>
            <a:ext cx="79208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청소기능으로 집을 비웠을 때를 이용하여 청소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물걸레질 기능으로 작은 먼지까지 청소가능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B9ADC-4003-4C0E-B535-6232D59FD65C}"/>
              </a:ext>
            </a:extLst>
          </p:cNvPr>
          <p:cNvSpPr txBox="1"/>
          <p:nvPr/>
        </p:nvSpPr>
        <p:spPr>
          <a:xfrm>
            <a:off x="869007" y="5004431"/>
            <a:ext cx="7311287" cy="112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※SLAM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기술이란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“Simultaneous Localization and Mapping”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약어로 위치 측정과 맵핑을 동시에 하는 기술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장치 주변의 환경을 파악할 수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자율주행차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무인비행기등에 활용된다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45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2005-3F80-4A13-8BF3-978BEFBA4DDD}"/>
              </a:ext>
            </a:extLst>
          </p:cNvPr>
          <p:cNvSpPr txBox="1"/>
          <p:nvPr/>
        </p:nvSpPr>
        <p:spPr>
          <a:xfrm>
            <a:off x="3714298" y="1141731"/>
            <a:ext cx="5603498" cy="84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타임푸어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(Time Poor)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 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10803020104030203" pitchFamily="2" charset="-79"/>
              </a:rPr>
              <a:t>일에 쫓겨 늘 시간이 부족하다고 느끼는 사람들</a:t>
            </a:r>
          </a:p>
        </p:txBody>
      </p:sp>
      <p:pic>
        <p:nvPicPr>
          <p:cNvPr id="7" name="Picture 4" descr="C:\Users\박혜연\Desktop\공부\컴퓨터기초실험\프로젝트 자료\3.png">
            <a:extLst>
              <a:ext uri="{FF2B5EF4-FFF2-40B4-BE49-F238E27FC236}">
                <a16:creationId xmlns:a16="http://schemas.microsoft.com/office/drawing/2014/main" id="{79B402DC-E9C0-4A58-8BDE-AC2B524C0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94" y="2081276"/>
            <a:ext cx="5342721" cy="395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E3C3B081-F851-41C2-A84F-C1BBB859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38" y="3833275"/>
            <a:ext cx="4937125" cy="24166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9" name="Picture 3" descr="C:\Users\박혜연\Desktop\공부\컴퓨터기초실험\프로젝트 자료\21203_15365_3414.png">
            <a:extLst>
              <a:ext uri="{FF2B5EF4-FFF2-40B4-BE49-F238E27FC236}">
                <a16:creationId xmlns:a16="http://schemas.microsoft.com/office/drawing/2014/main" id="{98F4AEBE-A393-4968-BEB8-F02DAB3C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7" y="1287723"/>
            <a:ext cx="3315371" cy="25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A5A96426-05BF-4EEA-AAC7-D4126741562A}"/>
              </a:ext>
            </a:extLst>
          </p:cNvPr>
          <p:cNvSpPr/>
          <p:nvPr/>
        </p:nvSpPr>
        <p:spPr>
          <a:xfrm>
            <a:off x="3611571" y="1152074"/>
            <a:ext cx="4884515" cy="92773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81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시스템이나 서비스의 현상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0BE6EE-DA05-4A31-BE79-A83004D8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64186"/>
            <a:ext cx="4404274" cy="1529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E87DBD-1D7F-4502-852F-A968A2484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2" y="1697210"/>
            <a:ext cx="4314015" cy="7891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80175E-F175-47A4-A608-401203B4D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53" y="3278305"/>
            <a:ext cx="5870063" cy="1107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AC4EB7-1891-418E-9FC2-DA22A16C7BCB}"/>
              </a:ext>
            </a:extLst>
          </p:cNvPr>
          <p:cNvSpPr txBox="1"/>
          <p:nvPr/>
        </p:nvSpPr>
        <p:spPr>
          <a:xfrm>
            <a:off x="611561" y="5117241"/>
            <a:ext cx="7132565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바쁜 현대인들을 위해 가사에 도움을 주는 다양한 로봇 개발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D51F04A-E256-4B15-9FE9-20DD765569C0}"/>
              </a:ext>
            </a:extLst>
          </p:cNvPr>
          <p:cNvSpPr/>
          <p:nvPr/>
        </p:nvSpPr>
        <p:spPr>
          <a:xfrm>
            <a:off x="625359" y="5727161"/>
            <a:ext cx="656185" cy="21069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D1C01-5139-440F-86A3-E303D9ACA4EA}"/>
              </a:ext>
            </a:extLst>
          </p:cNvPr>
          <p:cNvSpPr txBox="1"/>
          <p:nvPr/>
        </p:nvSpPr>
        <p:spPr>
          <a:xfrm>
            <a:off x="1439652" y="5647844"/>
            <a:ext cx="680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가사에 투자하는 시간을 줄임으로써 퇴근 후 휴식시간 증가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BC6B67-DD97-43B0-B55F-CF37442F1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69" y="975945"/>
            <a:ext cx="5116341" cy="15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7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DA567A-6E04-4BBF-A1DF-D9D5E59F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1" y="1112944"/>
            <a:ext cx="4963625" cy="30569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A51935-7042-4373-A36F-96308729A296}"/>
              </a:ext>
            </a:extLst>
          </p:cNvPr>
          <p:cNvSpPr/>
          <p:nvPr/>
        </p:nvSpPr>
        <p:spPr>
          <a:xfrm>
            <a:off x="1880176" y="2551575"/>
            <a:ext cx="1080111" cy="2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BDE064-5922-47A0-9258-1BBC9073F1F1}"/>
              </a:ext>
            </a:extLst>
          </p:cNvPr>
          <p:cNvCxnSpPr>
            <a:cxnSpLocks/>
          </p:cNvCxnSpPr>
          <p:nvPr/>
        </p:nvCxnSpPr>
        <p:spPr>
          <a:xfrm>
            <a:off x="3608367" y="2695592"/>
            <a:ext cx="0" cy="115010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B1432A6-B3AB-45BA-B713-A272F5A29999}"/>
              </a:ext>
            </a:extLst>
          </p:cNvPr>
          <p:cNvCxnSpPr>
            <a:cxnSpLocks/>
          </p:cNvCxnSpPr>
          <p:nvPr/>
        </p:nvCxnSpPr>
        <p:spPr>
          <a:xfrm>
            <a:off x="3659414" y="3921525"/>
            <a:ext cx="1178761" cy="432048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E96855-7728-42E4-AB2A-F1DF4F50F23E}"/>
              </a:ext>
            </a:extLst>
          </p:cNvPr>
          <p:cNvCxnSpPr>
            <a:cxnSpLocks/>
          </p:cNvCxnSpPr>
          <p:nvPr/>
        </p:nvCxnSpPr>
        <p:spPr>
          <a:xfrm flipV="1">
            <a:off x="3616256" y="3710310"/>
            <a:ext cx="86314" cy="1251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F38630-7DEF-40E1-9B72-83B77F86FA07}"/>
              </a:ext>
            </a:extLst>
          </p:cNvPr>
          <p:cNvCxnSpPr>
            <a:cxnSpLocks/>
          </p:cNvCxnSpPr>
          <p:nvPr/>
        </p:nvCxnSpPr>
        <p:spPr>
          <a:xfrm flipH="1" flipV="1">
            <a:off x="3514165" y="3710310"/>
            <a:ext cx="94203" cy="1353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92E277-3D94-4397-855B-BEDDF4E1D5C9}"/>
              </a:ext>
            </a:extLst>
          </p:cNvPr>
          <p:cNvSpPr txBox="1"/>
          <p:nvPr/>
        </p:nvSpPr>
        <p:spPr>
          <a:xfrm>
            <a:off x="4838174" y="41842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 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퍼센트</a:t>
            </a:r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2E6FCA-0B32-47C8-B320-B1C98AC3022D}"/>
              </a:ext>
            </a:extLst>
          </p:cNvPr>
          <p:cNvSpPr txBox="1"/>
          <p:nvPr/>
        </p:nvSpPr>
        <p:spPr>
          <a:xfrm>
            <a:off x="985746" y="4577946"/>
            <a:ext cx="770485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가사 중 청소를 대신해주는 로봇 청소기 설계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가사에 소모하는 시간을 절약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초음파 센서로 장애물을 인식하면 방향을 자동으로 전환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휴대폰으로 청소 모드 선택 및 예약 종료 기능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8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E1F7E-73EE-464F-A49F-504EA54EC5AA}"/>
              </a:ext>
            </a:extLst>
          </p:cNvPr>
          <p:cNvSpPr txBox="1"/>
          <p:nvPr/>
        </p:nvSpPr>
        <p:spPr>
          <a:xfrm>
            <a:off x="617836" y="1720811"/>
            <a:ext cx="1696995" cy="1754326"/>
          </a:xfrm>
          <a:prstGeom prst="rect">
            <a:avLst/>
          </a:prstGeom>
          <a:noFill/>
          <a:ln w="25400" cap="rnd" cmpd="dbl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234A9-98EE-4211-9DF9-E2ABA55496FD}"/>
              </a:ext>
            </a:extLst>
          </p:cNvPr>
          <p:cNvSpPr txBox="1"/>
          <p:nvPr/>
        </p:nvSpPr>
        <p:spPr>
          <a:xfrm>
            <a:off x="724927" y="2577545"/>
            <a:ext cx="150752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어플리케이션</a:t>
            </a:r>
          </a:p>
        </p:txBody>
      </p:sp>
      <p:sp>
        <p:nvSpPr>
          <p:cNvPr id="31" name="왼쪽/오른쪽 화살표 8">
            <a:extLst>
              <a:ext uri="{FF2B5EF4-FFF2-40B4-BE49-F238E27FC236}">
                <a16:creationId xmlns:a16="http://schemas.microsoft.com/office/drawing/2014/main" id="{C751B6A2-FCCA-4C0E-81F8-FE7F6CB51A7B}"/>
              </a:ext>
            </a:extLst>
          </p:cNvPr>
          <p:cNvSpPr/>
          <p:nvPr/>
        </p:nvSpPr>
        <p:spPr>
          <a:xfrm>
            <a:off x="2545489" y="2505251"/>
            <a:ext cx="1029730" cy="1853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01E1E-BF58-42E8-ACF4-C0499B3F0DEC}"/>
              </a:ext>
            </a:extLst>
          </p:cNvPr>
          <p:cNvSpPr txBox="1"/>
          <p:nvPr/>
        </p:nvSpPr>
        <p:spPr>
          <a:xfrm>
            <a:off x="3731739" y="1045307"/>
            <a:ext cx="4802660" cy="5301064"/>
          </a:xfrm>
          <a:prstGeom prst="rect">
            <a:avLst/>
          </a:prstGeom>
          <a:ln w="254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로봇청소기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6763-AA7D-4F3A-A60A-0AD1640458C3}"/>
              </a:ext>
            </a:extLst>
          </p:cNvPr>
          <p:cNvSpPr txBox="1"/>
          <p:nvPr/>
        </p:nvSpPr>
        <p:spPr>
          <a:xfrm>
            <a:off x="3987113" y="2182128"/>
            <a:ext cx="116977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9E269-86F3-4B31-8180-973832DF6A12}"/>
              </a:ext>
            </a:extLst>
          </p:cNvPr>
          <p:cNvSpPr txBox="1"/>
          <p:nvPr/>
        </p:nvSpPr>
        <p:spPr>
          <a:xfrm>
            <a:off x="6116592" y="2162732"/>
            <a:ext cx="1861752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왼쪽/오른쪽 화살표 12">
            <a:extLst>
              <a:ext uri="{FF2B5EF4-FFF2-40B4-BE49-F238E27FC236}">
                <a16:creationId xmlns:a16="http://schemas.microsoft.com/office/drawing/2014/main" id="{D41633A9-03F9-4A45-841D-D09608AB291A}"/>
              </a:ext>
            </a:extLst>
          </p:cNvPr>
          <p:cNvSpPr/>
          <p:nvPr/>
        </p:nvSpPr>
        <p:spPr>
          <a:xfrm>
            <a:off x="5362832" y="2376669"/>
            <a:ext cx="527221" cy="200877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B1228A-E609-423D-8A3F-2E0CA4F24F5D}"/>
              </a:ext>
            </a:extLst>
          </p:cNvPr>
          <p:cNvSpPr txBox="1"/>
          <p:nvPr/>
        </p:nvSpPr>
        <p:spPr>
          <a:xfrm>
            <a:off x="6113697" y="1201924"/>
            <a:ext cx="18646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A378B4-4816-43E0-BCB5-8BC75DB68640}"/>
              </a:ext>
            </a:extLst>
          </p:cNvPr>
          <p:cNvSpPr txBox="1"/>
          <p:nvPr/>
        </p:nvSpPr>
        <p:spPr>
          <a:xfrm>
            <a:off x="3891938" y="4455028"/>
            <a:ext cx="131805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팬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흡입기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C21BEC-4128-4ED1-A5B6-5B6CACFAEB48}"/>
              </a:ext>
            </a:extLst>
          </p:cNvPr>
          <p:cNvSpPr txBox="1"/>
          <p:nvPr/>
        </p:nvSpPr>
        <p:spPr>
          <a:xfrm>
            <a:off x="3891939" y="3869092"/>
            <a:ext cx="1169773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초음파 센서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72A824-179C-4758-BA3D-511A066F2CEB}"/>
              </a:ext>
            </a:extLst>
          </p:cNvPr>
          <p:cNvSpPr txBox="1"/>
          <p:nvPr/>
        </p:nvSpPr>
        <p:spPr>
          <a:xfrm>
            <a:off x="1960603" y="3747319"/>
            <a:ext cx="9308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장애물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감지</a:t>
            </a:r>
          </a:p>
        </p:txBody>
      </p:sp>
      <p:sp>
        <p:nvSpPr>
          <p:cNvPr id="40" name="오른쪽 화살표 20">
            <a:extLst>
              <a:ext uri="{FF2B5EF4-FFF2-40B4-BE49-F238E27FC236}">
                <a16:creationId xmlns:a16="http://schemas.microsoft.com/office/drawing/2014/main" id="{A242EA3A-7320-4870-89D2-3830C0A09478}"/>
              </a:ext>
            </a:extLst>
          </p:cNvPr>
          <p:cNvSpPr/>
          <p:nvPr/>
        </p:nvSpPr>
        <p:spPr>
          <a:xfrm>
            <a:off x="5354156" y="3939017"/>
            <a:ext cx="518984" cy="16792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D66BC1-3606-4580-A34C-7EF82044E5BD}"/>
              </a:ext>
            </a:extLst>
          </p:cNvPr>
          <p:cNvSpPr txBox="1"/>
          <p:nvPr/>
        </p:nvSpPr>
        <p:spPr>
          <a:xfrm>
            <a:off x="1902938" y="4608916"/>
            <a:ext cx="101737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먼지흡입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8D2EE6-6ED7-45BB-B16F-ACF9AB53B92D}"/>
              </a:ext>
            </a:extLst>
          </p:cNvPr>
          <p:cNvSpPr txBox="1"/>
          <p:nvPr/>
        </p:nvSpPr>
        <p:spPr>
          <a:xfrm>
            <a:off x="6113697" y="5402469"/>
            <a:ext cx="18646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바퀴</a:t>
            </a:r>
          </a:p>
        </p:txBody>
      </p:sp>
      <p:sp>
        <p:nvSpPr>
          <p:cNvPr id="43" name="왼쪽/오른쪽 화살표 29">
            <a:extLst>
              <a:ext uri="{FF2B5EF4-FFF2-40B4-BE49-F238E27FC236}">
                <a16:creationId xmlns:a16="http://schemas.microsoft.com/office/drawing/2014/main" id="{ACDD0E80-A912-4D0E-8A0A-1AE531BF386E}"/>
              </a:ext>
            </a:extLst>
          </p:cNvPr>
          <p:cNvSpPr/>
          <p:nvPr/>
        </p:nvSpPr>
        <p:spPr>
          <a:xfrm>
            <a:off x="3060355" y="4052934"/>
            <a:ext cx="560173" cy="93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왼쪽/오른쪽 화살표 30">
            <a:extLst>
              <a:ext uri="{FF2B5EF4-FFF2-40B4-BE49-F238E27FC236}">
                <a16:creationId xmlns:a16="http://schemas.microsoft.com/office/drawing/2014/main" id="{02CB9F90-373F-4ACA-8DB8-8C90CE6CB309}"/>
              </a:ext>
            </a:extLst>
          </p:cNvPr>
          <p:cNvSpPr/>
          <p:nvPr/>
        </p:nvSpPr>
        <p:spPr>
          <a:xfrm>
            <a:off x="3060356" y="4803026"/>
            <a:ext cx="560173" cy="93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왼쪽/오른쪽 화살표 30">
            <a:extLst>
              <a:ext uri="{FF2B5EF4-FFF2-40B4-BE49-F238E27FC236}">
                <a16:creationId xmlns:a16="http://schemas.microsoft.com/office/drawing/2014/main" id="{B799E4F5-9870-4967-A60D-3006AADCEAC8}"/>
              </a:ext>
            </a:extLst>
          </p:cNvPr>
          <p:cNvSpPr/>
          <p:nvPr/>
        </p:nvSpPr>
        <p:spPr>
          <a:xfrm>
            <a:off x="3060356" y="5506923"/>
            <a:ext cx="560173" cy="93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20AC5D-9B30-4CA9-B527-C87CDEBD0314}"/>
              </a:ext>
            </a:extLst>
          </p:cNvPr>
          <p:cNvSpPr txBox="1"/>
          <p:nvPr/>
        </p:nvSpPr>
        <p:spPr>
          <a:xfrm>
            <a:off x="1900667" y="5323331"/>
            <a:ext cx="101737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바닥닦기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E46BAD-309C-43D7-8BD5-89B0AF5E25DC}"/>
              </a:ext>
            </a:extLst>
          </p:cNvPr>
          <p:cNvSpPr txBox="1"/>
          <p:nvPr/>
        </p:nvSpPr>
        <p:spPr>
          <a:xfrm>
            <a:off x="3891939" y="5169443"/>
            <a:ext cx="131805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걸레</a:t>
            </a:r>
          </a:p>
        </p:txBody>
      </p:sp>
      <p:sp>
        <p:nvSpPr>
          <p:cNvPr id="48" name="오른쪽 화살표 20">
            <a:extLst>
              <a:ext uri="{FF2B5EF4-FFF2-40B4-BE49-F238E27FC236}">
                <a16:creationId xmlns:a16="http://schemas.microsoft.com/office/drawing/2014/main" id="{3876979F-AD45-4B96-B695-12DAF1437D4F}"/>
              </a:ext>
            </a:extLst>
          </p:cNvPr>
          <p:cNvSpPr/>
          <p:nvPr/>
        </p:nvSpPr>
        <p:spPr>
          <a:xfrm rot="9716122">
            <a:off x="5397152" y="4623499"/>
            <a:ext cx="562025" cy="16464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오른쪽 화살표 20">
            <a:extLst>
              <a:ext uri="{FF2B5EF4-FFF2-40B4-BE49-F238E27FC236}">
                <a16:creationId xmlns:a16="http://schemas.microsoft.com/office/drawing/2014/main" id="{A3861CD1-B9FC-4D17-9985-CFDEDFC45E9A}"/>
              </a:ext>
            </a:extLst>
          </p:cNvPr>
          <p:cNvSpPr/>
          <p:nvPr/>
        </p:nvSpPr>
        <p:spPr>
          <a:xfrm rot="5400000">
            <a:off x="6883409" y="4971931"/>
            <a:ext cx="369334" cy="16792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오른쪽 화살표 20">
            <a:extLst>
              <a:ext uri="{FF2B5EF4-FFF2-40B4-BE49-F238E27FC236}">
                <a16:creationId xmlns:a16="http://schemas.microsoft.com/office/drawing/2014/main" id="{254192B9-361D-4400-A6FD-3A1630509266}"/>
              </a:ext>
            </a:extLst>
          </p:cNvPr>
          <p:cNvSpPr/>
          <p:nvPr/>
        </p:nvSpPr>
        <p:spPr>
          <a:xfrm rot="16200000">
            <a:off x="6883410" y="1794402"/>
            <a:ext cx="369332" cy="18076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오른쪽 화살표 20">
            <a:extLst>
              <a:ext uri="{FF2B5EF4-FFF2-40B4-BE49-F238E27FC236}">
                <a16:creationId xmlns:a16="http://schemas.microsoft.com/office/drawing/2014/main" id="{11753EA1-423D-4601-9C4F-BAF213CB8191}"/>
              </a:ext>
            </a:extLst>
          </p:cNvPr>
          <p:cNvSpPr/>
          <p:nvPr/>
        </p:nvSpPr>
        <p:spPr>
          <a:xfrm rot="8547658">
            <a:off x="5352247" y="5133525"/>
            <a:ext cx="750300" cy="16550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52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D9B91F-4C52-45DF-BA88-65066881D7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33" y="1563852"/>
            <a:ext cx="1551160" cy="1310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FD81CF-59C2-4DF3-88E5-82541A774E88}"/>
              </a:ext>
            </a:extLst>
          </p:cNvPr>
          <p:cNvSpPr txBox="1"/>
          <p:nvPr/>
        </p:nvSpPr>
        <p:spPr>
          <a:xfrm>
            <a:off x="591144" y="2911392"/>
            <a:ext cx="182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DC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모터 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로봇청소기 바퀴 제어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흡입기 제어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Picture 2" descr="http://eduino.kr/web/product/small/201710/113_shop1_283283.png">
            <a:extLst>
              <a:ext uri="{FF2B5EF4-FFF2-40B4-BE49-F238E27FC236}">
                <a16:creationId xmlns:a16="http://schemas.microsoft.com/office/drawing/2014/main" id="{C9643C19-53A4-4615-B8E2-AADDF4F0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52" y="1173234"/>
            <a:ext cx="2018857" cy="20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E7DBF-E22C-4ACA-BBBF-2E004B29F097}"/>
              </a:ext>
            </a:extLst>
          </p:cNvPr>
          <p:cNvSpPr txBox="1"/>
          <p:nvPr/>
        </p:nvSpPr>
        <p:spPr>
          <a:xfrm>
            <a:off x="3399318" y="2913558"/>
            <a:ext cx="24705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초음파 센서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로봇청소기 주변의 장애물 감지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앞쪽에 두개 장착하여 감지 폭 향상</a:t>
            </a:r>
          </a:p>
        </p:txBody>
      </p:sp>
      <p:pic>
        <p:nvPicPr>
          <p:cNvPr id="11" name="그림 10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B814BCCF-E061-4662-B687-B9C84441CC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0" y="1596705"/>
            <a:ext cx="2411791" cy="1290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EF5CB-FD23-41A0-885B-F44B46BD6114}"/>
              </a:ext>
            </a:extLst>
          </p:cNvPr>
          <p:cNvSpPr txBox="1"/>
          <p:nvPr/>
        </p:nvSpPr>
        <p:spPr>
          <a:xfrm>
            <a:off x="6418872" y="2913619"/>
            <a:ext cx="226055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아두이노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Mega2560</a:t>
            </a: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로봇청소기 본체에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장착할 보드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- DC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모터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초음파센서 제어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스마트폰과 통신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A1941-20DD-4999-AB20-F491D853659D}"/>
              </a:ext>
            </a:extLst>
          </p:cNvPr>
          <p:cNvSpPr txBox="1"/>
          <p:nvPr/>
        </p:nvSpPr>
        <p:spPr>
          <a:xfrm>
            <a:off x="591143" y="5323201"/>
            <a:ext cx="25330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블루투스모듈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로봇청소기와 스마트폰간 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통신모듈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간단한 명령 전달</a:t>
            </a:r>
          </a:p>
        </p:txBody>
      </p:sp>
      <p:pic>
        <p:nvPicPr>
          <p:cNvPr id="14" name="그림 13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AFB70C2-B599-474A-AAB8-1AD1C27CE3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44" y="4043256"/>
            <a:ext cx="1656671" cy="1089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CAE530-BB9A-45D0-95BD-EDD6B114456E}"/>
              </a:ext>
            </a:extLst>
          </p:cNvPr>
          <p:cNvSpPr txBox="1"/>
          <p:nvPr/>
        </p:nvSpPr>
        <p:spPr>
          <a:xfrm>
            <a:off x="3399318" y="5314323"/>
            <a:ext cx="2470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건전지 홀더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구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- DC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모터에 전원 인가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높은 전압으로 좀 더 강력한 흡입력</a:t>
            </a:r>
          </a:p>
        </p:txBody>
      </p:sp>
      <p:pic>
        <p:nvPicPr>
          <p:cNvPr id="16" name="그림 15" descr="하늘, 전자기기, 앉아있는, 컴퓨터이(가) 표시된 사진&#10;&#10;높은 신뢰도로 생성된 설명">
            <a:extLst>
              <a:ext uri="{FF2B5EF4-FFF2-40B4-BE49-F238E27FC236}">
                <a16:creationId xmlns:a16="http://schemas.microsoft.com/office/drawing/2014/main" id="{CBE08790-E543-44E4-81FA-1D0AC6932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53" y="3898652"/>
            <a:ext cx="2048764" cy="1365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2CA013-1C60-4984-BC9E-A936D2A0FBC8}"/>
              </a:ext>
            </a:extLst>
          </p:cNvPr>
          <p:cNvSpPr txBox="1"/>
          <p:nvPr/>
        </p:nvSpPr>
        <p:spPr>
          <a:xfrm>
            <a:off x="6418871" y="5316690"/>
            <a:ext cx="2425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스마트폰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아두이노 보드와 통신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어플리케이션을 통해 청소기 제어</a:t>
            </a:r>
          </a:p>
        </p:txBody>
      </p:sp>
      <p:pic>
        <p:nvPicPr>
          <p:cNvPr id="18" name="그림 17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091AE786-4621-403D-B690-C9859523CF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3" y="4043256"/>
            <a:ext cx="2434801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3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8FA9F-DC83-468A-89EB-2388CAE63C0B}"/>
              </a:ext>
            </a:extLst>
          </p:cNvPr>
          <p:cNvSpPr txBox="1"/>
          <p:nvPr/>
        </p:nvSpPr>
        <p:spPr>
          <a:xfrm>
            <a:off x="1043731" y="1655904"/>
            <a:ext cx="5766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오른쪽 화살표 8">
            <a:extLst>
              <a:ext uri="{FF2B5EF4-FFF2-40B4-BE49-F238E27FC236}">
                <a16:creationId xmlns:a16="http://schemas.microsoft.com/office/drawing/2014/main" id="{C231F332-3410-4255-B20C-9B9AF2A40530}"/>
              </a:ext>
            </a:extLst>
          </p:cNvPr>
          <p:cNvSpPr/>
          <p:nvPr/>
        </p:nvSpPr>
        <p:spPr>
          <a:xfrm>
            <a:off x="2147603" y="1655904"/>
            <a:ext cx="2792627" cy="19770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DA8309-04B4-4A00-A3C1-3357A388961E}"/>
              </a:ext>
            </a:extLst>
          </p:cNvPr>
          <p:cNvSpPr txBox="1"/>
          <p:nvPr/>
        </p:nvSpPr>
        <p:spPr>
          <a:xfrm>
            <a:off x="2460640" y="1968942"/>
            <a:ext cx="208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확인</a:t>
            </a:r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925CC911-2635-4B39-8215-E8558F51D44D}"/>
              </a:ext>
            </a:extLst>
          </p:cNvPr>
          <p:cNvSpPr/>
          <p:nvPr/>
        </p:nvSpPr>
        <p:spPr>
          <a:xfrm>
            <a:off x="5339764" y="1261569"/>
            <a:ext cx="1573427" cy="1037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</a:t>
            </a:r>
            <a:endParaRPr lang="en-US" altLang="ko-KR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</a:t>
            </a:r>
          </a:p>
        </p:txBody>
      </p:sp>
      <p:pic>
        <p:nvPicPr>
          <p:cNvPr id="27" name="그림 2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766400DF-8C9C-4481-9117-484C6DA51C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46" y="1400992"/>
            <a:ext cx="1709926" cy="706448"/>
          </a:xfrm>
          <a:prstGeom prst="rect">
            <a:avLst/>
          </a:prstGeom>
        </p:spPr>
      </p:pic>
      <p:sp>
        <p:nvSpPr>
          <p:cNvPr id="28" name="아래쪽 화살표 12">
            <a:extLst>
              <a:ext uri="{FF2B5EF4-FFF2-40B4-BE49-F238E27FC236}">
                <a16:creationId xmlns:a16="http://schemas.microsoft.com/office/drawing/2014/main" id="{1D9E1E80-B10E-4252-B88B-E2FF229118A6}"/>
              </a:ext>
            </a:extLst>
          </p:cNvPr>
          <p:cNvSpPr/>
          <p:nvPr/>
        </p:nvSpPr>
        <p:spPr>
          <a:xfrm>
            <a:off x="6068812" y="2512639"/>
            <a:ext cx="177639" cy="66726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4912141D-B066-4B7D-8249-71F3342A19EB}"/>
              </a:ext>
            </a:extLst>
          </p:cNvPr>
          <p:cNvSpPr/>
          <p:nvPr/>
        </p:nvSpPr>
        <p:spPr>
          <a:xfrm>
            <a:off x="5339765" y="3635031"/>
            <a:ext cx="1573427" cy="1037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</a:p>
        </p:txBody>
      </p:sp>
      <p:sp>
        <p:nvSpPr>
          <p:cNvPr id="30" name="아래쪽 화살표 14">
            <a:extLst>
              <a:ext uri="{FF2B5EF4-FFF2-40B4-BE49-F238E27FC236}">
                <a16:creationId xmlns:a16="http://schemas.microsoft.com/office/drawing/2014/main" id="{494AB0B0-D93A-4568-95B7-79C9CF61CAF1}"/>
              </a:ext>
            </a:extLst>
          </p:cNvPr>
          <p:cNvSpPr/>
          <p:nvPr/>
        </p:nvSpPr>
        <p:spPr>
          <a:xfrm rot="5400000">
            <a:off x="4511272" y="3663836"/>
            <a:ext cx="176158" cy="104124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아래쪽 화살표 15">
            <a:extLst>
              <a:ext uri="{FF2B5EF4-FFF2-40B4-BE49-F238E27FC236}">
                <a16:creationId xmlns:a16="http://schemas.microsoft.com/office/drawing/2014/main" id="{AFE26F53-8D8B-4C55-BC9A-87CC6C975ED8}"/>
              </a:ext>
            </a:extLst>
          </p:cNvPr>
          <p:cNvSpPr/>
          <p:nvPr/>
        </p:nvSpPr>
        <p:spPr>
          <a:xfrm rot="7066709">
            <a:off x="4548643" y="3165087"/>
            <a:ext cx="179014" cy="97313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AD112C-6674-479A-AE9C-74D288E12E16}"/>
              </a:ext>
            </a:extLst>
          </p:cNvPr>
          <p:cNvSpPr txBox="1"/>
          <p:nvPr/>
        </p:nvSpPr>
        <p:spPr>
          <a:xfrm>
            <a:off x="633933" y="5760777"/>
            <a:ext cx="76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에서의 명령 값에 따라 아두이노에 연결된 각각의 모터 제어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모서리가 둥근 직사각형 19">
            <a:extLst>
              <a:ext uri="{FF2B5EF4-FFF2-40B4-BE49-F238E27FC236}">
                <a16:creationId xmlns:a16="http://schemas.microsoft.com/office/drawing/2014/main" id="{A670ADCF-44AE-4693-BA82-A4E4BDF643E3}"/>
              </a:ext>
            </a:extLst>
          </p:cNvPr>
          <p:cNvSpPr/>
          <p:nvPr/>
        </p:nvSpPr>
        <p:spPr>
          <a:xfrm>
            <a:off x="2769558" y="3027506"/>
            <a:ext cx="1206842" cy="4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모터</a:t>
            </a:r>
          </a:p>
        </p:txBody>
      </p:sp>
      <p:sp>
        <p:nvSpPr>
          <p:cNvPr id="34" name="모서리가 둥근 직사각형 20">
            <a:extLst>
              <a:ext uri="{FF2B5EF4-FFF2-40B4-BE49-F238E27FC236}">
                <a16:creationId xmlns:a16="http://schemas.microsoft.com/office/drawing/2014/main" id="{752062FE-5204-4DCA-8F36-A1B093681284}"/>
              </a:ext>
            </a:extLst>
          </p:cNvPr>
          <p:cNvSpPr/>
          <p:nvPr/>
        </p:nvSpPr>
        <p:spPr>
          <a:xfrm>
            <a:off x="2584242" y="3949100"/>
            <a:ext cx="1206842" cy="4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모터</a:t>
            </a:r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02A0B8DF-9031-4B5B-843B-A3DD8AB08CF6}"/>
              </a:ext>
            </a:extLst>
          </p:cNvPr>
          <p:cNvSpPr/>
          <p:nvPr/>
        </p:nvSpPr>
        <p:spPr>
          <a:xfrm>
            <a:off x="2776271" y="4858859"/>
            <a:ext cx="1206842" cy="4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DC 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8FF6750-345B-4B63-B969-6268A4822D7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4251" y="2774963"/>
            <a:ext cx="980525" cy="82827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0207C0C-0E6E-4565-8FCB-A809C4ED76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157" y="3767682"/>
            <a:ext cx="980525" cy="8282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E18E42A-5D08-41CC-9864-3EC13872F7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2067" y="4795365"/>
            <a:ext cx="980525" cy="828270"/>
          </a:xfrm>
          <a:prstGeom prst="rect">
            <a:avLst/>
          </a:prstGeom>
        </p:spPr>
      </p:pic>
      <p:sp>
        <p:nvSpPr>
          <p:cNvPr id="39" name="아래쪽 화살표 15">
            <a:extLst>
              <a:ext uri="{FF2B5EF4-FFF2-40B4-BE49-F238E27FC236}">
                <a16:creationId xmlns:a16="http://schemas.microsoft.com/office/drawing/2014/main" id="{7BFED6B5-77F6-4CFD-8D46-635878476CF5}"/>
              </a:ext>
            </a:extLst>
          </p:cNvPr>
          <p:cNvSpPr/>
          <p:nvPr/>
        </p:nvSpPr>
        <p:spPr>
          <a:xfrm rot="3699274">
            <a:off x="4555852" y="4255313"/>
            <a:ext cx="179014" cy="97313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0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626FA-8822-4A57-BCBE-0526D918EBC3}"/>
              </a:ext>
            </a:extLst>
          </p:cNvPr>
          <p:cNvSpPr txBox="1"/>
          <p:nvPr/>
        </p:nvSpPr>
        <p:spPr>
          <a:xfrm>
            <a:off x="856628" y="1354924"/>
            <a:ext cx="14697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r>
              <a:rPr lang="ko-KR" altLang="en-US" sz="2000" b="1" dirty="0">
                <a:ln w="12700" cmpd="sng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필요한 기능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05FD5B-AC6A-4EB5-8C8F-23F39D7FCE9F}"/>
              </a:ext>
            </a:extLst>
          </p:cNvPr>
          <p:cNvSpPr/>
          <p:nvPr/>
        </p:nvSpPr>
        <p:spPr>
          <a:xfrm>
            <a:off x="872419" y="1903596"/>
            <a:ext cx="1368152" cy="7200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4B3976-4DBD-498A-9D6B-A956E943DF3F}"/>
              </a:ext>
            </a:extLst>
          </p:cNvPr>
          <p:cNvSpPr/>
          <p:nvPr/>
        </p:nvSpPr>
        <p:spPr>
          <a:xfrm>
            <a:off x="872419" y="2889953"/>
            <a:ext cx="1368152" cy="7200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B1803CE-C54E-4366-971A-12FBC559FBCB}"/>
              </a:ext>
            </a:extLst>
          </p:cNvPr>
          <p:cNvSpPr/>
          <p:nvPr/>
        </p:nvSpPr>
        <p:spPr>
          <a:xfrm>
            <a:off x="872419" y="3907157"/>
            <a:ext cx="1368152" cy="7200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14A59E-ECA3-4FD7-8CCE-FACF9DC16014}"/>
              </a:ext>
            </a:extLst>
          </p:cNvPr>
          <p:cNvSpPr/>
          <p:nvPr/>
        </p:nvSpPr>
        <p:spPr>
          <a:xfrm>
            <a:off x="872419" y="4876444"/>
            <a:ext cx="1368152" cy="7200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5EF18-99E7-4ECE-9366-336CD13A086B}"/>
              </a:ext>
            </a:extLst>
          </p:cNvPr>
          <p:cNvSpPr txBox="1"/>
          <p:nvPr/>
        </p:nvSpPr>
        <p:spPr>
          <a:xfrm>
            <a:off x="928156" y="2092969"/>
            <a:ext cx="133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장애물 감지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8FBE8-5CDA-4E06-8D03-D1872DC37B45}"/>
              </a:ext>
            </a:extLst>
          </p:cNvPr>
          <p:cNvSpPr txBox="1"/>
          <p:nvPr/>
        </p:nvSpPr>
        <p:spPr>
          <a:xfrm>
            <a:off x="1028922" y="5051818"/>
            <a:ext cx="133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넓은 범위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32D29-B785-4F27-8C73-84478488A3CE}"/>
              </a:ext>
            </a:extLst>
          </p:cNvPr>
          <p:cNvSpPr txBox="1"/>
          <p:nvPr/>
        </p:nvSpPr>
        <p:spPr>
          <a:xfrm>
            <a:off x="921561" y="4087082"/>
            <a:ext cx="133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강한 흡입력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F36E9-7B6D-4C2E-9F15-E9F8D676C009}"/>
              </a:ext>
            </a:extLst>
          </p:cNvPr>
          <p:cNvSpPr txBox="1"/>
          <p:nvPr/>
        </p:nvSpPr>
        <p:spPr>
          <a:xfrm>
            <a:off x="840834" y="306532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돌발상황대비</a:t>
            </a:r>
          </a:p>
        </p:txBody>
      </p:sp>
      <p:sp>
        <p:nvSpPr>
          <p:cNvPr id="16" name="오른쪽 화살표 8">
            <a:extLst>
              <a:ext uri="{FF2B5EF4-FFF2-40B4-BE49-F238E27FC236}">
                <a16:creationId xmlns:a16="http://schemas.microsoft.com/office/drawing/2014/main" id="{2C1D31DE-1B3B-4859-8874-5CCB8002CF7C}"/>
              </a:ext>
            </a:extLst>
          </p:cNvPr>
          <p:cNvSpPr/>
          <p:nvPr/>
        </p:nvSpPr>
        <p:spPr>
          <a:xfrm>
            <a:off x="2491788" y="2184271"/>
            <a:ext cx="1332960" cy="19770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오른쪽 화살표 8">
            <a:extLst>
              <a:ext uri="{FF2B5EF4-FFF2-40B4-BE49-F238E27FC236}">
                <a16:creationId xmlns:a16="http://schemas.microsoft.com/office/drawing/2014/main" id="{9B9E7252-ED47-4F99-9559-F810B0065FD2}"/>
              </a:ext>
            </a:extLst>
          </p:cNvPr>
          <p:cNvSpPr/>
          <p:nvPr/>
        </p:nvSpPr>
        <p:spPr>
          <a:xfrm>
            <a:off x="2491788" y="3151139"/>
            <a:ext cx="1332960" cy="19770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오른쪽 화살표 8">
            <a:extLst>
              <a:ext uri="{FF2B5EF4-FFF2-40B4-BE49-F238E27FC236}">
                <a16:creationId xmlns:a16="http://schemas.microsoft.com/office/drawing/2014/main" id="{8A550D95-9AD5-4981-A6F6-6C0ED859786F}"/>
              </a:ext>
            </a:extLst>
          </p:cNvPr>
          <p:cNvSpPr/>
          <p:nvPr/>
        </p:nvSpPr>
        <p:spPr>
          <a:xfrm>
            <a:off x="2491788" y="4168343"/>
            <a:ext cx="1332960" cy="19770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오른쪽 화살표 8">
            <a:extLst>
              <a:ext uri="{FF2B5EF4-FFF2-40B4-BE49-F238E27FC236}">
                <a16:creationId xmlns:a16="http://schemas.microsoft.com/office/drawing/2014/main" id="{EDBCA655-24D1-43F2-85D5-BB1672EBB379}"/>
              </a:ext>
            </a:extLst>
          </p:cNvPr>
          <p:cNvSpPr/>
          <p:nvPr/>
        </p:nvSpPr>
        <p:spPr>
          <a:xfrm>
            <a:off x="2491788" y="5137630"/>
            <a:ext cx="1332960" cy="19770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236F42-52FB-4D2F-A0B6-F49F92B973BB}"/>
              </a:ext>
            </a:extLst>
          </p:cNvPr>
          <p:cNvSpPr/>
          <p:nvPr/>
        </p:nvSpPr>
        <p:spPr>
          <a:xfrm>
            <a:off x="4055422" y="1903596"/>
            <a:ext cx="4176463" cy="7200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CDC31E-AF6B-4359-B0C6-AF97F03D8598}"/>
              </a:ext>
            </a:extLst>
          </p:cNvPr>
          <p:cNvSpPr/>
          <p:nvPr/>
        </p:nvSpPr>
        <p:spPr>
          <a:xfrm>
            <a:off x="4055422" y="2889953"/>
            <a:ext cx="4176463" cy="7200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AB30F5F-E40B-4666-B764-2019AA71D863}"/>
              </a:ext>
            </a:extLst>
          </p:cNvPr>
          <p:cNvSpPr/>
          <p:nvPr/>
        </p:nvSpPr>
        <p:spPr>
          <a:xfrm>
            <a:off x="4062018" y="3907157"/>
            <a:ext cx="4176463" cy="7200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82C396A-B9D0-41BF-80B8-2F7DBD09E6BA}"/>
              </a:ext>
            </a:extLst>
          </p:cNvPr>
          <p:cNvSpPr/>
          <p:nvPr/>
        </p:nvSpPr>
        <p:spPr>
          <a:xfrm>
            <a:off x="4062018" y="4880354"/>
            <a:ext cx="4176463" cy="7200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027739-F5DB-497D-9FBE-D7D140BFAF14}"/>
              </a:ext>
            </a:extLst>
          </p:cNvPr>
          <p:cNvSpPr txBox="1"/>
          <p:nvPr/>
        </p:nvSpPr>
        <p:spPr>
          <a:xfrm>
            <a:off x="4104994" y="2123747"/>
            <a:ext cx="40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초음파센서로 근처 물체와의 거리 감지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278FF-3B59-413A-88C2-E065C9534026}"/>
              </a:ext>
            </a:extLst>
          </p:cNvPr>
          <p:cNvSpPr txBox="1"/>
          <p:nvPr/>
        </p:nvSpPr>
        <p:spPr>
          <a:xfrm>
            <a:off x="4106854" y="3096105"/>
            <a:ext cx="447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돌발상황이 발생할 경우 자동으로 작동 중지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88CCA-2168-4B5D-9526-3C1BD602F544}"/>
              </a:ext>
            </a:extLst>
          </p:cNvPr>
          <p:cNvSpPr txBox="1"/>
          <p:nvPr/>
        </p:nvSpPr>
        <p:spPr>
          <a:xfrm>
            <a:off x="4104994" y="4113309"/>
            <a:ext cx="40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인가 전압을 높혀 흡입력을 증가시킴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F14D10-FDC4-4A83-93F0-6B157E2D722B}"/>
              </a:ext>
            </a:extLst>
          </p:cNvPr>
          <p:cNvSpPr txBox="1"/>
          <p:nvPr/>
        </p:nvSpPr>
        <p:spPr>
          <a:xfrm>
            <a:off x="4104994" y="5085499"/>
            <a:ext cx="40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본체를 최대한 작게 만들어 넓은 범위를 커버</a:t>
            </a:r>
          </a:p>
        </p:txBody>
      </p:sp>
    </p:spTree>
    <p:extLst>
      <p:ext uri="{BB962C8B-B14F-4D97-AF65-F5344CB8AC3E}">
        <p14:creationId xmlns:p14="http://schemas.microsoft.com/office/powerpoint/2010/main" val="319348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FF4AB-BC7B-4C76-ADBA-4115A3B69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69" y="2247286"/>
            <a:ext cx="3283931" cy="1680517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886597D-5FEC-4813-9EDE-79F0FB8C4D32}"/>
              </a:ext>
            </a:extLst>
          </p:cNvPr>
          <p:cNvSpPr/>
          <p:nvPr/>
        </p:nvSpPr>
        <p:spPr>
          <a:xfrm>
            <a:off x="639445" y="1598557"/>
            <a:ext cx="5395784" cy="1680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초음파 센서</a:t>
            </a:r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센서와 장애물 사이의 거리측정</a:t>
            </a:r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측정한 값 아두이노로 전송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EB0283B9-DC4A-4E66-8137-535180FC01E5}"/>
              </a:ext>
            </a:extLst>
          </p:cNvPr>
          <p:cNvSpPr/>
          <p:nvPr/>
        </p:nvSpPr>
        <p:spPr>
          <a:xfrm>
            <a:off x="639445" y="4379350"/>
            <a:ext cx="7272808" cy="14137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측정한 값에 따라 청소기가 장애물을 피해가도록 설정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초음파 센서 값이 일정 값 이하일때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즉 장애물이 있을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   DC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모터와 연결된 양쪽 바퀴의 회전 속도를 다르게 하여 방향 전환 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아래쪽 화살표 9">
            <a:extLst>
              <a:ext uri="{FF2B5EF4-FFF2-40B4-BE49-F238E27FC236}">
                <a16:creationId xmlns:a16="http://schemas.microsoft.com/office/drawing/2014/main" id="{13209D1E-4E58-4F2A-9118-1B7E709B3243}"/>
              </a:ext>
            </a:extLst>
          </p:cNvPr>
          <p:cNvSpPr/>
          <p:nvPr/>
        </p:nvSpPr>
        <p:spPr>
          <a:xfrm>
            <a:off x="3069608" y="3569719"/>
            <a:ext cx="535459" cy="51898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4633D5-6FD0-49F1-95A4-146627280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79" y="1981614"/>
            <a:ext cx="1943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1933</TotalTime>
  <Words>396</Words>
  <Application>Microsoft Office PowerPoint</Application>
  <PresentationFormat>화면 슬라이드 쇼(4:3)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나눔스퀘어</vt:lpstr>
      <vt:lpstr>Candara</vt:lpstr>
      <vt:lpstr>Tahoma</vt:lpstr>
      <vt:lpstr>함초롬돋움</vt:lpstr>
      <vt:lpstr>Times New Roman</vt:lpstr>
      <vt:lpstr>Tmon몬소리 Black</vt:lpstr>
      <vt:lpstr>맑은 고딕</vt:lpstr>
      <vt:lpstr>Aharoni</vt:lpstr>
      <vt:lpstr>Cooper Black</vt:lpstr>
      <vt:lpstr>Wingdings</vt:lpstr>
      <vt:lpstr>Arial</vt:lpstr>
      <vt:lpstr>PNU_CSE2018</vt:lpstr>
      <vt:lpstr>로봇 청소기 프로젝트 설계 발표자료 템플릿</vt:lpstr>
      <vt:lpstr>배경 및 필요성</vt:lpstr>
      <vt:lpstr>기존 시스템이나 서비스의 현상</vt:lpstr>
      <vt:lpstr>제안하는 시스템의 목표와 특성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활용 방안 및 향후 발전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김종덕</dc:creator>
  <cp:lastModifiedBy>박성국</cp:lastModifiedBy>
  <cp:revision>121</cp:revision>
  <dcterms:created xsi:type="dcterms:W3CDTF">2018-02-20T01:52:53Z</dcterms:created>
  <dcterms:modified xsi:type="dcterms:W3CDTF">2018-06-18T12:15:33Z</dcterms:modified>
</cp:coreProperties>
</file>