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1" r:id="rId2"/>
    <p:sldMasterId id="2147483699" r:id="rId3"/>
  </p:sldMasterIdLst>
  <p:notesMasterIdLst>
    <p:notesMasterId r:id="rId9"/>
  </p:notesMasterIdLst>
  <p:sldIdLst>
    <p:sldId id="269" r:id="rId4"/>
    <p:sldId id="268" r:id="rId5"/>
    <p:sldId id="271" r:id="rId6"/>
    <p:sldId id="266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eorghe Hriscu" initials="GH" lastIdx="2" clrIdx="0">
    <p:extLst>
      <p:ext uri="{19B8F6BF-5375-455C-9EA6-DF929625EA0E}">
        <p15:presenceInfo xmlns:p15="http://schemas.microsoft.com/office/powerpoint/2012/main" userId="Gheorghe Hrisc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A6B727"/>
    <a:srgbClr val="99FF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13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9F1FC-254C-4858-B3FA-F29DDFB6616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F45F5-1DBC-4C5A-B652-805483F20F4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038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F45F5-1DBC-4C5A-B652-805483F20F4F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357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F45F5-1DBC-4C5A-B652-805483F20F4F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064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3.wav"/><Relationship Id="rId4" Type="http://schemas.openxmlformats.org/officeDocument/2006/relationships/audio" Target="../media/audio3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66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hammer.wav"/>
          </p:stSnd>
        </p:sndAc>
      </p:transition>
    </mc:Choice>
    <mc:Fallback xmlns="">
      <p:transition spd="slow">
        <p:sndAc>
          <p:stSnd>
            <p:snd r:embed="rId3" name="hammer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00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433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22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78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bomb.wav"/>
          </p:stSnd>
        </p:sndAc>
      </p:transition>
    </mc:Choice>
    <mc:Fallback xmlns="">
      <p:transition spd="slow">
        <p:sndAc>
          <p:stSnd>
            <p:snd r:embed="rId4" name="bomb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500000"/>
    </mc:Choice>
    <mc:Fallback xmlns="">
      <p:transition spd="slow" advTm="50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859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81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8241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77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623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particulari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3814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7630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5168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4869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5058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2151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2410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6992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577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28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pect particulari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70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3845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6988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41272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5162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9198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1673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96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99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940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50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5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52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54C9823-3B8F-4E3A-A862-23497F09D75B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535343D-5769-4ED3-9D2C-1FA9A04BECC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22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7" r:id="rId2"/>
    <p:sldLayoutId id="2147483698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723" r:id="rId13"/>
    <p:sldLayoutId id="214748372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6" name="chimes.wav"/>
          </p:stSnd>
        </p:sndAc>
      </p:transition>
    </mc:Choice>
    <mc:Fallback xmlns="">
      <p:transition spd="slow">
        <p:sndAc>
          <p:stSnd>
            <p:snd r:embed="rId17" name="chimes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D688-EFA1-4940-A068-32335B53C70E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F97F6-DF98-4936-A075-24A6A0C8144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019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5FEF-98BB-4A89-A24E-FE3A203BD939}" type="datetimeFigureOut">
              <a:rPr lang="ro-RO" smtClean="0"/>
              <a:t>23.10.2016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EB92-BAB4-42B9-B1E4-E31ACD48FF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938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3.wav"/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3.wav"/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emf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hyperlink" Target="http://www.linkedin.com/profile/view?id=4554272" TargetMode="External"/><Relationship Id="rId5" Type="http://schemas.openxmlformats.org/officeDocument/2006/relationships/hyperlink" Target="http://www.managenergy.ro/" TargetMode="External"/><Relationship Id="rId4" Type="http://schemas.openxmlformats.org/officeDocument/2006/relationships/hyperlink" Target="mailto:gheorghe.hriscu@managenergy.ro" TargetMode="Externa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6" y="1414578"/>
            <a:ext cx="11587396" cy="4616534"/>
          </a:xfrm>
          <a:prstGeom prst="rect">
            <a:avLst/>
          </a:prstGeom>
        </p:spPr>
      </p:pic>
      <p:sp>
        <p:nvSpPr>
          <p:cNvPr id="5" name="CasetăText 4"/>
          <p:cNvSpPr txBox="1"/>
          <p:nvPr/>
        </p:nvSpPr>
        <p:spPr>
          <a:xfrm>
            <a:off x="305946" y="1557416"/>
            <a:ext cx="11587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7200" b="1" dirty="0"/>
              <a:t>Website-uri PRIMĂRII</a:t>
            </a:r>
            <a:endParaRPr lang="ro-RO" sz="2800" b="1" i="1" dirty="0"/>
          </a:p>
        </p:txBody>
      </p:sp>
      <p:sp>
        <p:nvSpPr>
          <p:cNvPr id="9" name="Dreptunghi 8"/>
          <p:cNvSpPr/>
          <p:nvPr/>
        </p:nvSpPr>
        <p:spPr>
          <a:xfrm>
            <a:off x="305946" y="2900583"/>
            <a:ext cx="112016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Echipa 5 - PRIMĂRII:</a:t>
            </a:r>
            <a:b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----------------------------------</a:t>
            </a:r>
          </a:p>
          <a:p>
            <a:pPr marL="457200" indent="-457200">
              <a:buAutoNum type="arabicPeriod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Gheorghe Hriscu – Manager de proiect</a:t>
            </a:r>
          </a:p>
          <a:p>
            <a:pPr marL="457200" indent="-457200">
              <a:buAutoNum type="arabicPeriod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Adrian Coman</a:t>
            </a:r>
          </a:p>
          <a:p>
            <a:pPr marL="457200" indent="-457200">
              <a:buAutoNum type="arabicPeriod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Nicolae Manta 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.....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4. Ionuț Daniel Doboș - Script Java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5. Liviu Ștefan Butan – Asistență si suport în dezvoltare Java Script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6. Bogdan-Cristian Răduță – Aplicație pentru inventarierea online a website-urilor inactive ale primăriilor</a:t>
            </a:r>
          </a:p>
          <a:p>
            <a:endParaRPr lang="ro-RO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0" y="159704"/>
            <a:ext cx="116993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b="1" dirty="0"/>
              <a:t>JS HACKS</a:t>
            </a:r>
            <a:r>
              <a:rPr lang="ro-RO" sz="2400" b="1" dirty="0"/>
              <a:t>,</a:t>
            </a:r>
          </a:p>
          <a:p>
            <a:pPr algn="ctr"/>
            <a:r>
              <a:rPr lang="ro-RO" sz="2400" b="1" dirty="0"/>
              <a:t>21-23</a:t>
            </a:r>
            <a:r>
              <a:rPr lang="it-IT" sz="2400" b="1" dirty="0"/>
              <a:t> </a:t>
            </a:r>
            <a:r>
              <a:rPr lang="ro-RO" sz="2400" b="1" dirty="0"/>
              <a:t>Octombrie 2016 –</a:t>
            </a:r>
            <a:r>
              <a:rPr lang="it-IT" sz="2400" b="1" dirty="0"/>
              <a:t> </a:t>
            </a:r>
            <a:r>
              <a:rPr lang="ro-RO" sz="2400" b="1" dirty="0"/>
              <a:t>București</a:t>
            </a:r>
          </a:p>
          <a:p>
            <a:pPr algn="ctr"/>
            <a:endParaRPr lang="it-IT" sz="2400" b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2601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bomb.wav"/>
          </p:stSnd>
        </p:sndAc>
      </p:transition>
    </mc:Choice>
    <mc:Fallback xmlns="">
      <p:transition spd="slow"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6" y="734096"/>
            <a:ext cx="11587396" cy="5876566"/>
          </a:xfrm>
          <a:prstGeom prst="rect">
            <a:avLst/>
          </a:prstGeom>
        </p:spPr>
      </p:pic>
      <p:sp>
        <p:nvSpPr>
          <p:cNvPr id="9" name="Dreptunghi 8"/>
          <p:cNvSpPr/>
          <p:nvPr/>
        </p:nvSpPr>
        <p:spPr>
          <a:xfrm>
            <a:off x="248877" y="841818"/>
            <a:ext cx="119431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Inventariere: 3185 Primării, 3185 Primari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218 –primării fără website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163 primării cu website-uri nefuncționale (din cele active) – 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verificate azi 23/10/2016 ora 15:00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-----------------------------------------------------------------------------------------------------------------</a:t>
            </a:r>
          </a:p>
        </p:txBody>
      </p:sp>
      <p:sp>
        <p:nvSpPr>
          <p:cNvPr id="2" name="CasetăText 1"/>
          <p:cNvSpPr txBox="1"/>
          <p:nvPr/>
        </p:nvSpPr>
        <p:spPr>
          <a:xfrm>
            <a:off x="0" y="159704"/>
            <a:ext cx="1169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b="1" dirty="0"/>
              <a:t>Website-uri PRIMĂRII</a:t>
            </a:r>
            <a:endParaRPr lang="ro-RO" dirty="0"/>
          </a:p>
        </p:txBody>
      </p:sp>
      <p:sp>
        <p:nvSpPr>
          <p:cNvPr id="6" name="Dreptunghi 5"/>
          <p:cNvSpPr/>
          <p:nvPr/>
        </p:nvSpPr>
        <p:spPr>
          <a:xfrm>
            <a:off x="248877" y="2345629"/>
            <a:ext cx="1164446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1. Baza de date cu toate primăriile: </a:t>
            </a:r>
            <a:b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-   UAT + Componență</a:t>
            </a:r>
          </a:p>
          <a:p>
            <a:pPr marL="342900" indent="-342900">
              <a:buFontTx/>
              <a:buChar char="-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SIRUTA</a:t>
            </a:r>
          </a:p>
          <a:p>
            <a:pPr marL="342900" indent="-342900">
              <a:buFontTx/>
              <a:buChar char="-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Telefoane primărie</a:t>
            </a:r>
          </a:p>
          <a:p>
            <a:pPr marL="342900" indent="-342900">
              <a:buFontTx/>
              <a:buChar char="-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Email primărie</a:t>
            </a:r>
          </a:p>
          <a:p>
            <a:pPr marL="342900" indent="-342900">
              <a:buFontTx/>
              <a:buChar char="-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Website</a:t>
            </a:r>
          </a:p>
          <a:p>
            <a:pPr marL="342900" indent="-342900">
              <a:buFontTx/>
              <a:buChar char="-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Primar ales în 2016</a:t>
            </a:r>
          </a:p>
          <a:p>
            <a:pPr marL="342900" indent="-342900">
              <a:buFontTx/>
              <a:buChar char="-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Partid susținător</a:t>
            </a:r>
          </a:p>
          <a:p>
            <a:endParaRPr lang="ro-RO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2. Structură MODEL propusă ca - Cea mai bună practică 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3. Aplicație de prezentare a hărții unui model de website primărie (Java Script)</a:t>
            </a:r>
          </a:p>
          <a:p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4. Aplicație </a:t>
            </a: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online </a:t>
            </a: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de inventariere a website-urilor funcționale ale primăriilor</a:t>
            </a:r>
          </a:p>
          <a:p>
            <a:endParaRPr lang="ro-RO" sz="9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ro-RO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Fișiere PDF: model Website primărie, Listă primării + primari</a:t>
            </a:r>
          </a:p>
        </p:txBody>
      </p:sp>
    </p:spTree>
    <p:extLst>
      <p:ext uri="{BB962C8B-B14F-4D97-AF65-F5344CB8AC3E}">
        <p14:creationId xmlns:p14="http://schemas.microsoft.com/office/powerpoint/2010/main" val="36763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bomb.wav"/>
          </p:stSnd>
        </p:sndAc>
      </p:transition>
    </mc:Choice>
    <mc:Fallback xmlns="">
      <p:transition spd="slow"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/>
          <p:cNvSpPr txBox="1"/>
          <p:nvPr/>
        </p:nvSpPr>
        <p:spPr>
          <a:xfrm>
            <a:off x="1561513" y="6431280"/>
            <a:ext cx="2999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© Gheorghe Hriscu, 2016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23513" y="4305346"/>
            <a:ext cx="766292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ro-RO" sz="2400" b="1" dirty="0">
                <a:solidFill>
                  <a:srgbClr val="0000FF"/>
                </a:solidFill>
              </a:rPr>
              <a:t>If not </a:t>
            </a:r>
            <a:r>
              <a:rPr lang="ro-RO" altLang="ro-RO" sz="2400" b="1" dirty="0">
                <a:solidFill>
                  <a:srgbClr val="0000FF"/>
                </a:solidFill>
              </a:rPr>
              <a:t>US</a:t>
            </a:r>
            <a:r>
              <a:rPr lang="en-US" altLang="ro-RO" sz="2400" b="1" dirty="0">
                <a:solidFill>
                  <a:srgbClr val="0000FF"/>
                </a:solidFill>
              </a:rPr>
              <a:t>... then WHO?</a:t>
            </a:r>
            <a:r>
              <a:rPr lang="ro-RO" altLang="ro-RO" sz="2400" b="1" dirty="0">
                <a:solidFill>
                  <a:srgbClr val="0000FF"/>
                </a:solidFill>
              </a:rPr>
              <a:t>   </a:t>
            </a:r>
            <a:r>
              <a:rPr lang="en-US" altLang="ro-RO" sz="2400" b="1" dirty="0">
                <a:solidFill>
                  <a:srgbClr val="0000FF"/>
                </a:solidFill>
              </a:rPr>
              <a:t>If not NOW... then WHEN?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15145" y="3621733"/>
            <a:ext cx="8479664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r"/>
            <a:r>
              <a:rPr lang="en-US" altLang="ro-RO" sz="2200" b="1" i="1" dirty="0" err="1"/>
              <a:t>Dac</a:t>
            </a:r>
            <a:r>
              <a:rPr lang="en-US" altLang="ro-RO" sz="2200" b="1" i="1" dirty="0" err="1">
                <a:sym typeface="Arial" panose="020B0604020202020204" pitchFamily="34" charset="0"/>
              </a:rPr>
              <a:t>ӑ</a:t>
            </a:r>
            <a:r>
              <a:rPr lang="en-US" altLang="ro-RO" sz="2200" b="1" i="1" dirty="0"/>
              <a:t> nu NOI ... </a:t>
            </a:r>
            <a:r>
              <a:rPr lang="en-US" altLang="ro-RO" sz="2200" b="1" i="1" dirty="0" err="1"/>
              <a:t>atunci</a:t>
            </a:r>
            <a:r>
              <a:rPr lang="en-US" altLang="ro-RO" sz="2200" b="1" i="1" dirty="0"/>
              <a:t> CINE? </a:t>
            </a:r>
            <a:r>
              <a:rPr lang="ro-RO" altLang="ro-RO" sz="2200" b="1" i="1" dirty="0"/>
              <a:t> </a:t>
            </a:r>
            <a:r>
              <a:rPr lang="en-US" altLang="ro-RO" sz="2200" b="1" i="1" dirty="0" err="1"/>
              <a:t>Dac</a:t>
            </a:r>
            <a:r>
              <a:rPr lang="en-US" altLang="ro-RO" sz="2200" b="1" i="1" dirty="0" err="1">
                <a:sym typeface="Arial" panose="020B0604020202020204" pitchFamily="34" charset="0"/>
              </a:rPr>
              <a:t>ӑ</a:t>
            </a:r>
            <a:r>
              <a:rPr lang="en-US" altLang="ro-RO" sz="2200" b="1" i="1" dirty="0"/>
              <a:t>  nu </a:t>
            </a:r>
            <a:r>
              <a:rPr lang="ro-RO" altLang="ro-RO" sz="2200" b="1" i="1" dirty="0"/>
              <a:t>ACUM</a:t>
            </a:r>
            <a:r>
              <a:rPr lang="en-US" altLang="ro-RO" sz="2200" b="1" i="1" dirty="0"/>
              <a:t> ... </a:t>
            </a:r>
            <a:r>
              <a:rPr lang="en-US" altLang="ro-RO" sz="2200" b="1" i="1" dirty="0" err="1"/>
              <a:t>atunci</a:t>
            </a:r>
            <a:r>
              <a:rPr lang="en-US" altLang="ro-RO" sz="2200" b="1" i="1" dirty="0"/>
              <a:t> C</a:t>
            </a:r>
            <a:r>
              <a:rPr lang="en-US" altLang="ro-RO" sz="2200" b="1" i="1" dirty="0">
                <a:sym typeface="Arial" panose="020B0604020202020204" pitchFamily="34" charset="0"/>
              </a:rPr>
              <a:t>Â</a:t>
            </a:r>
            <a:r>
              <a:rPr lang="en-US" altLang="ro-RO" sz="2200" b="1" i="1" dirty="0"/>
              <a:t>ND?</a:t>
            </a:r>
            <a:r>
              <a:rPr lang="ro-RO" altLang="ro-RO" sz="2200" b="1" i="1" dirty="0"/>
              <a:t> </a:t>
            </a:r>
          </a:p>
          <a:p>
            <a:pPr algn="r"/>
            <a:endParaRPr lang="en-US" altLang="ro-RO" sz="1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8641" y="4790819"/>
            <a:ext cx="10986868" cy="152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ro-RO" sz="2400" b="1" i="1" dirty="0">
                <a:solidFill>
                  <a:srgbClr val="FF0000"/>
                </a:solidFill>
              </a:rPr>
              <a:t>H</a:t>
            </a:r>
            <a:r>
              <a:rPr lang="ro-RO" altLang="en-US" sz="2400" b="1" i="1" dirty="0">
                <a:solidFill>
                  <a:srgbClr val="FF0000"/>
                </a:solidFill>
              </a:rPr>
              <a:t>е </a:t>
            </a:r>
            <a:r>
              <a:rPr lang="ro-RO" altLang="en-US" sz="2400" b="1" i="1" dirty="0" err="1">
                <a:solidFill>
                  <a:srgbClr val="FF0000"/>
                </a:solidFill>
              </a:rPr>
              <a:t>мы</a:t>
            </a:r>
            <a:r>
              <a:rPr lang="ro-RO" altLang="en-US" sz="2400" b="1" i="1" dirty="0">
                <a:solidFill>
                  <a:srgbClr val="FF0000"/>
                </a:solidFill>
              </a:rPr>
              <a:t> ... </a:t>
            </a:r>
            <a:r>
              <a:rPr lang="ro-RO" altLang="en-US" sz="2400" b="1" i="1" dirty="0" err="1">
                <a:solidFill>
                  <a:srgbClr val="FF0000"/>
                </a:solidFill>
              </a:rPr>
              <a:t>mогда</a:t>
            </a:r>
            <a:r>
              <a:rPr lang="ro-RO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ro-RO" sz="2400" b="1" i="1" dirty="0">
                <a:solidFill>
                  <a:srgbClr val="FF0000"/>
                </a:solidFill>
              </a:rPr>
              <a:t>KTO</a:t>
            </a:r>
            <a:r>
              <a:rPr lang="ro-RO" altLang="en-US" sz="2400" b="1" i="1" dirty="0">
                <a:solidFill>
                  <a:srgbClr val="FF0000"/>
                </a:solidFill>
              </a:rPr>
              <a:t>?   </a:t>
            </a:r>
            <a:r>
              <a:rPr lang="en-US" altLang="ro-RO" sz="2400" b="1" i="1" dirty="0">
                <a:solidFill>
                  <a:srgbClr val="FF0000"/>
                </a:solidFill>
              </a:rPr>
              <a:t>H</a:t>
            </a:r>
            <a:r>
              <a:rPr lang="ro-RO" altLang="en-US" sz="2400" b="1" i="1" dirty="0">
                <a:solidFill>
                  <a:srgbClr val="FF0000"/>
                </a:solidFill>
              </a:rPr>
              <a:t>е </a:t>
            </a:r>
            <a:r>
              <a:rPr lang="ro-RO" altLang="en-US" sz="2400" b="1" i="1" dirty="0" err="1">
                <a:solidFill>
                  <a:srgbClr val="FF0000"/>
                </a:solidFill>
              </a:rPr>
              <a:t>сейчас</a:t>
            </a:r>
            <a:r>
              <a:rPr lang="ro-RO" altLang="en-US" sz="2400" b="1" i="1" dirty="0">
                <a:solidFill>
                  <a:srgbClr val="FF0000"/>
                </a:solidFill>
              </a:rPr>
              <a:t> ... КОГДА?</a:t>
            </a:r>
          </a:p>
          <a:p>
            <a:pPr algn="ctr"/>
            <a:endParaRPr lang="ro-RO" altLang="en-US" sz="900" b="1" i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如果不是我们</a:t>
            </a:r>
            <a:r>
              <a:rPr lang="en-US" altLang="zh-CN" sz="2400" b="1" dirty="0">
                <a:solidFill>
                  <a:srgbClr val="FF0000"/>
                </a:solidFill>
              </a:rPr>
              <a:t>......</a:t>
            </a:r>
            <a:r>
              <a:rPr lang="zh-CN" altLang="en-US" sz="2400" b="1" dirty="0">
                <a:solidFill>
                  <a:srgbClr val="FF0000"/>
                </a:solidFill>
              </a:rPr>
              <a:t>那么谁？</a:t>
            </a:r>
            <a:r>
              <a:rPr lang="ro-RO" altLang="zh-CN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</a:rPr>
              <a:t>如果不是现在</a:t>
            </a:r>
            <a:r>
              <a:rPr lang="en-US" altLang="zh-CN" sz="2400" b="1" dirty="0">
                <a:solidFill>
                  <a:srgbClr val="FF0000"/>
                </a:solidFill>
              </a:rPr>
              <a:t>...</a:t>
            </a:r>
            <a:r>
              <a:rPr lang="zh-CN" altLang="en-US" sz="2400" b="1" dirty="0">
                <a:solidFill>
                  <a:srgbClr val="FF0000"/>
                </a:solidFill>
              </a:rPr>
              <a:t>什么时候？</a:t>
            </a:r>
            <a:endParaRPr lang="ro-RO" altLang="zh-CN" sz="2400" b="1" dirty="0">
              <a:solidFill>
                <a:srgbClr val="FF0000"/>
              </a:solidFill>
            </a:endParaRPr>
          </a:p>
          <a:p>
            <a:pPr algn="r"/>
            <a:r>
              <a:rPr lang="ar-SY" sz="3600" dirty="0"/>
              <a:t>ذا لم نكن نحن, إذا من يكون؟</a:t>
            </a:r>
            <a:r>
              <a:rPr lang="ar-SY" dirty="0"/>
              <a:t>إ</a:t>
            </a:r>
            <a:r>
              <a:rPr lang="ro-RO" sz="2400" b="1" dirty="0">
                <a:solidFill>
                  <a:srgbClr val="FF0000"/>
                </a:solidFill>
              </a:rPr>
              <a:t>     </a:t>
            </a:r>
            <a:r>
              <a:rPr lang="ar-SY" sz="3200" dirty="0"/>
              <a:t>إن لم يكن الآن, </a:t>
            </a:r>
            <a:r>
              <a:rPr lang="ro-RO" sz="3200" dirty="0" err="1"/>
              <a:t>فمتى</a:t>
            </a:r>
            <a:r>
              <a:rPr lang="ro-RO" sz="3200" dirty="0"/>
              <a:t>؟</a:t>
            </a:r>
          </a:p>
        </p:txBody>
      </p:sp>
      <p:sp>
        <p:nvSpPr>
          <p:cNvPr id="6" name="Dreptunghi 5"/>
          <p:cNvSpPr/>
          <p:nvPr/>
        </p:nvSpPr>
        <p:spPr>
          <a:xfrm>
            <a:off x="2094913" y="1097280"/>
            <a:ext cx="3124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Mulțumesc </a:t>
            </a:r>
          </a:p>
          <a:p>
            <a:pPr algn="ctr"/>
            <a:r>
              <a:rPr lang="ro-RO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pentru </a:t>
            </a:r>
          </a:p>
          <a:p>
            <a:pPr algn="ctr"/>
            <a:r>
              <a:rPr lang="ro-RO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atenție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42" y="326658"/>
            <a:ext cx="4876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10" y="617956"/>
            <a:ext cx="7029416" cy="6097439"/>
          </a:xfrm>
          <a:prstGeom prst="rect">
            <a:avLst/>
          </a:prstGeom>
          <a:noFill/>
        </p:spPr>
      </p:pic>
      <p:grpSp>
        <p:nvGrpSpPr>
          <p:cNvPr id="3" name="Group 527"/>
          <p:cNvGrpSpPr/>
          <p:nvPr/>
        </p:nvGrpSpPr>
        <p:grpSpPr>
          <a:xfrm>
            <a:off x="1279493" y="4081220"/>
            <a:ext cx="1715168" cy="1637268"/>
            <a:chOff x="1279493" y="4081220"/>
            <a:chExt cx="1715168" cy="1637268"/>
          </a:xfrm>
        </p:grpSpPr>
        <p:sp>
          <p:nvSpPr>
            <p:cNvPr id="4" name="Rectangle 401"/>
            <p:cNvSpPr/>
            <p:nvPr/>
          </p:nvSpPr>
          <p:spPr>
            <a:xfrm>
              <a:off x="1279493" y="4081220"/>
              <a:ext cx="1715168" cy="16372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ro-RO" sz="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399"/>
            <p:cNvSpPr/>
            <p:nvPr/>
          </p:nvSpPr>
          <p:spPr>
            <a:xfrm>
              <a:off x="1333454" y="4111700"/>
              <a:ext cx="1602786" cy="21733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ro-RO" sz="1000" b="1" dirty="0">
                  <a:solidFill>
                    <a:schemeClr val="tx1"/>
                  </a:solidFill>
                </a:rPr>
                <a:t>FACTORI DE INFLUENȚĂ</a:t>
              </a:r>
            </a:p>
          </p:txBody>
        </p:sp>
      </p:grpSp>
      <p:grpSp>
        <p:nvGrpSpPr>
          <p:cNvPr id="6" name="Group 514"/>
          <p:cNvGrpSpPr/>
          <p:nvPr/>
        </p:nvGrpSpPr>
        <p:grpSpPr>
          <a:xfrm>
            <a:off x="1236068" y="313621"/>
            <a:ext cx="9555759" cy="2841535"/>
            <a:chOff x="1236068" y="463550"/>
            <a:chExt cx="9551385" cy="2691606"/>
          </a:xfrm>
        </p:grpSpPr>
        <p:sp>
          <p:nvSpPr>
            <p:cNvPr id="7" name="Rounded Rectangle 395"/>
            <p:cNvSpPr/>
            <p:nvPr/>
          </p:nvSpPr>
          <p:spPr>
            <a:xfrm>
              <a:off x="1236068" y="739140"/>
              <a:ext cx="4355107" cy="241601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b="1" dirty="0">
                  <a:solidFill>
                    <a:schemeClr val="tx1"/>
                  </a:solidFill>
                </a:rPr>
                <a:t>2. Organizație </a:t>
              </a:r>
              <a:r>
                <a:rPr lang="ro-RO" sz="1200" b="1" dirty="0">
                  <a:solidFill>
                    <a:schemeClr val="tx1"/>
                  </a:solidFill>
                </a:rPr>
                <a:t>(independentă sau consorții)</a:t>
              </a:r>
            </a:p>
            <a:p>
              <a:pPr algn="ctr"/>
              <a:endParaRPr lang="ro-RO" sz="1200" dirty="0"/>
            </a:p>
            <a:p>
              <a:pPr algn="ctr"/>
              <a:endParaRPr lang="ro-RO" dirty="0"/>
            </a:p>
            <a:p>
              <a:pPr algn="ctr"/>
              <a:endParaRPr lang="ro-RO" dirty="0"/>
            </a:p>
            <a:p>
              <a:pPr algn="ctr"/>
              <a:endParaRPr lang="ro-RO" dirty="0"/>
            </a:p>
            <a:p>
              <a:pPr algn="ctr"/>
              <a:endParaRPr lang="ro-RO" dirty="0"/>
            </a:p>
            <a:p>
              <a:pPr algn="ctr"/>
              <a:endParaRPr lang="ro-RO" dirty="0"/>
            </a:p>
            <a:p>
              <a:pPr algn="ctr"/>
              <a:endParaRPr lang="ro-RO" dirty="0"/>
            </a:p>
            <a:p>
              <a:pPr algn="ctr"/>
              <a:endParaRPr lang="ro-RO" dirty="0"/>
            </a:p>
          </p:txBody>
        </p:sp>
        <p:grpSp>
          <p:nvGrpSpPr>
            <p:cNvPr id="8" name="Group 484"/>
            <p:cNvGrpSpPr/>
            <p:nvPr/>
          </p:nvGrpSpPr>
          <p:grpSpPr>
            <a:xfrm>
              <a:off x="3291391" y="463550"/>
              <a:ext cx="7496062" cy="1900868"/>
              <a:chOff x="3291391" y="463550"/>
              <a:chExt cx="7496062" cy="1900868"/>
            </a:xfrm>
          </p:grpSpPr>
          <p:cxnSp>
            <p:nvCxnSpPr>
              <p:cNvPr id="9" name="Straight Connector 478"/>
              <p:cNvCxnSpPr/>
              <p:nvPr/>
            </p:nvCxnSpPr>
            <p:spPr>
              <a:xfrm flipV="1">
                <a:off x="3291391" y="470213"/>
                <a:ext cx="7496061" cy="28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76"/>
              <p:cNvCxnSpPr>
                <a:endCxn id="96" idx="0"/>
              </p:cNvCxnSpPr>
              <p:nvPr/>
            </p:nvCxnSpPr>
            <p:spPr>
              <a:xfrm flipH="1">
                <a:off x="10764451" y="470213"/>
                <a:ext cx="23002" cy="18942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480"/>
              <p:cNvCxnSpPr/>
              <p:nvPr/>
            </p:nvCxnSpPr>
            <p:spPr>
              <a:xfrm flipH="1">
                <a:off x="3299328" y="463550"/>
                <a:ext cx="550" cy="27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481"/>
              <p:cNvCxnSpPr>
                <a:endCxn id="115" idx="0"/>
              </p:cNvCxnSpPr>
              <p:nvPr/>
            </p:nvCxnSpPr>
            <p:spPr>
              <a:xfrm flipH="1">
                <a:off x="8518368" y="470213"/>
                <a:ext cx="10311" cy="309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413"/>
          <p:cNvGrpSpPr/>
          <p:nvPr/>
        </p:nvGrpSpPr>
        <p:grpSpPr>
          <a:xfrm>
            <a:off x="502276" y="5762667"/>
            <a:ext cx="8318095" cy="478483"/>
            <a:chOff x="1325413" y="5762667"/>
            <a:chExt cx="8058528" cy="478483"/>
          </a:xfrm>
        </p:grpSpPr>
        <p:sp>
          <p:nvSpPr>
            <p:cNvPr id="14" name="Rectangle 402"/>
            <p:cNvSpPr/>
            <p:nvPr/>
          </p:nvSpPr>
          <p:spPr>
            <a:xfrm>
              <a:off x="1325413" y="5762667"/>
              <a:ext cx="8058528" cy="478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ro-RO" sz="1600" b="1" dirty="0">
                  <a:solidFill>
                    <a:schemeClr val="tx1"/>
                  </a:solidFill>
                </a:rPr>
                <a:t>   4. Abordări:</a:t>
              </a:r>
            </a:p>
          </p:txBody>
        </p:sp>
        <p:cxnSp>
          <p:nvCxnSpPr>
            <p:cNvPr id="15" name="Straight Connector 411"/>
            <p:cNvCxnSpPr/>
            <p:nvPr/>
          </p:nvCxnSpPr>
          <p:spPr>
            <a:xfrm>
              <a:off x="9248094" y="5762667"/>
              <a:ext cx="0" cy="478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12"/>
            <p:cNvCxnSpPr/>
            <p:nvPr/>
          </p:nvCxnSpPr>
          <p:spPr>
            <a:xfrm>
              <a:off x="1446292" y="5762667"/>
              <a:ext cx="0" cy="478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9705887" y="5883900"/>
            <a:ext cx="1017384" cy="936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1000" b="1" u="sng" dirty="0">
                <a:solidFill>
                  <a:schemeClr val="tx1"/>
                </a:solidFill>
              </a:rPr>
              <a:t>NATURĂ</a:t>
            </a:r>
            <a:r>
              <a:rPr lang="en-US" sz="1000" b="1" u="sng" dirty="0">
                <a:solidFill>
                  <a:schemeClr val="tx1"/>
                </a:solidFill>
              </a:rPr>
              <a:t>,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Agr</a:t>
            </a:r>
            <a:r>
              <a:rPr lang="ro-RO" sz="1000" b="1" dirty="0">
                <a:solidFill>
                  <a:schemeClr val="tx1"/>
                </a:solidFill>
              </a:rPr>
              <a:t>i</a:t>
            </a:r>
            <a:r>
              <a:rPr lang="en-US" sz="1000" b="1" dirty="0" err="1">
                <a:solidFill>
                  <a:schemeClr val="tx1"/>
                </a:solidFill>
              </a:rPr>
              <a:t>cultur</a:t>
            </a:r>
            <a:r>
              <a:rPr lang="ro-RO" sz="1000" b="1" dirty="0">
                <a:solidFill>
                  <a:schemeClr val="tx1"/>
                </a:solidFill>
              </a:rPr>
              <a:t>ă și Zootehnie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err="1">
                <a:solidFill>
                  <a:schemeClr val="tx1"/>
                </a:solidFill>
              </a:rPr>
              <a:t>Industrie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err="1">
                <a:solidFill>
                  <a:schemeClr val="tx1"/>
                </a:solidFill>
              </a:rPr>
              <a:t>Servicii</a:t>
            </a:r>
            <a:endParaRPr lang="ro-RO" sz="1000" b="1" dirty="0">
              <a:solidFill>
                <a:schemeClr val="tx1"/>
              </a:solidFill>
            </a:endParaRPr>
          </a:p>
        </p:txBody>
      </p:sp>
      <p:grpSp>
        <p:nvGrpSpPr>
          <p:cNvPr id="18" name="Group 361"/>
          <p:cNvGrpSpPr/>
          <p:nvPr/>
        </p:nvGrpSpPr>
        <p:grpSpPr>
          <a:xfrm>
            <a:off x="8838330" y="6151152"/>
            <a:ext cx="867560" cy="384626"/>
            <a:chOff x="8824894" y="6189252"/>
            <a:chExt cx="936459" cy="384626"/>
          </a:xfrm>
        </p:grpSpPr>
        <p:sp>
          <p:nvSpPr>
            <p:cNvPr id="19" name="Rounded Rectangle 5"/>
            <p:cNvSpPr/>
            <p:nvPr/>
          </p:nvSpPr>
          <p:spPr>
            <a:xfrm>
              <a:off x="8824894" y="6189252"/>
              <a:ext cx="685791" cy="38462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START/ STOP</a:t>
              </a:r>
              <a:endParaRPr lang="ro-RO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8"/>
            <p:cNvCxnSpPr/>
            <p:nvPr/>
          </p:nvCxnSpPr>
          <p:spPr>
            <a:xfrm>
              <a:off x="9477375" y="6401425"/>
              <a:ext cx="28397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62"/>
          <p:cNvGrpSpPr/>
          <p:nvPr/>
        </p:nvGrpSpPr>
        <p:grpSpPr>
          <a:xfrm>
            <a:off x="9477375" y="5366063"/>
            <a:ext cx="1245896" cy="985837"/>
            <a:chOff x="9477375" y="5366063"/>
            <a:chExt cx="1245896" cy="985837"/>
          </a:xfrm>
        </p:grpSpPr>
        <p:cxnSp>
          <p:nvCxnSpPr>
            <p:cNvPr id="22" name="Elbow Connector 14"/>
            <p:cNvCxnSpPr>
              <a:stCxn id="17" idx="6"/>
            </p:cNvCxnSpPr>
            <p:nvPr/>
          </p:nvCxnSpPr>
          <p:spPr>
            <a:xfrm flipH="1" flipV="1">
              <a:off x="10461627" y="5599426"/>
              <a:ext cx="261644" cy="752474"/>
            </a:xfrm>
            <a:prstGeom prst="bentConnector4">
              <a:avLst>
                <a:gd name="adj1" fmla="val -87371"/>
                <a:gd name="adj2" fmla="val 81097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0"/>
            <p:cNvSpPr/>
            <p:nvPr/>
          </p:nvSpPr>
          <p:spPr>
            <a:xfrm>
              <a:off x="9477375" y="5366063"/>
              <a:ext cx="984251" cy="4667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900" dirty="0">
                  <a:solidFill>
                    <a:schemeClr val="tx1"/>
                  </a:solidFill>
                </a:rPr>
                <a:t>Substanțe/Produse, </a:t>
              </a:r>
              <a:r>
                <a:rPr lang="ro-RO" sz="900" b="1" dirty="0">
                  <a:solidFill>
                    <a:schemeClr val="tx1"/>
                  </a:solidFill>
                </a:rPr>
                <a:t>Energii, Informații</a:t>
              </a:r>
            </a:p>
          </p:txBody>
        </p:sp>
      </p:grpSp>
      <p:sp>
        <p:nvSpPr>
          <p:cNvPr id="24" name="Rectangle 21"/>
          <p:cNvSpPr/>
          <p:nvPr/>
        </p:nvSpPr>
        <p:spPr>
          <a:xfrm>
            <a:off x="7073368" y="4389908"/>
            <a:ext cx="2153182" cy="515302"/>
          </a:xfrm>
          <a:prstGeom prst="rect">
            <a:avLst/>
          </a:prstGeom>
          <a:solidFill>
            <a:srgbClr val="CC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b="1" dirty="0">
                <a:solidFill>
                  <a:schemeClr val="tx1"/>
                </a:solidFill>
              </a:rPr>
              <a:t>0</a:t>
            </a:r>
            <a:r>
              <a:rPr lang="en-US" sz="1600" b="1" dirty="0">
                <a:solidFill>
                  <a:schemeClr val="tx1"/>
                </a:solidFill>
              </a:rPr>
              <a:t>.2 </a:t>
            </a: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ro-RO" sz="1200" b="1" dirty="0">
                <a:solidFill>
                  <a:schemeClr val="tx1"/>
                </a:solidFill>
              </a:rPr>
              <a:t>OCIETATEA și NATURA </a:t>
            </a:r>
            <a:r>
              <a:rPr lang="en-GB" sz="1200" b="1" dirty="0">
                <a:solidFill>
                  <a:schemeClr val="tx1"/>
                </a:solidFill>
              </a:rPr>
              <a:t> (</a:t>
            </a:r>
            <a:r>
              <a:rPr lang="ro-RO" sz="1200" i="1" dirty="0">
                <a:solidFill>
                  <a:schemeClr val="tx1"/>
                </a:solidFill>
              </a:rPr>
              <a:t>Procese </a:t>
            </a:r>
            <a:r>
              <a:rPr lang="ro-RO" sz="1200" i="1">
                <a:solidFill>
                  <a:schemeClr val="tx1"/>
                </a:solidFill>
              </a:rPr>
              <a:t>și evenimente)</a:t>
            </a:r>
            <a:endParaRPr lang="ro-RO" sz="1200" i="1" dirty="0">
              <a:solidFill>
                <a:schemeClr val="tx1"/>
              </a:solidFill>
            </a:endParaRPr>
          </a:p>
        </p:txBody>
      </p:sp>
      <p:grpSp>
        <p:nvGrpSpPr>
          <p:cNvPr id="25" name="Group 449"/>
          <p:cNvGrpSpPr/>
          <p:nvPr/>
        </p:nvGrpSpPr>
        <p:grpSpPr>
          <a:xfrm>
            <a:off x="7072754" y="2191698"/>
            <a:ext cx="2175340" cy="2196779"/>
            <a:chOff x="7072754" y="2191698"/>
            <a:chExt cx="2175340" cy="2196779"/>
          </a:xfrm>
        </p:grpSpPr>
        <p:sp>
          <p:nvSpPr>
            <p:cNvPr id="26" name="Rectangle 1"/>
            <p:cNvSpPr/>
            <p:nvPr/>
          </p:nvSpPr>
          <p:spPr>
            <a:xfrm>
              <a:off x="7072754" y="2535077"/>
              <a:ext cx="2153796" cy="185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o-RO" sz="800" b="1" dirty="0">
                  <a:solidFill>
                    <a:schemeClr val="tx1"/>
                  </a:solidFill>
                </a:rPr>
                <a:t>**</a:t>
              </a:r>
            </a:p>
            <a:p>
              <a:r>
                <a:rPr lang="ro-RO" sz="800" b="1" dirty="0">
                  <a:solidFill>
                    <a:schemeClr val="tx1"/>
                  </a:solidFill>
                </a:rPr>
                <a:t>000       Informatica + matematica</a:t>
              </a:r>
            </a:p>
            <a:p>
              <a:endParaRPr lang="ro-RO" sz="400" b="1" dirty="0">
                <a:solidFill>
                  <a:schemeClr val="tx1"/>
                </a:solidFill>
              </a:endParaRPr>
            </a:p>
            <a:p>
              <a:pPr marL="228600" indent="-228600">
                <a:buAutoNum type="arabicPlain" startAt="100"/>
              </a:pPr>
              <a:r>
                <a:rPr lang="ro-RO" sz="800" b="1" dirty="0">
                  <a:solidFill>
                    <a:schemeClr val="tx1"/>
                  </a:solidFill>
                </a:rPr>
                <a:t>    Filozofie și psihologie</a:t>
              </a:r>
            </a:p>
            <a:p>
              <a:pPr marL="228600" indent="-228600">
                <a:buAutoNum type="arabicPlain" startAt="200"/>
              </a:pPr>
              <a:r>
                <a:rPr lang="ro-RO" sz="800" b="1" dirty="0">
                  <a:solidFill>
                    <a:schemeClr val="tx1"/>
                  </a:solidFill>
                </a:rPr>
                <a:t>    Religie – credințe, convingeri</a:t>
              </a:r>
            </a:p>
            <a:p>
              <a:pPr marL="228600" indent="-228600">
                <a:buAutoNum type="arabicPlain" startAt="300"/>
              </a:pPr>
              <a:r>
                <a:rPr lang="ro-RO" sz="800" b="1" dirty="0">
                  <a:solidFill>
                    <a:schemeClr val="tx1"/>
                  </a:solidFill>
                </a:rPr>
                <a:t>    Științe sociale</a:t>
              </a:r>
            </a:p>
            <a:p>
              <a:r>
                <a:rPr lang="ro-RO" sz="800" b="1" dirty="0">
                  <a:solidFill>
                    <a:schemeClr val="tx1"/>
                  </a:solidFill>
                </a:rPr>
                <a:t>400       Limbaje + comunicare</a:t>
              </a:r>
            </a:p>
            <a:p>
              <a:endParaRPr lang="ro-RO" sz="400" b="1" dirty="0">
                <a:solidFill>
                  <a:schemeClr val="tx1"/>
                </a:solidFill>
              </a:endParaRPr>
            </a:p>
            <a:p>
              <a:r>
                <a:rPr lang="ro-RO" sz="800" b="1" dirty="0">
                  <a:solidFill>
                    <a:schemeClr val="tx1"/>
                  </a:solidFill>
                </a:rPr>
                <a:t>500       Științele naturii</a:t>
              </a:r>
            </a:p>
            <a:p>
              <a:r>
                <a:rPr lang="ro-RO" sz="800" b="1" dirty="0">
                  <a:solidFill>
                    <a:schemeClr val="tx1"/>
                  </a:solidFill>
                </a:rPr>
                <a:t>600       Tehnologii și aplicații</a:t>
              </a:r>
            </a:p>
            <a:p>
              <a:endParaRPr lang="ro-RO" sz="400" b="1" dirty="0">
                <a:solidFill>
                  <a:schemeClr val="tx1"/>
                </a:solidFill>
              </a:endParaRPr>
            </a:p>
            <a:p>
              <a:r>
                <a:rPr lang="ro-RO" sz="800" b="1" dirty="0">
                  <a:solidFill>
                    <a:schemeClr val="tx1"/>
                  </a:solidFill>
                </a:rPr>
                <a:t>700        Arte</a:t>
              </a:r>
            </a:p>
            <a:p>
              <a:r>
                <a:rPr lang="ro-RO" sz="800" b="1" dirty="0">
                  <a:solidFill>
                    <a:schemeClr val="tx1"/>
                  </a:solidFill>
                </a:rPr>
                <a:t>800        Literatura</a:t>
              </a:r>
            </a:p>
            <a:p>
              <a:r>
                <a:rPr lang="ro-RO" sz="800" b="1" dirty="0">
                  <a:solidFill>
                    <a:schemeClr val="tx1"/>
                  </a:solidFill>
                </a:rPr>
                <a:t>900        Istorie și geografie</a:t>
              </a:r>
            </a:p>
            <a:p>
              <a:endParaRPr lang="ro-RO" sz="400" b="1" dirty="0">
                <a:solidFill>
                  <a:schemeClr val="tx1"/>
                </a:solidFill>
              </a:endParaRPr>
            </a:p>
            <a:p>
              <a:r>
                <a:rPr lang="ro-RO" sz="600" b="1" dirty="0">
                  <a:solidFill>
                    <a:schemeClr val="tx1"/>
                  </a:solidFill>
                </a:rPr>
                <a:t>*Modelul </a:t>
              </a:r>
              <a:r>
                <a:rPr lang="ro-RO" sz="600" b="1" dirty="0" err="1">
                  <a:solidFill>
                    <a:schemeClr val="tx1"/>
                  </a:solidFill>
                </a:rPr>
                <a:t>Zachman</a:t>
              </a:r>
              <a:endParaRPr lang="ro-RO" sz="600" b="1" dirty="0">
                <a:solidFill>
                  <a:schemeClr val="tx1"/>
                </a:solidFill>
              </a:endParaRPr>
            </a:p>
            <a:p>
              <a:r>
                <a:rPr lang="ro-RO" sz="600" b="1" dirty="0">
                  <a:solidFill>
                    <a:schemeClr val="tx1"/>
                  </a:solidFill>
                </a:rPr>
                <a:t>**DDC (Digital </a:t>
              </a:r>
              <a:r>
                <a:rPr lang="ro-RO" sz="600" b="1" dirty="0" err="1">
                  <a:solidFill>
                    <a:schemeClr val="tx1"/>
                  </a:solidFill>
                </a:rPr>
                <a:t>Domain</a:t>
              </a:r>
              <a:r>
                <a:rPr lang="ro-RO" sz="600" b="1" dirty="0">
                  <a:solidFill>
                    <a:schemeClr val="tx1"/>
                  </a:solidFill>
                </a:rPr>
                <a:t> </a:t>
              </a:r>
              <a:r>
                <a:rPr lang="ro-RO" sz="600" b="1" dirty="0" err="1">
                  <a:solidFill>
                    <a:schemeClr val="tx1"/>
                  </a:solidFill>
                </a:rPr>
                <a:t>Classificatin</a:t>
              </a:r>
              <a:r>
                <a:rPr lang="ro-RO" sz="600" b="1" dirty="0">
                  <a:solidFill>
                    <a:schemeClr val="tx1"/>
                  </a:solidFill>
                </a:rPr>
                <a:t>) - modificat</a:t>
              </a:r>
            </a:p>
          </p:txBody>
        </p:sp>
        <p:sp>
          <p:nvSpPr>
            <p:cNvPr id="27" name="Rectangle 22"/>
            <p:cNvSpPr/>
            <p:nvPr/>
          </p:nvSpPr>
          <p:spPr>
            <a:xfrm>
              <a:off x="7075379" y="2191698"/>
              <a:ext cx="430321" cy="353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1000" b="1" u="sng" dirty="0">
                  <a:solidFill>
                    <a:schemeClr val="tx1"/>
                  </a:solidFill>
                </a:rPr>
                <a:t>*CINE?</a:t>
              </a:r>
            </a:p>
          </p:txBody>
        </p:sp>
        <p:sp>
          <p:nvSpPr>
            <p:cNvPr id="28" name="Rectangle 24"/>
            <p:cNvSpPr/>
            <p:nvPr/>
          </p:nvSpPr>
          <p:spPr>
            <a:xfrm>
              <a:off x="7504108" y="2191698"/>
              <a:ext cx="430321" cy="353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1000" b="1" dirty="0">
                  <a:solidFill>
                    <a:schemeClr val="tx1"/>
                  </a:solidFill>
                </a:rPr>
                <a:t>CE?</a:t>
              </a:r>
            </a:p>
          </p:txBody>
        </p:sp>
        <p:sp>
          <p:nvSpPr>
            <p:cNvPr id="29" name="Rectangle 25"/>
            <p:cNvSpPr/>
            <p:nvPr/>
          </p:nvSpPr>
          <p:spPr>
            <a:xfrm>
              <a:off x="7938030" y="2191698"/>
              <a:ext cx="430321" cy="353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1000" b="1" dirty="0">
                  <a:solidFill>
                    <a:schemeClr val="tx1"/>
                  </a:solidFill>
                </a:rPr>
                <a:t>DE CE?</a:t>
              </a:r>
            </a:p>
          </p:txBody>
        </p:sp>
        <p:sp>
          <p:nvSpPr>
            <p:cNvPr id="30" name="Rectangle 34"/>
            <p:cNvSpPr/>
            <p:nvPr/>
          </p:nvSpPr>
          <p:spPr>
            <a:xfrm>
              <a:off x="8365585" y="2191698"/>
              <a:ext cx="430321" cy="353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1000" b="1" dirty="0">
                  <a:solidFill>
                    <a:schemeClr val="tx1"/>
                  </a:solidFill>
                </a:rPr>
                <a:t>CUM?</a:t>
              </a:r>
            </a:p>
          </p:txBody>
        </p:sp>
        <p:sp>
          <p:nvSpPr>
            <p:cNvPr id="31" name="Rectangle 36"/>
            <p:cNvSpPr/>
            <p:nvPr/>
          </p:nvSpPr>
          <p:spPr>
            <a:xfrm>
              <a:off x="8796129" y="2192652"/>
              <a:ext cx="430321" cy="353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1000" b="1" dirty="0">
                  <a:solidFill>
                    <a:schemeClr val="tx1"/>
                  </a:solidFill>
                </a:rPr>
                <a:t>CÂND?UNDE?</a:t>
              </a:r>
            </a:p>
          </p:txBody>
        </p:sp>
        <p:grpSp>
          <p:nvGrpSpPr>
            <p:cNvPr id="32" name="Group 371"/>
            <p:cNvGrpSpPr/>
            <p:nvPr/>
          </p:nvGrpSpPr>
          <p:grpSpPr>
            <a:xfrm>
              <a:off x="8637629" y="2759664"/>
              <a:ext cx="610465" cy="1513289"/>
              <a:chOff x="8637629" y="2759664"/>
              <a:chExt cx="610465" cy="1513289"/>
            </a:xfrm>
          </p:grpSpPr>
          <p:cxnSp>
            <p:nvCxnSpPr>
              <p:cNvPr id="33" name="Straight Connector 7"/>
              <p:cNvCxnSpPr/>
              <p:nvPr/>
            </p:nvCxnSpPr>
            <p:spPr>
              <a:xfrm flipV="1">
                <a:off x="8838406" y="2871787"/>
                <a:ext cx="154260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7"/>
              <p:cNvCxnSpPr/>
              <p:nvPr/>
            </p:nvCxnSpPr>
            <p:spPr>
              <a:xfrm flipV="1">
                <a:off x="8838327" y="3155156"/>
                <a:ext cx="154260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8"/>
              <p:cNvCxnSpPr/>
              <p:nvPr/>
            </p:nvCxnSpPr>
            <p:spPr>
              <a:xfrm flipV="1">
                <a:off x="8832911" y="3428882"/>
                <a:ext cx="154260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9"/>
              <p:cNvCxnSpPr/>
              <p:nvPr/>
            </p:nvCxnSpPr>
            <p:spPr>
              <a:xfrm flipV="1">
                <a:off x="8831977" y="3726066"/>
                <a:ext cx="154260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42"/>
              <p:cNvCxnSpPr/>
              <p:nvPr/>
            </p:nvCxnSpPr>
            <p:spPr>
              <a:xfrm flipV="1">
                <a:off x="8829736" y="3988403"/>
                <a:ext cx="154260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43"/>
              <p:cNvCxnSpPr/>
              <p:nvPr/>
            </p:nvCxnSpPr>
            <p:spPr>
              <a:xfrm flipH="1">
                <a:off x="8981995" y="2867386"/>
                <a:ext cx="5612" cy="1405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6"/>
              <p:cNvSpPr txBox="1"/>
              <p:nvPr/>
            </p:nvSpPr>
            <p:spPr>
              <a:xfrm>
                <a:off x="8637629" y="2759664"/>
                <a:ext cx="1827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o-RO" sz="1400" b="1" dirty="0"/>
                  <a:t>10</a:t>
                </a:r>
              </a:p>
            </p:txBody>
          </p:sp>
          <p:sp>
            <p:nvSpPr>
              <p:cNvPr id="40" name="TextBox 44"/>
              <p:cNvSpPr txBox="1"/>
              <p:nvPr/>
            </p:nvSpPr>
            <p:spPr>
              <a:xfrm rot="16200000">
                <a:off x="8791270" y="3471443"/>
                <a:ext cx="605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1400" b="1" dirty="0"/>
                  <a:t>DIKW</a:t>
                </a:r>
              </a:p>
            </p:txBody>
          </p:sp>
        </p:grpSp>
      </p:grpSp>
      <p:grpSp>
        <p:nvGrpSpPr>
          <p:cNvPr id="41" name="Group 450"/>
          <p:cNvGrpSpPr/>
          <p:nvPr/>
        </p:nvGrpSpPr>
        <p:grpSpPr>
          <a:xfrm>
            <a:off x="9220200" y="2313618"/>
            <a:ext cx="1673039" cy="3049583"/>
            <a:chOff x="9220198" y="2313618"/>
            <a:chExt cx="1622350" cy="3049583"/>
          </a:xfrm>
        </p:grpSpPr>
        <p:cxnSp>
          <p:nvCxnSpPr>
            <p:cNvPr id="42" name="Straight Arrow Connector 23"/>
            <p:cNvCxnSpPr/>
            <p:nvPr/>
          </p:nvCxnSpPr>
          <p:spPr>
            <a:xfrm flipH="1">
              <a:off x="9998075" y="4892988"/>
              <a:ext cx="793" cy="4702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48"/>
            <p:cNvGrpSpPr/>
            <p:nvPr/>
          </p:nvGrpSpPr>
          <p:grpSpPr>
            <a:xfrm>
              <a:off x="9220198" y="2313618"/>
              <a:ext cx="1622350" cy="2591592"/>
              <a:chOff x="9220198" y="2313618"/>
              <a:chExt cx="1622350" cy="2591592"/>
            </a:xfrm>
          </p:grpSpPr>
          <p:sp>
            <p:nvSpPr>
              <p:cNvPr id="44" name="Rectangle 26"/>
              <p:cNvSpPr/>
              <p:nvPr/>
            </p:nvSpPr>
            <p:spPr>
              <a:xfrm>
                <a:off x="9220198" y="4401342"/>
                <a:ext cx="1619067" cy="5038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600" b="1" i="1" dirty="0">
                    <a:solidFill>
                      <a:schemeClr val="tx1"/>
                    </a:solidFill>
                  </a:rPr>
                  <a:t>0.1 </a:t>
                </a:r>
                <a:r>
                  <a:rPr lang="ro-RO" sz="1400" b="1" i="1" dirty="0">
                    <a:solidFill>
                      <a:schemeClr val="tx1"/>
                    </a:solidFill>
                  </a:rPr>
                  <a:t>Omul (Individul)</a:t>
                </a:r>
              </a:p>
              <a:p>
                <a:pPr algn="ctr"/>
                <a:r>
                  <a:rPr lang="ro-RO" sz="1000" b="1" dirty="0">
                    <a:solidFill>
                      <a:schemeClr val="tx1"/>
                    </a:solidFill>
                  </a:rPr>
                  <a:t>Piramida nevoilor (</a:t>
                </a:r>
                <a:r>
                  <a:rPr lang="ro-RO" sz="1000" b="1" dirty="0" err="1">
                    <a:solidFill>
                      <a:schemeClr val="tx1"/>
                    </a:solidFill>
                  </a:rPr>
                  <a:t>Maslow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45" name="Isosceles Triangle 27"/>
              <p:cNvSpPr/>
              <p:nvPr/>
            </p:nvSpPr>
            <p:spPr>
              <a:xfrm>
                <a:off x="9220199" y="2313618"/>
                <a:ext cx="1622349" cy="2084862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  <p:sp>
            <p:nvSpPr>
              <p:cNvPr id="46" name="TextBox 28"/>
              <p:cNvSpPr txBox="1"/>
              <p:nvPr/>
            </p:nvSpPr>
            <p:spPr>
              <a:xfrm>
                <a:off x="9308945" y="4152259"/>
                <a:ext cx="1186346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o-RO" sz="9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Nevoi fiziologice</a:t>
                </a:r>
              </a:p>
            </p:txBody>
          </p:sp>
          <p:sp>
            <p:nvSpPr>
              <p:cNvPr id="47" name="TextBox 29"/>
              <p:cNvSpPr txBox="1"/>
              <p:nvPr/>
            </p:nvSpPr>
            <p:spPr>
              <a:xfrm>
                <a:off x="9321238" y="3936673"/>
                <a:ext cx="1273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9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Nevoi de protecție</a:t>
                </a:r>
              </a:p>
            </p:txBody>
          </p:sp>
          <p:sp>
            <p:nvSpPr>
              <p:cNvPr id="48" name="TextBox 30"/>
              <p:cNvSpPr txBox="1"/>
              <p:nvPr/>
            </p:nvSpPr>
            <p:spPr>
              <a:xfrm>
                <a:off x="9505735" y="3697435"/>
                <a:ext cx="105028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3. Nevoi sociale</a:t>
                </a:r>
              </a:p>
            </p:txBody>
          </p:sp>
          <p:sp>
            <p:nvSpPr>
              <p:cNvPr id="49" name="TextBox 31"/>
              <p:cNvSpPr txBox="1"/>
              <p:nvPr/>
            </p:nvSpPr>
            <p:spPr>
              <a:xfrm>
                <a:off x="9604432" y="3423170"/>
                <a:ext cx="8498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 Stimă, </a:t>
                </a:r>
              </a:p>
              <a:p>
                <a:pPr algn="ctr"/>
                <a:r>
                  <a:rPr lang="ro-RO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recunoaștere</a:t>
                </a:r>
              </a:p>
            </p:txBody>
          </p:sp>
          <p:sp>
            <p:nvSpPr>
              <p:cNvPr id="50" name="TextBox 32"/>
              <p:cNvSpPr txBox="1"/>
              <p:nvPr/>
            </p:nvSpPr>
            <p:spPr>
              <a:xfrm>
                <a:off x="9605312" y="3262989"/>
                <a:ext cx="97204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5. Autorealizare</a:t>
                </a:r>
              </a:p>
            </p:txBody>
          </p:sp>
          <p:sp>
            <p:nvSpPr>
              <p:cNvPr id="51" name="TextBox 33"/>
              <p:cNvSpPr txBox="1"/>
              <p:nvPr/>
            </p:nvSpPr>
            <p:spPr>
              <a:xfrm>
                <a:off x="9835252" y="2902704"/>
                <a:ext cx="414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cxnSp>
            <p:nvCxnSpPr>
              <p:cNvPr id="52" name="Straight Connector 364"/>
              <p:cNvCxnSpPr/>
              <p:nvPr/>
            </p:nvCxnSpPr>
            <p:spPr>
              <a:xfrm>
                <a:off x="9389117" y="3928267"/>
                <a:ext cx="1271081" cy="84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366"/>
              <p:cNvCxnSpPr/>
              <p:nvPr/>
            </p:nvCxnSpPr>
            <p:spPr>
              <a:xfrm>
                <a:off x="9638497" y="3719006"/>
                <a:ext cx="774267" cy="14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369"/>
              <p:cNvCxnSpPr/>
              <p:nvPr/>
            </p:nvCxnSpPr>
            <p:spPr>
              <a:xfrm>
                <a:off x="9755074" y="3451694"/>
                <a:ext cx="604587" cy="824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379"/>
          <p:cNvSpPr/>
          <p:nvPr/>
        </p:nvSpPr>
        <p:spPr>
          <a:xfrm>
            <a:off x="3528139" y="1012246"/>
            <a:ext cx="1823324" cy="835978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1200" b="1" u="sng" dirty="0">
                <a:solidFill>
                  <a:schemeClr val="tx1"/>
                </a:solidFill>
              </a:rPr>
              <a:t>2.7 Guvernanță – Management strategic</a:t>
            </a:r>
          </a:p>
          <a:p>
            <a:pPr algn="ctr"/>
            <a:r>
              <a:rPr lang="ro-RO" sz="900" dirty="0">
                <a:solidFill>
                  <a:schemeClr val="tx1"/>
                </a:solidFill>
              </a:rPr>
              <a:t>Viziune-Misiune-Strategie-Obiective</a:t>
            </a:r>
          </a:p>
          <a:p>
            <a:pPr algn="ctr"/>
            <a:r>
              <a:rPr lang="ro-RO" sz="900" dirty="0" err="1">
                <a:solidFill>
                  <a:schemeClr val="tx1"/>
                </a:solidFill>
              </a:rPr>
              <a:t>Tehnico</a:t>
            </a:r>
            <a:r>
              <a:rPr lang="ro-RO" sz="900" dirty="0">
                <a:solidFill>
                  <a:schemeClr val="tx1"/>
                </a:solidFill>
              </a:rPr>
              <a:t>-</a:t>
            </a:r>
            <a:r>
              <a:rPr lang="ro-RO" sz="900" dirty="0" err="1">
                <a:solidFill>
                  <a:schemeClr val="tx1"/>
                </a:solidFill>
              </a:rPr>
              <a:t>Economico</a:t>
            </a:r>
            <a:r>
              <a:rPr lang="ro-RO" sz="900" dirty="0">
                <a:solidFill>
                  <a:schemeClr val="tx1"/>
                </a:solidFill>
              </a:rPr>
              <a:t>-Social și ICT</a:t>
            </a:r>
          </a:p>
          <a:p>
            <a:pPr algn="ctr"/>
            <a:r>
              <a:rPr lang="ro-RO" sz="900" i="1" dirty="0">
                <a:solidFill>
                  <a:schemeClr val="tx1"/>
                </a:solidFill>
              </a:rPr>
              <a:t>predictiv, iterativ, adaptiv</a:t>
            </a:r>
          </a:p>
        </p:txBody>
      </p:sp>
      <p:sp>
        <p:nvSpPr>
          <p:cNvPr id="56" name="Rectangle 381"/>
          <p:cNvSpPr/>
          <p:nvPr/>
        </p:nvSpPr>
        <p:spPr>
          <a:xfrm>
            <a:off x="3528139" y="2524134"/>
            <a:ext cx="1823324" cy="544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1200" b="1" dirty="0">
                <a:solidFill>
                  <a:schemeClr val="tx1"/>
                </a:solidFill>
              </a:rPr>
              <a:t>2.</a:t>
            </a:r>
            <a:r>
              <a:rPr lang="ro-RO" sz="1000" b="1" dirty="0">
                <a:solidFill>
                  <a:schemeClr val="tx1"/>
                </a:solidFill>
              </a:rPr>
              <a:t>8</a:t>
            </a:r>
            <a:r>
              <a:rPr lang="ro-RO" sz="1200" b="1" dirty="0">
                <a:solidFill>
                  <a:schemeClr val="tx1"/>
                </a:solidFill>
              </a:rPr>
              <a:t>.2 </a:t>
            </a:r>
            <a:r>
              <a:rPr lang="ro-RO" sz="1200" b="1" u="sng" dirty="0">
                <a:solidFill>
                  <a:schemeClr val="tx1"/>
                </a:solidFill>
              </a:rPr>
              <a:t>Echipe de producție/ Suport </a:t>
            </a:r>
          </a:p>
          <a:p>
            <a:pPr algn="ctr"/>
            <a:r>
              <a:rPr lang="ro-RO" sz="900" dirty="0">
                <a:solidFill>
                  <a:schemeClr val="tx1"/>
                </a:solidFill>
              </a:rPr>
              <a:t>(Execuție, Transfer/ Tranziție)</a:t>
            </a:r>
          </a:p>
        </p:txBody>
      </p:sp>
      <p:sp>
        <p:nvSpPr>
          <p:cNvPr id="57" name="Rectangle 382"/>
          <p:cNvSpPr/>
          <p:nvPr/>
        </p:nvSpPr>
        <p:spPr>
          <a:xfrm>
            <a:off x="618525" y="320656"/>
            <a:ext cx="2657380" cy="281259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CMMI, BSC, SWOT, OPM-P3MO</a:t>
            </a:r>
          </a:p>
        </p:txBody>
      </p:sp>
      <p:grpSp>
        <p:nvGrpSpPr>
          <p:cNvPr id="58" name="Group 391"/>
          <p:cNvGrpSpPr/>
          <p:nvPr/>
        </p:nvGrpSpPr>
        <p:grpSpPr>
          <a:xfrm>
            <a:off x="2453640" y="1062038"/>
            <a:ext cx="801482" cy="844552"/>
            <a:chOff x="2453640" y="1062038"/>
            <a:chExt cx="801482" cy="844552"/>
          </a:xfrm>
          <a:solidFill>
            <a:schemeClr val="bg2"/>
          </a:solidFill>
        </p:grpSpPr>
        <p:sp>
          <p:nvSpPr>
            <p:cNvPr id="59" name="Rectangle 383"/>
            <p:cNvSpPr/>
            <p:nvPr/>
          </p:nvSpPr>
          <p:spPr>
            <a:xfrm>
              <a:off x="2453640" y="1062038"/>
              <a:ext cx="801482" cy="84455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900" b="1" dirty="0">
                  <a:solidFill>
                    <a:schemeClr val="tx1"/>
                  </a:solidFill>
                </a:rPr>
                <a:t>2.1 </a:t>
              </a:r>
            </a:p>
            <a:p>
              <a:pPr algn="ctr"/>
              <a:r>
                <a:rPr lang="ro-RO" sz="800" b="1" dirty="0">
                  <a:solidFill>
                    <a:schemeClr val="tx1"/>
                  </a:solidFill>
                </a:rPr>
                <a:t>Organigramă</a:t>
              </a:r>
            </a:p>
            <a:p>
              <a:pPr algn="ctr"/>
              <a:endParaRPr lang="ro-RO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ro-RO" sz="900" b="1" dirty="0">
                  <a:solidFill>
                    <a:schemeClr val="tx1"/>
                  </a:solidFill>
                </a:rPr>
                <a:t>Departamente, echipe, roluri</a:t>
              </a:r>
            </a:p>
          </p:txBody>
        </p:sp>
        <p:cxnSp>
          <p:nvCxnSpPr>
            <p:cNvPr id="60" name="Straight Connector 385"/>
            <p:cNvCxnSpPr>
              <a:endCxn id="59" idx="3"/>
            </p:cNvCxnSpPr>
            <p:nvPr/>
          </p:nvCxnSpPr>
          <p:spPr>
            <a:xfrm>
              <a:off x="2482850" y="1470660"/>
              <a:ext cx="772272" cy="136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386"/>
          <p:cNvSpPr/>
          <p:nvPr/>
        </p:nvSpPr>
        <p:spPr>
          <a:xfrm>
            <a:off x="1446292" y="1062038"/>
            <a:ext cx="1002030" cy="280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800" b="1" dirty="0">
                <a:solidFill>
                  <a:schemeClr val="tx1"/>
                </a:solidFill>
              </a:rPr>
              <a:t>2.2 Mijloace fixe + facilități și resurse</a:t>
            </a:r>
          </a:p>
        </p:txBody>
      </p:sp>
      <p:sp>
        <p:nvSpPr>
          <p:cNvPr id="62" name="Rectangle 387"/>
          <p:cNvSpPr/>
          <p:nvPr/>
        </p:nvSpPr>
        <p:spPr>
          <a:xfrm>
            <a:off x="1447800" y="1342601"/>
            <a:ext cx="1002030" cy="28067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800" b="1" dirty="0">
                <a:solidFill>
                  <a:schemeClr val="tx1"/>
                </a:solidFill>
              </a:rPr>
              <a:t>2.3 Cunoștințe și experiența acumulată</a:t>
            </a:r>
          </a:p>
        </p:txBody>
      </p:sp>
      <p:sp>
        <p:nvSpPr>
          <p:cNvPr id="63" name="Rectangle 388"/>
          <p:cNvSpPr/>
          <p:nvPr/>
        </p:nvSpPr>
        <p:spPr>
          <a:xfrm>
            <a:off x="1446292" y="1625919"/>
            <a:ext cx="1002030" cy="280671"/>
          </a:xfrm>
          <a:prstGeom prst="rect">
            <a:avLst/>
          </a:prstGeom>
          <a:solidFill>
            <a:srgbClr val="CC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800" b="1" dirty="0">
                <a:solidFill>
                  <a:schemeClr val="tx1"/>
                </a:solidFill>
              </a:rPr>
              <a:t>2.4 Resurse umane + competențe</a:t>
            </a:r>
          </a:p>
        </p:txBody>
      </p:sp>
      <p:sp>
        <p:nvSpPr>
          <p:cNvPr id="64" name="Rectangle 393"/>
          <p:cNvSpPr/>
          <p:nvPr/>
        </p:nvSpPr>
        <p:spPr>
          <a:xfrm>
            <a:off x="1446098" y="2032528"/>
            <a:ext cx="1808698" cy="404283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1200" b="1" dirty="0">
                <a:solidFill>
                  <a:schemeClr val="tx1"/>
                </a:solidFill>
              </a:rPr>
              <a:t>2.5 Parteneri locali</a:t>
            </a:r>
          </a:p>
        </p:txBody>
      </p:sp>
      <p:sp>
        <p:nvSpPr>
          <p:cNvPr id="65" name="Rectangle 397"/>
          <p:cNvSpPr/>
          <p:nvPr/>
        </p:nvSpPr>
        <p:spPr>
          <a:xfrm>
            <a:off x="1337250" y="4386633"/>
            <a:ext cx="1602786" cy="66796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ro-RO" sz="800" b="1" i="1" dirty="0">
                <a:solidFill>
                  <a:schemeClr val="tx1"/>
                </a:solidFill>
              </a:rPr>
              <a:t>1. Complexitate, incertitudini</a:t>
            </a:r>
          </a:p>
          <a:p>
            <a:r>
              <a:rPr lang="ro-RO" sz="800" b="1" i="1" dirty="0">
                <a:solidFill>
                  <a:schemeClr val="tx1"/>
                </a:solidFill>
              </a:rPr>
              <a:t>2. Vulnerabilități, greșeli/erori</a:t>
            </a:r>
          </a:p>
          <a:p>
            <a:r>
              <a:rPr lang="ro-RO" sz="800" b="1" i="1" dirty="0">
                <a:solidFill>
                  <a:schemeClr val="tx1"/>
                </a:solidFill>
              </a:rPr>
              <a:t>3. </a:t>
            </a:r>
            <a:r>
              <a:rPr lang="ro-RO" sz="800" b="1" i="1" dirty="0" err="1">
                <a:solidFill>
                  <a:schemeClr val="tx1"/>
                </a:solidFill>
              </a:rPr>
              <a:t>Stress</a:t>
            </a:r>
            <a:r>
              <a:rPr lang="ro-RO" sz="800" b="1" i="1" dirty="0">
                <a:solidFill>
                  <a:schemeClr val="tx1"/>
                </a:solidFill>
              </a:rPr>
              <a:t>, egoism, ură, frică </a:t>
            </a:r>
          </a:p>
          <a:p>
            <a:r>
              <a:rPr lang="ro-RO" sz="800" b="1" i="1" dirty="0">
                <a:solidFill>
                  <a:schemeClr val="tx1"/>
                </a:solidFill>
              </a:rPr>
              <a:t>4. Ipocrizie, fals, minciună</a:t>
            </a:r>
          </a:p>
          <a:p>
            <a:r>
              <a:rPr lang="ro-RO" sz="800" b="1" i="1" dirty="0">
                <a:solidFill>
                  <a:schemeClr val="tx1"/>
                </a:solidFill>
              </a:rPr>
              <a:t>5. Incompetență, impostură ...</a:t>
            </a:r>
          </a:p>
        </p:txBody>
      </p:sp>
      <p:sp>
        <p:nvSpPr>
          <p:cNvPr id="66" name="Rectangle 398"/>
          <p:cNvSpPr/>
          <p:nvPr/>
        </p:nvSpPr>
        <p:spPr>
          <a:xfrm>
            <a:off x="1340749" y="5120683"/>
            <a:ext cx="1602786" cy="549867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ro-RO" sz="800" b="1" i="1" dirty="0">
                <a:solidFill>
                  <a:schemeClr val="tx1"/>
                </a:solidFill>
              </a:rPr>
              <a:t>- Certitudini, ADEVĂR</a:t>
            </a:r>
          </a:p>
          <a:p>
            <a:r>
              <a:rPr lang="ro-RO" sz="800" b="1" i="1" dirty="0">
                <a:solidFill>
                  <a:schemeClr val="tx1"/>
                </a:solidFill>
              </a:rPr>
              <a:t>- Responsabilitate, altruism,</a:t>
            </a:r>
          </a:p>
          <a:p>
            <a:r>
              <a:rPr lang="ro-RO" sz="800" b="1" i="1" dirty="0">
                <a:solidFill>
                  <a:schemeClr val="tx1"/>
                </a:solidFill>
              </a:rPr>
              <a:t>- Autoritate, consens, implicare</a:t>
            </a:r>
          </a:p>
          <a:p>
            <a:r>
              <a:rPr lang="ro-RO" sz="800" b="1" i="1" dirty="0">
                <a:solidFill>
                  <a:schemeClr val="tx1"/>
                </a:solidFill>
              </a:rPr>
              <a:t>- </a:t>
            </a:r>
            <a:r>
              <a:rPr lang="ro-RO" sz="800" b="1" i="1" u="sng" dirty="0">
                <a:solidFill>
                  <a:schemeClr val="tx1"/>
                </a:solidFill>
              </a:rPr>
              <a:t>IUBIRE</a:t>
            </a:r>
            <a:r>
              <a:rPr lang="ro-RO" sz="800" b="1" i="1" dirty="0">
                <a:solidFill>
                  <a:schemeClr val="tx1"/>
                </a:solidFill>
              </a:rPr>
              <a:t>, pasiune …</a:t>
            </a:r>
          </a:p>
        </p:txBody>
      </p:sp>
      <p:sp>
        <p:nvSpPr>
          <p:cNvPr id="67" name="Rectangle 404"/>
          <p:cNvSpPr/>
          <p:nvPr/>
        </p:nvSpPr>
        <p:spPr>
          <a:xfrm>
            <a:off x="1773784" y="5820272"/>
            <a:ext cx="1102360" cy="3496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ro-RO" sz="800" b="1" dirty="0">
                <a:solidFill>
                  <a:schemeClr val="tx1"/>
                </a:solidFill>
              </a:rPr>
              <a:t>4.1 Date și informații</a:t>
            </a:r>
          </a:p>
          <a:p>
            <a:pPr algn="ctr"/>
            <a:r>
              <a:rPr lang="ro-RO" sz="800" dirty="0">
                <a:solidFill>
                  <a:schemeClr val="tx1"/>
                </a:solidFill>
              </a:rPr>
              <a:t>documente (DIKW, DMS) </a:t>
            </a:r>
          </a:p>
        </p:txBody>
      </p:sp>
      <p:sp>
        <p:nvSpPr>
          <p:cNvPr id="68" name="Rectangle 405"/>
          <p:cNvSpPr/>
          <p:nvPr/>
        </p:nvSpPr>
        <p:spPr>
          <a:xfrm>
            <a:off x="2973857" y="5820272"/>
            <a:ext cx="1040737" cy="34968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ro-RO" sz="800" b="1" dirty="0">
                <a:solidFill>
                  <a:schemeClr val="tx1"/>
                </a:solidFill>
              </a:rPr>
              <a:t>4.2 Procese-fluxuri</a:t>
            </a:r>
          </a:p>
          <a:p>
            <a:pPr algn="ctr"/>
            <a:r>
              <a:rPr lang="ro-RO" sz="800" dirty="0">
                <a:solidFill>
                  <a:schemeClr val="tx1"/>
                </a:solidFill>
              </a:rPr>
              <a:t>mijloace și resurse (R&amp;D+I)</a:t>
            </a:r>
          </a:p>
        </p:txBody>
      </p:sp>
      <p:sp>
        <p:nvSpPr>
          <p:cNvPr id="69" name="Rectangle 406"/>
          <p:cNvSpPr/>
          <p:nvPr/>
        </p:nvSpPr>
        <p:spPr>
          <a:xfrm>
            <a:off x="4164277" y="5820272"/>
            <a:ext cx="1069487" cy="34968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ro-RO" sz="800" b="1" dirty="0">
                <a:solidFill>
                  <a:schemeClr val="tx1"/>
                </a:solidFill>
              </a:rPr>
              <a:t>4.3 Buget și costuri</a:t>
            </a:r>
          </a:p>
          <a:p>
            <a:pPr algn="ctr"/>
            <a:r>
              <a:rPr lang="ro-RO" sz="800" dirty="0">
                <a:solidFill>
                  <a:schemeClr val="tx1"/>
                </a:solidFill>
              </a:rPr>
              <a:t>surse, rezerve, evidențe</a:t>
            </a:r>
          </a:p>
        </p:txBody>
      </p:sp>
      <p:sp>
        <p:nvSpPr>
          <p:cNvPr id="70" name="Rectangle 407"/>
          <p:cNvSpPr/>
          <p:nvPr/>
        </p:nvSpPr>
        <p:spPr>
          <a:xfrm>
            <a:off x="5274804" y="5820272"/>
            <a:ext cx="974767" cy="34968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800" b="1" dirty="0">
                <a:solidFill>
                  <a:schemeClr val="tx1"/>
                </a:solidFill>
              </a:rPr>
              <a:t>4.4 Părți interesate</a:t>
            </a:r>
          </a:p>
          <a:p>
            <a:pPr algn="ctr"/>
            <a:r>
              <a:rPr lang="ro-RO" sz="800" dirty="0">
                <a:solidFill>
                  <a:schemeClr val="tx1"/>
                </a:solidFill>
              </a:rPr>
              <a:t>actori și părți afectate (putere/influență)</a:t>
            </a:r>
          </a:p>
        </p:txBody>
      </p:sp>
      <p:sp>
        <p:nvSpPr>
          <p:cNvPr id="71" name="Rectangle 408"/>
          <p:cNvSpPr/>
          <p:nvPr/>
        </p:nvSpPr>
        <p:spPr>
          <a:xfrm>
            <a:off x="6330094" y="5820272"/>
            <a:ext cx="1149568" cy="3496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b="1" dirty="0">
                <a:solidFill>
                  <a:schemeClr val="tx1"/>
                </a:solidFill>
              </a:rPr>
              <a:t>4.5 Timp - planificare, termene, situații, schimbare, comunicare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72" name="Group 488"/>
          <p:cNvGrpSpPr/>
          <p:nvPr/>
        </p:nvGrpSpPr>
        <p:grpSpPr>
          <a:xfrm>
            <a:off x="4411979" y="3155156"/>
            <a:ext cx="958767" cy="1173878"/>
            <a:chOff x="4411979" y="3155156"/>
            <a:chExt cx="958767" cy="1173878"/>
          </a:xfrm>
        </p:grpSpPr>
        <p:sp>
          <p:nvSpPr>
            <p:cNvPr id="73" name="Diamond 428"/>
            <p:cNvSpPr/>
            <p:nvPr/>
          </p:nvSpPr>
          <p:spPr>
            <a:xfrm>
              <a:off x="4411979" y="3803373"/>
              <a:ext cx="958767" cy="525661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900" b="1" dirty="0">
                  <a:solidFill>
                    <a:schemeClr val="tx1"/>
                  </a:solidFill>
                </a:rPr>
                <a:t>QC &amp; EC (SMART</a:t>
              </a:r>
              <a:r>
                <a:rPr lang="ro-RO" sz="1000" b="1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74" name="Straight Arrow Connector 430"/>
            <p:cNvCxnSpPr>
              <a:endCxn id="73" idx="0"/>
            </p:cNvCxnSpPr>
            <p:nvPr/>
          </p:nvCxnSpPr>
          <p:spPr>
            <a:xfrm flipH="1">
              <a:off x="4891363" y="3155156"/>
              <a:ext cx="6526" cy="648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500"/>
          <p:cNvGrpSpPr/>
          <p:nvPr/>
        </p:nvGrpSpPr>
        <p:grpSpPr>
          <a:xfrm>
            <a:off x="3321448" y="4329034"/>
            <a:ext cx="3008646" cy="702976"/>
            <a:chOff x="3321448" y="4329034"/>
            <a:chExt cx="3008646" cy="702976"/>
          </a:xfrm>
        </p:grpSpPr>
        <p:sp>
          <p:nvSpPr>
            <p:cNvPr id="76" name="Rectangle 417"/>
            <p:cNvSpPr/>
            <p:nvPr/>
          </p:nvSpPr>
          <p:spPr>
            <a:xfrm>
              <a:off x="3321448" y="4534030"/>
              <a:ext cx="3008646" cy="497980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1400" b="1" dirty="0">
                  <a:solidFill>
                    <a:schemeClr val="tx1"/>
                  </a:solidFill>
                </a:rPr>
                <a:t>5. Rezultate, Impact și Sustenabilitate</a:t>
              </a:r>
            </a:p>
            <a:p>
              <a:pPr algn="ctr"/>
              <a:r>
                <a:rPr lang="ro-RO" sz="1200" dirty="0">
                  <a:solidFill>
                    <a:schemeClr val="tx1"/>
                  </a:solidFill>
                </a:rPr>
                <a:t>(Bunuri, Servicii și Cunoștințe)</a:t>
              </a:r>
            </a:p>
          </p:txBody>
        </p:sp>
        <p:cxnSp>
          <p:nvCxnSpPr>
            <p:cNvPr id="77" name="Straight Arrow Connector 431"/>
            <p:cNvCxnSpPr>
              <a:stCxn id="73" idx="2"/>
            </p:cNvCxnSpPr>
            <p:nvPr/>
          </p:nvCxnSpPr>
          <p:spPr>
            <a:xfrm flipH="1">
              <a:off x="4891089" y="4329034"/>
              <a:ext cx="274" cy="1977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511"/>
          <p:cNvGrpSpPr/>
          <p:nvPr/>
        </p:nvGrpSpPr>
        <p:grpSpPr>
          <a:xfrm>
            <a:off x="7564814" y="4918659"/>
            <a:ext cx="1072816" cy="1251297"/>
            <a:chOff x="7564814" y="4899854"/>
            <a:chExt cx="1072816" cy="1251297"/>
          </a:xfrm>
          <a:solidFill>
            <a:srgbClr val="8CF3F8"/>
          </a:solidFill>
        </p:grpSpPr>
        <p:sp>
          <p:nvSpPr>
            <p:cNvPr id="79" name="Rectangle 409"/>
            <p:cNvSpPr/>
            <p:nvPr/>
          </p:nvSpPr>
          <p:spPr>
            <a:xfrm>
              <a:off x="7564814" y="5801467"/>
              <a:ext cx="974767" cy="3496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800" b="1" dirty="0">
                  <a:solidFill>
                    <a:schemeClr val="tx1"/>
                  </a:solidFill>
                </a:rPr>
                <a:t>4.6 Distribuție geografică</a:t>
              </a:r>
              <a:endParaRPr lang="ro-RO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439"/>
            <p:cNvCxnSpPr/>
            <p:nvPr/>
          </p:nvCxnSpPr>
          <p:spPr>
            <a:xfrm flipH="1">
              <a:off x="8632018" y="4899854"/>
              <a:ext cx="5612" cy="86281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443"/>
          <p:cNvSpPr/>
          <p:nvPr/>
        </p:nvSpPr>
        <p:spPr>
          <a:xfrm>
            <a:off x="2474473" y="6293578"/>
            <a:ext cx="4168879" cy="29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RO" sz="1200" b="1" dirty="0">
                <a:solidFill>
                  <a:schemeClr val="tx1"/>
                </a:solidFill>
              </a:rPr>
              <a:t>Progresul în OM (</a:t>
            </a:r>
            <a:r>
              <a:rPr lang="ro-RO" sz="1200" b="1" dirty="0" err="1">
                <a:solidFill>
                  <a:schemeClr val="tx1"/>
                </a:solidFill>
              </a:rPr>
              <a:t>bio</a:t>
            </a:r>
            <a:r>
              <a:rPr lang="ro-RO" sz="1200" b="1" dirty="0">
                <a:solidFill>
                  <a:schemeClr val="tx1"/>
                </a:solidFill>
              </a:rPr>
              <a:t>-</a:t>
            </a:r>
            <a:r>
              <a:rPr lang="ro-RO" sz="1200" b="1" dirty="0" err="1">
                <a:solidFill>
                  <a:schemeClr val="tx1"/>
                </a:solidFill>
              </a:rPr>
              <a:t>psiho</a:t>
            </a:r>
            <a:r>
              <a:rPr lang="ro-RO" sz="1200" b="1" dirty="0">
                <a:solidFill>
                  <a:schemeClr val="tx1"/>
                </a:solidFill>
              </a:rPr>
              <a:t>-social-organizațional, 0-100 ani)</a:t>
            </a:r>
          </a:p>
        </p:txBody>
      </p:sp>
      <p:sp>
        <p:nvSpPr>
          <p:cNvPr id="85" name="TextBox 447"/>
          <p:cNvSpPr txBox="1"/>
          <p:nvPr/>
        </p:nvSpPr>
        <p:spPr>
          <a:xfrm>
            <a:off x="1966279" y="-21856"/>
            <a:ext cx="865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1. Concept al fluxului informațional – Societatea și satisfacerea nevoilor ei</a:t>
            </a:r>
          </a:p>
        </p:txBody>
      </p:sp>
      <p:grpSp>
        <p:nvGrpSpPr>
          <p:cNvPr id="86" name="Group 454"/>
          <p:cNvGrpSpPr/>
          <p:nvPr/>
        </p:nvGrpSpPr>
        <p:grpSpPr>
          <a:xfrm>
            <a:off x="6431280" y="2349339"/>
            <a:ext cx="641474" cy="2218851"/>
            <a:chOff x="6431280" y="2349339"/>
            <a:chExt cx="641474" cy="2218851"/>
          </a:xfrm>
        </p:grpSpPr>
        <p:sp>
          <p:nvSpPr>
            <p:cNvPr id="87" name="Rectangle 360"/>
            <p:cNvSpPr/>
            <p:nvPr/>
          </p:nvSpPr>
          <p:spPr>
            <a:xfrm>
              <a:off x="6431280" y="2349339"/>
              <a:ext cx="487680" cy="221885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0.2</a:t>
              </a:r>
              <a:r>
                <a:rPr lang="ro-RO" sz="800" b="1" dirty="0">
                  <a:solidFill>
                    <a:schemeClr val="tx1"/>
                  </a:solidFill>
                </a:rPr>
                <a:t> VALORI,</a:t>
              </a:r>
              <a:r>
                <a:rPr lang="en-US" sz="800" b="1" dirty="0">
                  <a:solidFill>
                    <a:schemeClr val="tx1"/>
                  </a:solidFill>
                </a:rPr>
                <a:t> </a:t>
              </a:r>
              <a:r>
                <a:rPr lang="en-US" sz="800" b="1" u="sng" dirty="0">
                  <a:solidFill>
                    <a:schemeClr val="tx1"/>
                  </a:solidFill>
                </a:rPr>
                <a:t>NEVOI</a:t>
              </a:r>
              <a:r>
                <a:rPr lang="ro-RO" sz="800" b="1" dirty="0">
                  <a:solidFill>
                    <a:schemeClr val="tx1"/>
                  </a:solidFill>
                </a:rPr>
                <a:t>, </a:t>
              </a:r>
              <a:r>
                <a:rPr lang="en-US" sz="800" b="1" dirty="0">
                  <a:solidFill>
                    <a:schemeClr val="tx1"/>
                  </a:solidFill>
                </a:rPr>
                <a:t>CERIN</a:t>
              </a:r>
              <a:r>
                <a:rPr lang="ro-RO" sz="800" b="1" dirty="0">
                  <a:solidFill>
                    <a:schemeClr val="tx1"/>
                  </a:solidFill>
                </a:rPr>
                <a:t>Ţ</a:t>
              </a:r>
              <a:r>
                <a:rPr lang="en-US" sz="800" b="1" dirty="0">
                  <a:solidFill>
                    <a:schemeClr val="tx1"/>
                  </a:solidFill>
                </a:rPr>
                <a:t>E</a:t>
              </a:r>
              <a:r>
                <a:rPr lang="ro-RO" sz="800" b="1" dirty="0">
                  <a:solidFill>
                    <a:schemeClr val="tx1"/>
                  </a:solidFill>
                </a:rPr>
                <a:t>. CONSTRÂNGERI</a:t>
              </a:r>
            </a:p>
            <a:p>
              <a:r>
                <a:rPr lang="ro-RO" sz="800" dirty="0" err="1">
                  <a:solidFill>
                    <a:schemeClr val="tx1"/>
                  </a:solidFill>
                </a:rPr>
                <a:t>Proactive</a:t>
              </a:r>
              <a:r>
                <a:rPr lang="ro-RO" sz="800" dirty="0">
                  <a:solidFill>
                    <a:schemeClr val="tx1"/>
                  </a:solidFill>
                </a:rPr>
                <a:t>: inițiative, aspirații, dorințe (INVEST), </a:t>
              </a:r>
            </a:p>
            <a:p>
              <a:r>
                <a:rPr lang="ro-RO" sz="800" dirty="0">
                  <a:solidFill>
                    <a:schemeClr val="tx1"/>
                  </a:solidFill>
                </a:rPr>
                <a:t>Reactive: URGENȚE, CRIZE, INTERESE</a:t>
              </a:r>
            </a:p>
          </p:txBody>
        </p:sp>
        <p:cxnSp>
          <p:nvCxnSpPr>
            <p:cNvPr id="88" name="Straight Arrow Connector 453"/>
            <p:cNvCxnSpPr>
              <a:stCxn id="26" idx="1"/>
              <a:endCxn id="87" idx="3"/>
            </p:cNvCxnSpPr>
            <p:nvPr/>
          </p:nvCxnSpPr>
          <p:spPr>
            <a:xfrm flipH="1" flipV="1">
              <a:off x="6918960" y="3458765"/>
              <a:ext cx="153794" cy="3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515"/>
          <p:cNvGrpSpPr/>
          <p:nvPr/>
        </p:nvGrpSpPr>
        <p:grpSpPr>
          <a:xfrm>
            <a:off x="3232723" y="1134230"/>
            <a:ext cx="3333178" cy="1601332"/>
            <a:chOff x="3262779" y="1134230"/>
            <a:chExt cx="3303121" cy="1601332"/>
          </a:xfrm>
        </p:grpSpPr>
        <p:pic>
          <p:nvPicPr>
            <p:cNvPr id="90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2779" y="1470660"/>
              <a:ext cx="278585" cy="1264902"/>
            </a:xfrm>
            <a:prstGeom prst="rect">
              <a:avLst/>
            </a:prstGeom>
          </p:spPr>
        </p:pic>
        <p:grpSp>
          <p:nvGrpSpPr>
            <p:cNvPr id="91" name="Group 485"/>
            <p:cNvGrpSpPr/>
            <p:nvPr/>
          </p:nvGrpSpPr>
          <p:grpSpPr>
            <a:xfrm>
              <a:off x="3555208" y="1134230"/>
              <a:ext cx="3010692" cy="1394802"/>
              <a:chOff x="3555208" y="1134230"/>
              <a:chExt cx="3010692" cy="1394802"/>
            </a:xfrm>
          </p:grpSpPr>
          <p:sp>
            <p:nvSpPr>
              <p:cNvPr id="92" name="Rectangle 375"/>
              <p:cNvSpPr/>
              <p:nvPr/>
            </p:nvSpPr>
            <p:spPr>
              <a:xfrm>
                <a:off x="5676776" y="1134230"/>
                <a:ext cx="776166" cy="3614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72000">
                  <a:buFont typeface="Arial" panose="020B0604020202020204" pitchFamily="34" charset="0"/>
                  <a:buChar char="•"/>
                </a:pPr>
                <a:r>
                  <a:rPr lang="ro-RO" sz="800" b="1" dirty="0">
                    <a:solidFill>
                      <a:schemeClr val="tx1"/>
                    </a:solidFill>
                  </a:rPr>
                  <a:t>Reglementări externe,</a:t>
                </a:r>
              </a:p>
              <a:p>
                <a:pPr marL="171450" indent="-72000">
                  <a:buFont typeface="Arial" panose="020B0604020202020204" pitchFamily="34" charset="0"/>
                  <a:buChar char="•"/>
                </a:pPr>
                <a:r>
                  <a:rPr lang="ro-RO" sz="800" b="1" u="sng" dirty="0">
                    <a:solidFill>
                      <a:schemeClr val="tx1"/>
                    </a:solidFill>
                  </a:rPr>
                  <a:t>Clauze</a:t>
                </a:r>
                <a:endParaRPr lang="ro-RO" sz="11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380"/>
              <p:cNvSpPr/>
              <p:nvPr/>
            </p:nvSpPr>
            <p:spPr>
              <a:xfrm>
                <a:off x="3555208" y="1849865"/>
                <a:ext cx="1811975" cy="679167"/>
              </a:xfrm>
              <a:prstGeom prst="rect">
                <a:avLst/>
              </a:prstGeom>
              <a:solidFill>
                <a:srgbClr val="8CF3F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o-RO" sz="1200" b="1" u="sng" dirty="0">
                    <a:solidFill>
                      <a:schemeClr val="tx1"/>
                    </a:solidFill>
                  </a:rPr>
                  <a:t>2.8 PPP &amp; Operațiuni</a:t>
                </a:r>
              </a:p>
              <a:p>
                <a:pPr algn="ctr"/>
                <a:r>
                  <a:rPr lang="ro-RO" sz="1200" b="1" dirty="0">
                    <a:solidFill>
                      <a:schemeClr val="tx1"/>
                    </a:solidFill>
                  </a:rPr>
                  <a:t>2.</a:t>
                </a:r>
                <a:r>
                  <a:rPr lang="ro-RO" sz="900" b="1" dirty="0">
                    <a:solidFill>
                      <a:schemeClr val="tx1"/>
                    </a:solidFill>
                  </a:rPr>
                  <a:t>8</a:t>
                </a:r>
                <a:r>
                  <a:rPr lang="ro-RO" sz="1200" b="1" dirty="0">
                    <a:solidFill>
                      <a:schemeClr val="tx1"/>
                    </a:solidFill>
                  </a:rPr>
                  <a:t>.1 </a:t>
                </a:r>
                <a:r>
                  <a:rPr lang="ro-RO" sz="1100" b="1" u="sng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Manageri și/sau P3MO</a:t>
                </a:r>
              </a:p>
              <a:p>
                <a:pPr algn="ctr"/>
                <a:r>
                  <a:rPr lang="ro-RO" sz="900" dirty="0">
                    <a:solidFill>
                      <a:schemeClr val="tx1"/>
                    </a:solidFill>
                  </a:rPr>
                  <a:t>(Inițializare, Planificare, Monitorizare &amp; Control, Încheiere)</a:t>
                </a:r>
              </a:p>
            </p:txBody>
          </p:sp>
          <p:cxnSp>
            <p:nvCxnSpPr>
              <p:cNvPr id="94" name="Elbow Connector 456"/>
              <p:cNvCxnSpPr>
                <a:stCxn id="115" idx="1"/>
              </p:cNvCxnSpPr>
              <p:nvPr/>
            </p:nvCxnSpPr>
            <p:spPr>
              <a:xfrm rot="10800000" flipV="1">
                <a:off x="5370746" y="1305905"/>
                <a:ext cx="1195154" cy="740911"/>
              </a:xfrm>
              <a:prstGeom prst="bentConnector3">
                <a:avLst>
                  <a:gd name="adj1" fmla="val 2981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Rectangle 396"/>
          <p:cNvSpPr/>
          <p:nvPr/>
        </p:nvSpPr>
        <p:spPr>
          <a:xfrm>
            <a:off x="1334399" y="3198752"/>
            <a:ext cx="1602786" cy="827148"/>
          </a:xfrm>
          <a:prstGeom prst="rect">
            <a:avLst/>
          </a:prstGeom>
          <a:solidFill>
            <a:srgbClr val="CCCC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ro-RO" sz="1400" b="1" dirty="0">
                <a:solidFill>
                  <a:schemeClr val="tx1"/>
                </a:solidFill>
              </a:rPr>
              <a:t>3. Contexte</a:t>
            </a:r>
          </a:p>
          <a:p>
            <a:r>
              <a:rPr lang="ro-RO" sz="800" b="1" u="sng" dirty="0" err="1">
                <a:solidFill>
                  <a:schemeClr val="tx1"/>
                </a:solidFill>
              </a:rPr>
              <a:t>A.Regim</a:t>
            </a:r>
            <a:r>
              <a:rPr lang="ro-RO" sz="800" b="1" u="sng" dirty="0">
                <a:solidFill>
                  <a:schemeClr val="tx1"/>
                </a:solidFill>
              </a:rPr>
              <a:t> normal/standard</a:t>
            </a:r>
          </a:p>
          <a:p>
            <a:r>
              <a:rPr lang="ro-RO" sz="800" b="1" dirty="0">
                <a:solidFill>
                  <a:schemeClr val="tx1"/>
                </a:solidFill>
              </a:rPr>
              <a:t>B. Situații de risc</a:t>
            </a:r>
          </a:p>
          <a:p>
            <a:r>
              <a:rPr lang="ro-RO" sz="800" b="1" dirty="0">
                <a:solidFill>
                  <a:schemeClr val="tx1"/>
                </a:solidFill>
              </a:rPr>
              <a:t>C. Tranziții / Schimbări</a:t>
            </a:r>
          </a:p>
          <a:p>
            <a:r>
              <a:rPr lang="ro-RO" sz="800" b="1" dirty="0">
                <a:solidFill>
                  <a:schemeClr val="tx1"/>
                </a:solidFill>
              </a:rPr>
              <a:t>D. Urgențe / Crize</a:t>
            </a:r>
          </a:p>
          <a:p>
            <a:r>
              <a:rPr lang="ro-RO" sz="800" b="1" dirty="0" err="1">
                <a:solidFill>
                  <a:schemeClr val="tx1"/>
                </a:solidFill>
              </a:rPr>
              <a:t>E.Dezastre</a:t>
            </a:r>
            <a:endParaRPr lang="ro-RO" sz="800" b="1" dirty="0">
              <a:solidFill>
                <a:schemeClr val="tx1"/>
              </a:solidFill>
            </a:endParaRPr>
          </a:p>
        </p:txBody>
      </p:sp>
      <p:sp>
        <p:nvSpPr>
          <p:cNvPr id="96" name="Rectangle 40"/>
          <p:cNvSpPr/>
          <p:nvPr/>
        </p:nvSpPr>
        <p:spPr>
          <a:xfrm>
            <a:off x="10647777" y="2320371"/>
            <a:ext cx="242074" cy="20848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o-RO" sz="1000" b="1" dirty="0">
                <a:solidFill>
                  <a:schemeClr val="tx1"/>
                </a:solidFill>
              </a:rPr>
              <a:t>+ Ordine, disciplină și curățenie</a:t>
            </a:r>
          </a:p>
        </p:txBody>
      </p:sp>
      <p:grpSp>
        <p:nvGrpSpPr>
          <p:cNvPr id="97" name="Group 528"/>
          <p:cNvGrpSpPr/>
          <p:nvPr/>
        </p:nvGrpSpPr>
        <p:grpSpPr>
          <a:xfrm>
            <a:off x="2943535" y="3155287"/>
            <a:ext cx="3487746" cy="1160438"/>
            <a:chOff x="2943535" y="3155287"/>
            <a:chExt cx="3487746" cy="1160438"/>
          </a:xfrm>
        </p:grpSpPr>
        <p:cxnSp>
          <p:nvCxnSpPr>
            <p:cNvPr id="98" name="Straight Connector 467"/>
            <p:cNvCxnSpPr/>
            <p:nvPr/>
          </p:nvCxnSpPr>
          <p:spPr>
            <a:xfrm>
              <a:off x="2943535" y="3459718"/>
              <a:ext cx="7222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468"/>
            <p:cNvCxnSpPr/>
            <p:nvPr/>
          </p:nvCxnSpPr>
          <p:spPr>
            <a:xfrm>
              <a:off x="3458982" y="3155287"/>
              <a:ext cx="5737" cy="2999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501"/>
            <p:cNvGrpSpPr/>
            <p:nvPr/>
          </p:nvGrpSpPr>
          <p:grpSpPr>
            <a:xfrm>
              <a:off x="3163580" y="3435558"/>
              <a:ext cx="3267701" cy="880167"/>
              <a:chOff x="3163580" y="3435558"/>
              <a:chExt cx="3267701" cy="880167"/>
            </a:xfrm>
          </p:grpSpPr>
          <p:cxnSp>
            <p:nvCxnSpPr>
              <p:cNvPr id="101" name="Straight Arrow Connector 434"/>
              <p:cNvCxnSpPr/>
              <p:nvPr/>
            </p:nvCxnSpPr>
            <p:spPr>
              <a:xfrm>
                <a:off x="4157017" y="4052969"/>
                <a:ext cx="271321" cy="39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487"/>
              <p:cNvGrpSpPr/>
              <p:nvPr/>
            </p:nvGrpSpPr>
            <p:grpSpPr>
              <a:xfrm>
                <a:off x="3163580" y="3435558"/>
                <a:ext cx="3267701" cy="880167"/>
                <a:chOff x="3163580" y="3435558"/>
                <a:chExt cx="3267701" cy="880167"/>
              </a:xfrm>
            </p:grpSpPr>
            <p:sp>
              <p:nvSpPr>
                <p:cNvPr id="103" name="Rectangle 416"/>
                <p:cNvSpPr/>
                <p:nvPr/>
              </p:nvSpPr>
              <p:spPr>
                <a:xfrm>
                  <a:off x="3163580" y="3817745"/>
                  <a:ext cx="1004334" cy="49798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o-RO" sz="1000" b="1" dirty="0">
                      <a:solidFill>
                        <a:schemeClr val="tx1"/>
                      </a:solidFill>
                      <a:latin typeface="Arial Narrow" panose="020B0606020202030204" pitchFamily="34" charset="0"/>
                    </a:rPr>
                    <a:t>Sistem de Management al Calității și Mediului</a:t>
                  </a:r>
                </a:p>
              </p:txBody>
            </p:sp>
            <p:cxnSp>
              <p:nvCxnSpPr>
                <p:cNvPr id="104" name="Elbow Connector 461"/>
                <p:cNvCxnSpPr>
                  <a:stCxn id="87" idx="1"/>
                  <a:endCxn id="103" idx="0"/>
                </p:cNvCxnSpPr>
                <p:nvPr/>
              </p:nvCxnSpPr>
              <p:spPr>
                <a:xfrm rot="10800000" flipV="1">
                  <a:off x="3665748" y="3458765"/>
                  <a:ext cx="2765533" cy="3589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486"/>
                <p:cNvSpPr txBox="1"/>
                <p:nvPr/>
              </p:nvSpPr>
              <p:spPr>
                <a:xfrm>
                  <a:off x="3677167" y="3435558"/>
                  <a:ext cx="4507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o-RO" sz="1600" b="1" dirty="0"/>
                    <a:t>QA</a:t>
                  </a:r>
                </a:p>
              </p:txBody>
            </p:sp>
          </p:grpSp>
        </p:grpSp>
      </p:grpSp>
      <p:grpSp>
        <p:nvGrpSpPr>
          <p:cNvPr id="106" name="Group 497"/>
          <p:cNvGrpSpPr/>
          <p:nvPr/>
        </p:nvGrpSpPr>
        <p:grpSpPr>
          <a:xfrm>
            <a:off x="4891089" y="4905210"/>
            <a:ext cx="3158361" cy="614528"/>
            <a:chOff x="5116302" y="4905210"/>
            <a:chExt cx="3033657" cy="614528"/>
          </a:xfrm>
        </p:grpSpPr>
        <p:sp>
          <p:nvSpPr>
            <p:cNvPr id="107" name="Rectangle 418"/>
            <p:cNvSpPr/>
            <p:nvPr/>
          </p:nvSpPr>
          <p:spPr>
            <a:xfrm>
              <a:off x="5128806" y="5206709"/>
              <a:ext cx="2995135" cy="251395"/>
            </a:xfrm>
            <a:prstGeom prst="rect">
              <a:avLst/>
            </a:prstGeom>
            <a:solidFill>
              <a:srgbClr val="CCFF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800" b="1" dirty="0">
                  <a:solidFill>
                    <a:schemeClr val="tx1"/>
                  </a:solidFill>
                </a:rPr>
                <a:t>Realizarea indicatorilor și </a:t>
              </a:r>
              <a:r>
                <a:rPr lang="ro-RO" sz="1200" b="1" dirty="0" err="1">
                  <a:solidFill>
                    <a:schemeClr val="tx1"/>
                  </a:solidFill>
                </a:rPr>
                <a:t>Statisfacerea</a:t>
              </a:r>
              <a:r>
                <a:rPr lang="ro-RO" sz="1200" b="1" dirty="0">
                  <a:solidFill>
                    <a:schemeClr val="tx1"/>
                  </a:solidFill>
                </a:rPr>
                <a:t> Beneficiarilor</a:t>
              </a:r>
              <a:endParaRPr lang="ro-RO" sz="12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492"/>
            <p:cNvCxnSpPr>
              <a:stCxn id="76" idx="2"/>
            </p:cNvCxnSpPr>
            <p:nvPr/>
          </p:nvCxnSpPr>
          <p:spPr>
            <a:xfrm flipH="1">
              <a:off x="5116302" y="5032010"/>
              <a:ext cx="6252" cy="4877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494"/>
            <p:cNvCxnSpPr>
              <a:endCxn id="24" idx="2"/>
            </p:cNvCxnSpPr>
            <p:nvPr/>
          </p:nvCxnSpPr>
          <p:spPr>
            <a:xfrm flipV="1">
              <a:off x="5122554" y="4905210"/>
              <a:ext cx="3027405" cy="60396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513"/>
          <p:cNvGrpSpPr/>
          <p:nvPr/>
        </p:nvGrpSpPr>
        <p:grpSpPr>
          <a:xfrm>
            <a:off x="6565900" y="647700"/>
            <a:ext cx="3911605" cy="1699401"/>
            <a:chOff x="6565900" y="647700"/>
            <a:chExt cx="3911605" cy="1699401"/>
          </a:xfrm>
        </p:grpSpPr>
        <p:grpSp>
          <p:nvGrpSpPr>
            <p:cNvPr id="111" name="Group 451"/>
            <p:cNvGrpSpPr/>
            <p:nvPr/>
          </p:nvGrpSpPr>
          <p:grpSpPr>
            <a:xfrm>
              <a:off x="6565900" y="647700"/>
              <a:ext cx="3911605" cy="1679099"/>
              <a:chOff x="6565900" y="647700"/>
              <a:chExt cx="3911605" cy="1679099"/>
            </a:xfrm>
          </p:grpSpPr>
          <p:cxnSp>
            <p:nvCxnSpPr>
              <p:cNvPr id="114" name="Straight Arrow Connector 35"/>
              <p:cNvCxnSpPr/>
              <p:nvPr/>
            </p:nvCxnSpPr>
            <p:spPr>
              <a:xfrm flipH="1">
                <a:off x="10055248" y="1966973"/>
                <a:ext cx="1917" cy="35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251"/>
              <p:cNvSpPr/>
              <p:nvPr/>
            </p:nvSpPr>
            <p:spPr>
              <a:xfrm>
                <a:off x="6565900" y="647700"/>
                <a:ext cx="3911605" cy="13164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u="sng" dirty="0">
                    <a:solidFill>
                      <a:schemeClr val="tx1"/>
                    </a:solidFill>
                  </a:rPr>
                  <a:t>1. </a:t>
                </a:r>
                <a:r>
                  <a:rPr lang="ro-RO" sz="1400" b="1" u="sng" dirty="0">
                    <a:solidFill>
                      <a:schemeClr val="tx1"/>
                    </a:solidFill>
                  </a:rPr>
                  <a:t>Definiții - </a:t>
                </a:r>
                <a:r>
                  <a:rPr lang="en-US" sz="1400" b="1" u="sng" dirty="0" err="1">
                    <a:solidFill>
                      <a:schemeClr val="tx1"/>
                    </a:solidFill>
                  </a:rPr>
                  <a:t>Principii</a:t>
                </a:r>
                <a:r>
                  <a:rPr lang="en-US" sz="1400" b="1" u="sng" dirty="0">
                    <a:solidFill>
                      <a:schemeClr val="tx1"/>
                    </a:solidFill>
                  </a:rPr>
                  <a:t>-&gt;</a:t>
                </a:r>
                <a:r>
                  <a:rPr lang="ro-RO" sz="1400" b="1" u="sng" dirty="0">
                    <a:solidFill>
                      <a:schemeClr val="tx1"/>
                    </a:solidFill>
                  </a:rPr>
                  <a:t> </a:t>
                </a:r>
                <a:r>
                  <a:rPr lang="ro-RO" sz="1000" b="1" u="sng" dirty="0">
                    <a:solidFill>
                      <a:schemeClr val="tx1"/>
                    </a:solidFill>
                  </a:rPr>
                  <a:t>r</a:t>
                </a:r>
                <a:r>
                  <a:rPr lang="en-US" sz="1000" b="1" u="sng" dirty="0" err="1">
                    <a:solidFill>
                      <a:schemeClr val="tx1"/>
                    </a:solidFill>
                  </a:rPr>
                  <a:t>eguli</a:t>
                </a:r>
                <a:r>
                  <a:rPr lang="ro-RO" sz="1000" b="1" u="sng" dirty="0">
                    <a:solidFill>
                      <a:schemeClr val="tx1"/>
                    </a:solidFill>
                  </a:rPr>
                  <a:t>, norme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-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Coduri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 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tratate,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legi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 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statute, </a:t>
                </a:r>
                <a:r>
                  <a:rPr lang="ro-RO" sz="1000" b="1" dirty="0" err="1">
                    <a:solidFill>
                      <a:schemeClr val="tx1"/>
                    </a:solidFill>
                  </a:rPr>
                  <a:t>convenţii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/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acorduri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, re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gulamente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;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 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-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Strategii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 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politici,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STANDARDE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, p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lanur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i, p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roc</a:t>
                </a:r>
                <a:r>
                  <a:rPr lang="ro-RO" sz="1000" b="1" dirty="0" err="1">
                    <a:solidFill>
                      <a:schemeClr val="tx1"/>
                    </a:solidFill>
                  </a:rPr>
                  <a:t>eduri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 </a:t>
                </a:r>
                <a:r>
                  <a:rPr lang="ro-RO" sz="1000" b="1" dirty="0" err="1">
                    <a:solidFill>
                      <a:schemeClr val="tx1"/>
                    </a:solidFill>
                  </a:rPr>
                  <a:t>şi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 </a:t>
                </a:r>
                <a:r>
                  <a:rPr lang="ro-RO" sz="1000" b="1" dirty="0" err="1">
                    <a:solidFill>
                      <a:schemeClr val="tx1"/>
                    </a:solidFill>
                  </a:rPr>
                  <a:t>instrucţiuni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;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-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Portofoli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Programe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 Proiecte (PPP), activități, sarcini, ...............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-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Sistem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de m</a:t>
                </a:r>
                <a:r>
                  <a:rPr lang="ro-RO" sz="1000" b="1" dirty="0" err="1">
                    <a:solidFill>
                      <a:schemeClr val="tx1"/>
                    </a:solidFill>
                  </a:rPr>
                  <a:t>anagement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(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Procese,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Calitate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Mediu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 SSM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-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Cele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mai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bune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practici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 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c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ercet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ă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ri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, 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d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ezvolt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ă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ri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ro-RO" sz="1000" b="1" dirty="0" err="1">
                    <a:solidFill>
                      <a:schemeClr val="tx1"/>
                    </a:solidFill>
                  </a:rPr>
                  <a:t>ş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i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nov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ă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ri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;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- 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Managementul documentelor, rapoarte, l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ectii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inv</a:t>
                </a:r>
                <a:r>
                  <a:rPr lang="ro-RO" sz="1000" b="1" dirty="0" err="1">
                    <a:solidFill>
                      <a:schemeClr val="tx1"/>
                    </a:solidFill>
                  </a:rPr>
                  <a:t>ăţ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ate, C</a:t>
                </a:r>
                <a:r>
                  <a:rPr lang="ro-RO" sz="1000" b="1" dirty="0">
                    <a:solidFill>
                      <a:schemeClr val="tx1"/>
                    </a:solidFill>
                  </a:rPr>
                  <a:t>ULTURĂ;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Etic</a:t>
                </a:r>
                <a:r>
                  <a:rPr lang="ro-RO" sz="1200" b="1" dirty="0">
                    <a:solidFill>
                      <a:schemeClr val="tx1"/>
                    </a:solidFill>
                  </a:rPr>
                  <a:t>ă, </a:t>
                </a:r>
                <a:r>
                  <a:rPr lang="ro-RO" sz="1200" b="1" dirty="0" err="1">
                    <a:solidFill>
                      <a:schemeClr val="tx1"/>
                    </a:solidFill>
                  </a:rPr>
                  <a:t>Responsabilităţi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ro-RO" sz="1200" b="1" dirty="0" err="1">
                    <a:solidFill>
                      <a:schemeClr val="tx1"/>
                    </a:solidFill>
                  </a:rPr>
                  <a:t>ş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Comportament</a:t>
                </a:r>
                <a:r>
                  <a:rPr lang="ro-RO" sz="1200" b="1" dirty="0">
                    <a:solidFill>
                      <a:schemeClr val="tx1"/>
                    </a:solidFill>
                  </a:rPr>
                  <a:t>.</a:t>
                </a:r>
                <a:endParaRPr lang="ro-RO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Straight Arrow Connector 502"/>
            <p:cNvCxnSpPr/>
            <p:nvPr/>
          </p:nvCxnSpPr>
          <p:spPr>
            <a:xfrm>
              <a:off x="6674644" y="1964111"/>
              <a:ext cx="476" cy="3829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509"/>
            <p:cNvCxnSpPr/>
            <p:nvPr/>
          </p:nvCxnSpPr>
          <p:spPr>
            <a:xfrm flipH="1">
              <a:off x="8179538" y="1964111"/>
              <a:ext cx="7200" cy="24880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526"/>
          <p:cNvGrpSpPr/>
          <p:nvPr/>
        </p:nvGrpSpPr>
        <p:grpSpPr>
          <a:xfrm>
            <a:off x="5656588" y="2046816"/>
            <a:ext cx="774692" cy="1413140"/>
            <a:chOff x="5656588" y="2046816"/>
            <a:chExt cx="774692" cy="1413140"/>
          </a:xfrm>
        </p:grpSpPr>
        <p:grpSp>
          <p:nvGrpSpPr>
            <p:cNvPr id="117" name="Group 499"/>
            <p:cNvGrpSpPr/>
            <p:nvPr/>
          </p:nvGrpSpPr>
          <p:grpSpPr>
            <a:xfrm>
              <a:off x="5656588" y="2046816"/>
              <a:ext cx="610574" cy="1411948"/>
              <a:chOff x="5656588" y="2046816"/>
              <a:chExt cx="610574" cy="1411948"/>
            </a:xfrm>
          </p:grpSpPr>
          <p:sp>
            <p:nvSpPr>
              <p:cNvPr id="119" name="Rectangle 374"/>
              <p:cNvSpPr/>
              <p:nvPr/>
            </p:nvSpPr>
            <p:spPr>
              <a:xfrm>
                <a:off x="5656588" y="2383836"/>
                <a:ext cx="610574" cy="498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ro-RO" sz="800" b="1" dirty="0">
                    <a:solidFill>
                      <a:schemeClr val="tx1"/>
                    </a:solidFill>
                  </a:rPr>
                  <a:t>Marketing, </a:t>
                </a:r>
              </a:p>
              <a:p>
                <a:r>
                  <a:rPr lang="ro-RO" sz="800" b="1" dirty="0">
                    <a:solidFill>
                      <a:schemeClr val="tx1"/>
                    </a:solidFill>
                  </a:rPr>
                  <a:t>Licitații,</a:t>
                </a:r>
              </a:p>
              <a:p>
                <a:r>
                  <a:rPr lang="ro-RO" sz="800" b="1" dirty="0">
                    <a:solidFill>
                      <a:schemeClr val="tx1"/>
                    </a:solidFill>
                  </a:rPr>
                  <a:t>Selecții</a:t>
                </a:r>
              </a:p>
              <a:p>
                <a:r>
                  <a:rPr lang="ro-RO" sz="1100" b="1" u="sng" dirty="0">
                    <a:solidFill>
                      <a:schemeClr val="tx1"/>
                    </a:solidFill>
                  </a:rPr>
                  <a:t>Contacte</a:t>
                </a:r>
              </a:p>
            </p:txBody>
          </p:sp>
          <p:cxnSp>
            <p:nvCxnSpPr>
              <p:cNvPr id="120" name="Straight Connector 474"/>
              <p:cNvCxnSpPr/>
              <p:nvPr/>
            </p:nvCxnSpPr>
            <p:spPr>
              <a:xfrm>
                <a:off x="6210713" y="2046816"/>
                <a:ext cx="0" cy="14119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521"/>
            <p:cNvCxnSpPr>
              <a:endCxn id="87" idx="1"/>
            </p:cNvCxnSpPr>
            <p:nvPr/>
          </p:nvCxnSpPr>
          <p:spPr>
            <a:xfrm flipV="1">
              <a:off x="6203156" y="3458765"/>
              <a:ext cx="228124" cy="1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531"/>
          <p:cNvGrpSpPr/>
          <p:nvPr/>
        </p:nvGrpSpPr>
        <p:grpSpPr>
          <a:xfrm>
            <a:off x="1441039" y="2436811"/>
            <a:ext cx="1812283" cy="523776"/>
            <a:chOff x="1478016" y="2436811"/>
            <a:chExt cx="1775306" cy="523776"/>
          </a:xfrm>
          <a:solidFill>
            <a:srgbClr val="66FFFF"/>
          </a:solidFill>
        </p:grpSpPr>
        <p:sp>
          <p:nvSpPr>
            <p:cNvPr id="122" name="Rectangle 394"/>
            <p:cNvSpPr/>
            <p:nvPr/>
          </p:nvSpPr>
          <p:spPr>
            <a:xfrm>
              <a:off x="1478016" y="2556304"/>
              <a:ext cx="1775306" cy="40428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o-RO" sz="1200" b="1" dirty="0">
                  <a:solidFill>
                    <a:schemeClr val="tx1"/>
                  </a:solidFill>
                </a:rPr>
                <a:t>2.6 Parteneri </a:t>
              </a:r>
            </a:p>
            <a:p>
              <a:pPr algn="ctr"/>
              <a:r>
                <a:rPr lang="ro-RO" sz="1200" b="1" dirty="0">
                  <a:solidFill>
                    <a:schemeClr val="tx1"/>
                  </a:solidFill>
                </a:rPr>
                <a:t>internaționali</a:t>
              </a:r>
            </a:p>
          </p:txBody>
        </p:sp>
        <p:cxnSp>
          <p:nvCxnSpPr>
            <p:cNvPr id="123" name="Straight Arrow Connector 530"/>
            <p:cNvCxnSpPr>
              <a:stCxn id="122" idx="0"/>
              <a:endCxn id="64" idx="2"/>
            </p:cNvCxnSpPr>
            <p:nvPr/>
          </p:nvCxnSpPr>
          <p:spPr>
            <a:xfrm flipH="1" flipV="1">
              <a:off x="2350447" y="2436811"/>
              <a:ext cx="15222" cy="11949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532"/>
          <p:cNvSpPr/>
          <p:nvPr/>
        </p:nvSpPr>
        <p:spPr>
          <a:xfrm>
            <a:off x="142407" y="6604456"/>
            <a:ext cx="3371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800" i="1" dirty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ro-RO" sz="800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Eng</a:t>
            </a:r>
            <a:r>
              <a:rPr lang="ro-RO" sz="800" i="1" dirty="0">
                <a:solidFill>
                  <a:srgbClr val="000000"/>
                </a:solidFill>
                <a:latin typeface="Arial Narrow" panose="020B0606020202030204" pitchFamily="34" charset="0"/>
              </a:rPr>
              <a:t>. Gheorghe </a:t>
            </a:r>
            <a:r>
              <a:rPr lang="ro-RO" sz="800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Hriscu</a:t>
            </a:r>
            <a:r>
              <a:rPr lang="ro-RO" sz="800" i="1" dirty="0">
                <a:solidFill>
                  <a:srgbClr val="000000"/>
                </a:solidFill>
                <a:latin typeface="Arial Narrow" panose="020B0606020202030204" pitchFamily="34" charset="0"/>
              </a:rPr>
              <a:t>, PMP, CGEIT, ITIL-2F&amp;3F, OCP, QM-TÜV</a:t>
            </a:r>
            <a:r>
              <a:rPr lang="en-US" sz="800" i="1" dirty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ro-RO" sz="800" i="1" dirty="0">
                <a:solidFill>
                  <a:srgbClr val="000000"/>
                </a:solidFill>
                <a:latin typeface="Arial Narrow" panose="020B0606020202030204" pitchFamily="34" charset="0"/>
              </a:rPr>
              <a:t>2013 – 03/</a:t>
            </a:r>
            <a:r>
              <a:rPr lang="en-US" sz="800" i="1" dirty="0">
                <a:solidFill>
                  <a:srgbClr val="000000"/>
                </a:solidFill>
                <a:latin typeface="Arial Narrow" panose="020B0606020202030204" pitchFamily="34" charset="0"/>
              </a:rPr>
              <a:t>201</a:t>
            </a:r>
            <a:r>
              <a:rPr lang="ro-RO" sz="800" i="1" dirty="0">
                <a:solidFill>
                  <a:srgbClr val="000000"/>
                </a:solidFill>
                <a:latin typeface="Arial Narrow" panose="020B0606020202030204" pitchFamily="34" charset="0"/>
              </a:rPr>
              <a:t>6</a:t>
            </a:r>
            <a:endParaRPr lang="ro-RO" dirty="0"/>
          </a:p>
        </p:txBody>
      </p:sp>
      <p:pic>
        <p:nvPicPr>
          <p:cNvPr id="125" name="Imagin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32" y="2759664"/>
            <a:ext cx="199450" cy="1393219"/>
          </a:xfrm>
          <a:prstGeom prst="rect">
            <a:avLst/>
          </a:prstGeom>
        </p:spPr>
      </p:pic>
      <p:cxnSp>
        <p:nvCxnSpPr>
          <p:cNvPr id="127" name="Conector cotit 126"/>
          <p:cNvCxnSpPr/>
          <p:nvPr/>
        </p:nvCxnSpPr>
        <p:spPr>
          <a:xfrm rot="16200000" flipV="1">
            <a:off x="-357441" y="3473369"/>
            <a:ext cx="3240826" cy="53807"/>
          </a:xfrm>
          <a:prstGeom prst="bentConnector4">
            <a:avLst>
              <a:gd name="adj1" fmla="val 1314"/>
              <a:gd name="adj2" fmla="val 716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cotit 132"/>
          <p:cNvCxnSpPr>
            <a:stCxn id="14" idx="1"/>
            <a:endCxn id="57" idx="1"/>
          </p:cNvCxnSpPr>
          <p:nvPr/>
        </p:nvCxnSpPr>
        <p:spPr>
          <a:xfrm rot="10800000" flipH="1">
            <a:off x="502275" y="461287"/>
            <a:ext cx="116249" cy="5540623"/>
          </a:xfrm>
          <a:prstGeom prst="bentConnector3">
            <a:avLst>
              <a:gd name="adj1" fmla="val -130175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tăText 80"/>
          <p:cNvSpPr txBox="1"/>
          <p:nvPr/>
        </p:nvSpPr>
        <p:spPr>
          <a:xfrm>
            <a:off x="9007712" y="5458104"/>
            <a:ext cx="5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dirty="0"/>
              <a:t>MKS</a:t>
            </a:r>
          </a:p>
        </p:txBody>
      </p:sp>
    </p:spTree>
    <p:extLst>
      <p:ext uri="{BB962C8B-B14F-4D97-AF65-F5344CB8AC3E}">
        <p14:creationId xmlns:p14="http://schemas.microsoft.com/office/powerpoint/2010/main" val="24860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500000"/>
    </mc:Choice>
    <mc:Fallback xmlns="">
      <p:transition spd="slow" advTm="5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9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2" grpId="0" animBg="1"/>
      <p:bldP spid="85" grpId="0"/>
      <p:bldP spid="95" grpId="0" animBg="1"/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94176"/>
            <a:ext cx="11800899" cy="6638006"/>
          </a:xfrm>
          <a:prstGeom prst="rect">
            <a:avLst/>
          </a:prstGeom>
        </p:spPr>
      </p:pic>
      <p:sp>
        <p:nvSpPr>
          <p:cNvPr id="2" name="Dreptunghi 1"/>
          <p:cNvSpPr/>
          <p:nvPr/>
        </p:nvSpPr>
        <p:spPr>
          <a:xfrm>
            <a:off x="167426" y="803465"/>
            <a:ext cx="1169401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Ing. Gheorghe Hriscu, PMP, CGEIT, ITIL-2&amp;3F, OCP, QM&amp;RM-TÜV</a:t>
            </a:r>
          </a:p>
          <a:p>
            <a:pPr algn="ctr"/>
            <a:r>
              <a:rPr lang="ro-RO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 energetic pentru localități – AEEPM</a:t>
            </a:r>
            <a:endParaRPr lang="ro-RO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Dreptunghi 2"/>
          <p:cNvSpPr/>
          <p:nvPr/>
        </p:nvSpPr>
        <p:spPr>
          <a:xfrm>
            <a:off x="446469" y="1812218"/>
            <a:ext cx="114149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 : +40-741699900 (RO); +373-61149561 (MD), Skype ID: </a:t>
            </a:r>
            <a:r>
              <a:rPr lang="ro-RO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gheorghe.hriscu</a:t>
            </a:r>
            <a:b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gheorghe.hriscu@managenergy.ro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www.managenergy.ro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u="sng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http://www.linkedin.com/profile/view?id=4554272</a:t>
            </a:r>
            <a:r>
              <a:rPr lang="ro-RO" u="sng" dirty="0">
                <a:solidFill>
                  <a:srgbClr val="3F3A3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8" y="2535322"/>
            <a:ext cx="4280080" cy="4142794"/>
          </a:xfrm>
          <a:prstGeom prst="rect">
            <a:avLst/>
          </a:prstGeom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41" y="2481257"/>
            <a:ext cx="6840827" cy="4142794"/>
          </a:xfrm>
          <a:prstGeom prst="rect">
            <a:avLst/>
          </a:prstGeom>
        </p:spPr>
      </p:pic>
      <p:sp>
        <p:nvSpPr>
          <p:cNvPr id="13" name="Dreptunghi 12"/>
          <p:cNvSpPr/>
          <p:nvPr/>
        </p:nvSpPr>
        <p:spPr>
          <a:xfrm>
            <a:off x="1648919" y="-59932"/>
            <a:ext cx="9473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Prezentare prezentator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11243256" y="1700011"/>
            <a:ext cx="618187" cy="45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6" name="Imagin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7948" y="164508"/>
            <a:ext cx="1003496" cy="752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9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500000"/>
    </mc:Choice>
    <mc:Fallback xmlns="">
      <p:transition spd="slow" advTm="5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4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6.5|2|2.5"/>
</p:tagLst>
</file>

<file path=ppt/theme/theme1.xml><?xml version="1.0" encoding="utf-8"?>
<a:theme xmlns:a="http://schemas.openxmlformats.org/drawingml/2006/main" name="Bază">
  <a:themeElements>
    <a:clrScheme name="Bază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ză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ză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Formă particularizat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mă particularizat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TM03457444[[fn=Bază]]</Template>
  <TotalTime>1832</TotalTime>
  <Words>753</Words>
  <Application>Microsoft Office PowerPoint</Application>
  <PresentationFormat>Ecran lat</PresentationFormat>
  <Paragraphs>165</Paragraphs>
  <Slides>5</Slides>
  <Notes>2</Notes>
  <HiddenSlides>0</HiddenSlides>
  <MMClips>0</MMClips>
  <ScaleCrop>false</ScaleCrop>
  <HeadingPairs>
    <vt:vector size="6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3</vt:i4>
      </vt:variant>
      <vt:variant>
        <vt:lpstr>Titluri diapozitive</vt:lpstr>
      </vt:variant>
      <vt:variant>
        <vt:i4>5</vt:i4>
      </vt:variant>
    </vt:vector>
  </HeadingPairs>
  <TitlesOfParts>
    <vt:vector size="17" baseType="lpstr">
      <vt:lpstr>宋体</vt:lpstr>
      <vt:lpstr>Arial</vt:lpstr>
      <vt:lpstr>Arial Black</vt:lpstr>
      <vt:lpstr>Arial Narrow</vt:lpstr>
      <vt:lpstr>Calibri</vt:lpstr>
      <vt:lpstr>Calibri Light</vt:lpstr>
      <vt:lpstr>Corbel</vt:lpstr>
      <vt:lpstr>Tahoma</vt:lpstr>
      <vt:lpstr>Times New Roman</vt:lpstr>
      <vt:lpstr>Bază</vt:lpstr>
      <vt:lpstr>1_Formă particularizată</vt:lpstr>
      <vt:lpstr>Formă particularizată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Cojocaru</dc:creator>
  <cp:lastModifiedBy>Gheorghe Hriscu</cp:lastModifiedBy>
  <cp:revision>149</cp:revision>
  <dcterms:created xsi:type="dcterms:W3CDTF">2016-03-07T09:32:35Z</dcterms:created>
  <dcterms:modified xsi:type="dcterms:W3CDTF">2016-10-23T12:35:25Z</dcterms:modified>
</cp:coreProperties>
</file>