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76" r:id="rId11"/>
    <p:sldId id="265" r:id="rId12"/>
    <p:sldId id="266" r:id="rId13"/>
    <p:sldId id="267" r:id="rId14"/>
    <p:sldId id="268" r:id="rId15"/>
    <p:sldId id="277" r:id="rId16"/>
    <p:sldId id="269" r:id="rId17"/>
    <p:sldId id="274" r:id="rId18"/>
    <p:sldId id="273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3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7469" autoAdjust="0"/>
  </p:normalViewPr>
  <p:slideViewPr>
    <p:cSldViewPr snapToGrid="0">
      <p:cViewPr>
        <p:scale>
          <a:sx n="50" d="100"/>
          <a:sy n="50" d="100"/>
        </p:scale>
        <p:origin x="1834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M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7DECE-5F2F-410C-963E-FE0703137A2E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M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1E5F9-5949-4D31-9DBE-6287E7CD1D17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10071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1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027674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EDB5-162D-419B-9CAF-9F7C57475C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0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EDB5-162D-419B-9CAF-9F7C57475C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5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17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189545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LARGEST TEAM IN THE COMPETITION – we didn’t know each other before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Team members with complementary skills: ML/AI, UI/UX, Frontend, Product/Marketing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Driven to deliver an amazing product for our customers to grow their business through PA &amp; personalization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18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839940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19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06800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Cause it helps you keep an eagle eye on your analytics</a:t>
            </a:r>
          </a:p>
          <a:p>
            <a:r>
              <a:rPr lang="en-US" dirty="0" smtClean="0"/>
              <a:t>- Keep in mind that all you</a:t>
            </a:r>
            <a:r>
              <a:rPr lang="en-US" baseline="0" dirty="0" smtClean="0"/>
              <a:t> see in this presentation was done here (including the AMAZING LOGO), I came here with no idea of what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2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69406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Analyzing live data from analytics tools</a:t>
            </a:r>
            <a:r>
              <a:rPr lang="en-US" baseline="0" dirty="0" smtClean="0"/>
              <a:t> and providing powerful insights for clusters of customers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Personalization drives conversion/revenue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3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24226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Main competitors’ weakness: long sales cycle (custom solutions)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4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06449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Data</a:t>
            </a:r>
            <a:r>
              <a:rPr lang="en-US" baseline="0" dirty="0" smtClean="0"/>
              <a:t> providers: CRMs, analytics tools, BI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5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15560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like 10.34</a:t>
            </a:r>
            <a:r>
              <a:rPr lang="en-US" baseline="0" dirty="0" smtClean="0"/>
              <a:t> billion more than I have in my bank account right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6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27394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 is a working demo!!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m</a:t>
            </a:r>
            <a:r>
              <a:rPr lang="en-US" dirty="0" smtClean="0"/>
              <a:t>ain dashboard will provide</a:t>
            </a:r>
            <a:r>
              <a:rPr lang="en-US" baseline="0" dirty="0" smtClean="0"/>
              <a:t> all PA data and easy ways to action according to them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Talk about the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visualization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Analytics integration in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8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135223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Predicting the natural log of the revenue,</a:t>
            </a:r>
            <a:r>
              <a:rPr lang="en-US" baseline="0" dirty="0" smtClean="0"/>
              <a:t> evaluated via RMSE.</a:t>
            </a:r>
          </a:p>
          <a:p>
            <a:r>
              <a:rPr lang="en-US" baseline="0" dirty="0" smtClean="0"/>
              <a:t>- Skewed classes.</a:t>
            </a:r>
          </a:p>
          <a:p>
            <a:r>
              <a:rPr lang="en-US" dirty="0" smtClean="0"/>
              <a:t>- Train</a:t>
            </a:r>
            <a:r>
              <a:rPr lang="en-US" baseline="0" dirty="0" smtClean="0"/>
              <a:t> &amp; test data provided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E5F9-5949-4D31-9DBE-6287E7CD1D17}" type="slidenum">
              <a:rPr lang="ro-MD" smtClean="0"/>
              <a:t>10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54302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9263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One hot encodings for textual data (labeling outliers as other)</a:t>
            </a:r>
          </a:p>
          <a:p>
            <a:pPr indent="449263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Collapsing visitor data for trivial regression methods</a:t>
            </a:r>
          </a:p>
          <a:p>
            <a:pPr indent="449263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Increasing sample size sorting for training RNN models (to avoid padding)</a:t>
            </a:r>
          </a:p>
          <a:p>
            <a:pPr marL="0" marR="0" lvl="0" indent="44926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AAE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Adding seasonality / time of day features when collapsing - </a:t>
            </a:r>
            <a:r>
              <a:rPr lang="en-US" baseline="0" dirty="0" smtClean="0"/>
              <a:t>any other type of fabricated features that could be relevant when collapsing</a:t>
            </a:r>
            <a:endParaRPr lang="en-US" sz="1200" i="1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indent="449263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Intelligent </a:t>
            </a:r>
            <a:r>
              <a:rPr lang="en-US" sz="1200" i="1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embeddings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for textual data (e.g. convert country to GDP)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EDB5-162D-419B-9CAF-9F7C57475C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2626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03438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18506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07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28.10.2018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156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58063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1171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75975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21251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93769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07294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26711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06211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2A26-9EE5-4A05-8582-1108CE576B55}" type="datetimeFigureOut">
              <a:rPr lang="ro-MD" smtClean="0"/>
              <a:t>28.10.2018</a:t>
            </a:fld>
            <a:endParaRPr lang="ro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BEC4-C55A-4C32-8FE2-E561232FA68F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7354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lack.com/files-pri/T2PAFK1J5-FDRFG319C/screencapture-localhost-3001-2018-10-28-12_34_28__1_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13" name="Rectangle 12"/>
          <p:cNvSpPr/>
          <p:nvPr/>
        </p:nvSpPr>
        <p:spPr>
          <a:xfrm>
            <a:off x="-3176" y="-12496"/>
            <a:ext cx="12193588" cy="6870496"/>
          </a:xfrm>
          <a:prstGeom prst="rect">
            <a:avLst/>
          </a:prstGeom>
          <a:gradFill flip="none" rotWithShape="1">
            <a:gsLst>
              <a:gs pos="100000">
                <a:srgbClr val="A5DBF4">
                  <a:lumMod val="67000"/>
                  <a:lumOff val="33000"/>
                  <a:alpha val="70000"/>
                </a:srgbClr>
              </a:gs>
              <a:gs pos="58000">
                <a:srgbClr val="61BEE8">
                  <a:alpha val="89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b="1">
              <a:latin typeface="Open Sans Semibold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199979" y="3420306"/>
            <a:ext cx="5779250" cy="975638"/>
          </a:xfrm>
          <a:prstGeom prst="rect">
            <a:avLst/>
          </a:prstGeom>
        </p:spPr>
        <p:txBody>
          <a:bodyPr vert="horz" wrap="square" lIns="88378" tIns="44189" rIns="88378" bIns="4418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Lack of personalization and PA costs companies </a:t>
            </a:r>
            <a:r>
              <a:rPr lang="en-US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$756 billion </a:t>
            </a:r>
            <a:r>
              <a:rPr lang="en-US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(Accenture, 2016)</a:t>
            </a:r>
            <a:endParaRPr lang="en-US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8342" y="2398642"/>
            <a:ext cx="2513006" cy="750526"/>
          </a:xfrm>
          <a:prstGeom prst="rect">
            <a:avLst/>
          </a:prstGeom>
          <a:noFill/>
        </p:spPr>
        <p:txBody>
          <a:bodyPr wrap="none" lIns="37157" tIns="0" rIns="0" bIns="0" rtlCol="0">
            <a:spAutoFit/>
          </a:bodyPr>
          <a:lstStyle/>
          <a:p>
            <a:r>
              <a:rPr lang="en-US" sz="4877" spc="163" dirty="0" smtClean="0">
                <a:solidFill>
                  <a:schemeClr val="bg1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Problem</a:t>
            </a:r>
            <a:endParaRPr lang="en-US" sz="4877" spc="163" dirty="0">
              <a:solidFill>
                <a:schemeClr val="bg1"/>
              </a:solidFill>
              <a:latin typeface="Roboto 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0843" y="3221543"/>
            <a:ext cx="554488" cy="0"/>
          </a:xfrm>
          <a:prstGeom prst="line">
            <a:avLst/>
          </a:prstGeom>
          <a:ln w="4572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8" y="1829032"/>
            <a:ext cx="11114309" cy="2564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076" y="651385"/>
            <a:ext cx="6917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 it all started: </a:t>
            </a:r>
            <a:r>
              <a:rPr lang="en-US" sz="3200" dirty="0" err="1" smtClean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Kaggle</a:t>
            </a:r>
            <a:r>
              <a:rPr lang="en-US" sz="3200" dirty="0" smtClean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challenge</a:t>
            </a:r>
            <a:endParaRPr lang="ro-MD" sz="3200" dirty="0">
              <a:solidFill>
                <a:srgbClr val="01A3D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89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984"/>
          </a:xfrm>
        </p:spPr>
        <p:txBody>
          <a:bodyPr>
            <a:normAutofit/>
          </a:bodyPr>
          <a:lstStyle/>
          <a:p>
            <a:pPr defTabSz="804511"/>
            <a:r>
              <a:rPr lang="en-US" sz="3200" dirty="0">
                <a:solidFill>
                  <a:srgbClr val="01A3D5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Exploratory data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8" y="1319620"/>
            <a:ext cx="6480797" cy="4814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47" y="1019583"/>
            <a:ext cx="43243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1984"/>
          </a:xfrm>
        </p:spPr>
        <p:txBody>
          <a:bodyPr>
            <a:normAutofit/>
          </a:bodyPr>
          <a:lstStyle/>
          <a:p>
            <a:pPr defTabSz="804511"/>
            <a:r>
              <a:rPr lang="en-US" sz="3200" dirty="0">
                <a:solidFill>
                  <a:srgbClr val="01A3D5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Exploratory data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0" y="1688366"/>
            <a:ext cx="11571639" cy="37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3" y="386147"/>
            <a:ext cx="10515600" cy="1061984"/>
          </a:xfrm>
        </p:spPr>
        <p:txBody>
          <a:bodyPr>
            <a:normAutofit/>
          </a:bodyPr>
          <a:lstStyle/>
          <a:p>
            <a:pPr defTabSz="804511"/>
            <a:r>
              <a:rPr lang="en-US" sz="3200" dirty="0">
                <a:solidFill>
                  <a:srgbClr val="01A3D5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Exploratory 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3" y="1343161"/>
            <a:ext cx="5400675" cy="5286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58" y="1343161"/>
            <a:ext cx="559019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3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00" y="356013"/>
            <a:ext cx="10515600" cy="1061984"/>
          </a:xfrm>
        </p:spPr>
        <p:txBody>
          <a:bodyPr>
            <a:normAutofit/>
          </a:bodyPr>
          <a:lstStyle/>
          <a:p>
            <a:pPr defTabSz="804511"/>
            <a:r>
              <a:rPr lang="en-US" sz="3200" dirty="0">
                <a:solidFill>
                  <a:srgbClr val="01A3D5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Data wrangling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400" y="1694241"/>
            <a:ext cx="1051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One hot encodings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indent="449263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Collapsing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visitor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indent="449263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Increasing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sample size sorting for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RNN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indent="449263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Adding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seasonality features</a:t>
            </a:r>
          </a:p>
          <a:p>
            <a:pPr indent="449263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Intelligent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embeddings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44" y="365125"/>
            <a:ext cx="10515600" cy="1325563"/>
          </a:xfrm>
        </p:spPr>
        <p:txBody>
          <a:bodyPr>
            <a:normAutofit/>
          </a:bodyPr>
          <a:lstStyle/>
          <a:p>
            <a:pPr defTabSz="804511"/>
            <a:r>
              <a:rPr lang="en-US" sz="3200" dirty="0">
                <a:solidFill>
                  <a:srgbClr val="01A3D5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Best performing model: LSTM RNN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1235"/>
            <a:ext cx="6191250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1798" y="1905014"/>
            <a:ext cx="4247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min / epoch on GTX970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73050" indent="-273050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Increasing batch size training</a:t>
            </a:r>
          </a:p>
          <a:p>
            <a:pPr marL="273050" indent="-273050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  <a:tabLst>
                <a:tab pos="630238" algn="l"/>
              </a:tabLst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30 min CPU inference for the entire dataset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indent="449263">
              <a:lnSpc>
                <a:spcPct val="150000"/>
              </a:lnSpc>
              <a:buClr>
                <a:srgbClr val="27AAE2"/>
              </a:buClr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04511"/>
            <a:r>
              <a:rPr lang="en-US" sz="3200" dirty="0" smtClean="0">
                <a:solidFill>
                  <a:srgbClr val="01A3D5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Model performance comparison</a:t>
            </a:r>
            <a:endParaRPr lang="en-US" sz="3200" dirty="0">
              <a:solidFill>
                <a:srgbClr val="01A3D5"/>
              </a:solidFill>
              <a:latin typeface="Roboto 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99152"/>
              </p:ext>
            </p:extLst>
          </p:nvPr>
        </p:nvGraphicFramePr>
        <p:xfrm>
          <a:off x="838200" y="2256183"/>
          <a:ext cx="10515600" cy="239887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605235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02657962"/>
                    </a:ext>
                  </a:extLst>
                </a:gridCol>
              </a:tblGrid>
              <a:tr h="47977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Model</a:t>
                      </a:r>
                      <a:endParaRPr lang="en-US" sz="18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300" marR="118300" marT="59150" marB="5915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logPredictedRevenue</a:t>
                      </a:r>
                      <a:r>
                        <a:rPr lang="en-US" sz="18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RMSE</a:t>
                      </a:r>
                      <a:endParaRPr lang="en-US" sz="18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300" marR="118300" marT="59150" marB="59150"/>
                </a:tc>
                <a:extLst>
                  <a:ext uri="{0D108BD9-81ED-4DB2-BD59-A6C34878D82A}">
                    <a16:rowId xmlns:a16="http://schemas.microsoft.com/office/drawing/2014/main" val="3330100537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Collapsed </a:t>
                      </a:r>
                      <a:r>
                        <a:rPr lang="en-US" sz="180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visitorId</a:t>
                      </a:r>
                      <a:r>
                        <a:rPr lang="en-US" sz="18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random forests</a:t>
                      </a:r>
                      <a:endParaRPr lang="en-US" sz="18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300" marR="118300" marT="59150" marB="5915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3.47</a:t>
                      </a:r>
                      <a:endParaRPr lang="en-US" sz="18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300" marR="118300" marT="59150" marB="59150"/>
                </a:tc>
                <a:extLst>
                  <a:ext uri="{0D108BD9-81ED-4DB2-BD59-A6C34878D82A}">
                    <a16:rowId xmlns:a16="http://schemas.microsoft.com/office/drawing/2014/main" val="2621291923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Collapsed </a:t>
                      </a:r>
                      <a:r>
                        <a:rPr lang="en-US" sz="180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visitorId</a:t>
                      </a:r>
                      <a:r>
                        <a:rPr lang="en-US" sz="18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180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LinearSVR</a:t>
                      </a:r>
                      <a:endParaRPr lang="en-US" sz="18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300" marR="118300" marT="59150" marB="5915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2.08</a:t>
                      </a:r>
                      <a:endParaRPr lang="en-US" sz="18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300" marR="118300" marT="59150" marB="59150"/>
                </a:tc>
                <a:extLst>
                  <a:ext uri="{0D108BD9-81ED-4DB2-BD59-A6C34878D82A}">
                    <a16:rowId xmlns:a16="http://schemas.microsoft.com/office/drawing/2014/main" val="4002160555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RNN</a:t>
                      </a:r>
                      <a:r>
                        <a:rPr lang="en-US" sz="1800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LSTM</a:t>
                      </a:r>
                      <a:endParaRPr lang="en-US" sz="18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300" marR="118300" marT="59150" marB="5915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1.77</a:t>
                      </a:r>
                      <a:endParaRPr lang="en-US" sz="18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300" marR="118300" marT="59150" marB="59150"/>
                </a:tc>
                <a:extLst>
                  <a:ext uri="{0D108BD9-81ED-4DB2-BD59-A6C34878D82A}">
                    <a16:rowId xmlns:a16="http://schemas.microsoft.com/office/drawing/2014/main" val="2061321767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Goo</a:t>
                      </a:r>
                      <a:r>
                        <a:rPr lang="en-US" sz="1800" i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d </a:t>
                      </a:r>
                      <a:r>
                        <a:rPr lang="en-US" sz="1800" i="1" baseline="0" dirty="0" err="1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Kaggle</a:t>
                      </a:r>
                      <a:r>
                        <a:rPr lang="en-US" sz="1800" i="1" baseline="0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 submission</a:t>
                      </a:r>
                      <a:endParaRPr lang="en-US" sz="1800" i="1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300" marR="118300" marT="59150" marB="59150"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~1.2</a:t>
                      </a:r>
                      <a:endParaRPr lang="en-US" sz="1800" i="1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 marL="118300" marR="118300" marT="59150" marB="59150"/>
                </a:tc>
                <a:extLst>
                  <a:ext uri="{0D108BD9-81ED-4DB2-BD59-A6C34878D82A}">
                    <a16:rowId xmlns:a16="http://schemas.microsoft.com/office/drawing/2014/main" val="196869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8274" y="2979576"/>
            <a:ext cx="174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Team</a:t>
            </a:r>
            <a:endParaRPr lang="ro-MD" sz="3600" dirty="0">
              <a:solidFill>
                <a:srgbClr val="01A3D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11152"/>
            <a:ext cx="9158868" cy="68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45" y="1832400"/>
            <a:ext cx="69723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7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55" y="1832400"/>
            <a:ext cx="69723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32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038394" y="3134256"/>
            <a:ext cx="1492716" cy="4642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2869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More profit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0742" y="3015134"/>
            <a:ext cx="2378725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Predictive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analytics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71052" y="2924143"/>
            <a:ext cx="2018501" cy="83612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2869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More</a:t>
            </a:r>
          </a:p>
          <a:p>
            <a:pPr algn="ctr">
              <a:lnSpc>
                <a:spcPts val="2869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personalization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86791" y="2891166"/>
            <a:ext cx="454365" cy="938077"/>
          </a:xfrm>
          <a:prstGeom prst="rect">
            <a:avLst/>
          </a:prstGeom>
          <a:noFill/>
        </p:spPr>
        <p:txBody>
          <a:bodyPr wrap="none" lIns="37157" tIns="0" rIns="0" bIns="0" rtlCol="0">
            <a:spAutoFit/>
          </a:bodyPr>
          <a:lstStyle/>
          <a:p>
            <a:pPr algn="ctr"/>
            <a:r>
              <a:rPr lang="en-US" sz="6096" spc="163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28543" y="2897334"/>
            <a:ext cx="447953" cy="938077"/>
          </a:xfrm>
          <a:prstGeom prst="rect">
            <a:avLst/>
          </a:prstGeom>
          <a:noFill/>
        </p:spPr>
        <p:txBody>
          <a:bodyPr wrap="none" lIns="37157" tIns="0" rIns="0" bIns="0" rtlCol="0">
            <a:spAutoFit/>
          </a:bodyPr>
          <a:lstStyle/>
          <a:p>
            <a:pPr algn="ctr"/>
            <a:r>
              <a:rPr lang="en-US" sz="6096" spc="163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6940" y="1029708"/>
            <a:ext cx="3646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1A3D5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Our solution</a:t>
            </a:r>
            <a:endParaRPr lang="en-US" sz="3200" dirty="0">
              <a:solidFill>
                <a:srgbClr val="01A3D5"/>
              </a:solidFill>
              <a:latin typeface="Roboto 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Shape 2799"/>
          <p:cNvSpPr/>
          <p:nvPr/>
        </p:nvSpPr>
        <p:spPr>
          <a:xfrm>
            <a:off x="8338218" y="3854258"/>
            <a:ext cx="893069" cy="64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29B0E6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8" name="Shape 2546"/>
          <p:cNvSpPr/>
          <p:nvPr/>
        </p:nvSpPr>
        <p:spPr>
          <a:xfrm>
            <a:off x="3026487" y="3906567"/>
            <a:ext cx="839908" cy="687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29B0E6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30" name="Shape 2617"/>
          <p:cNvSpPr/>
          <p:nvPr/>
        </p:nvSpPr>
        <p:spPr>
          <a:xfrm>
            <a:off x="5840932" y="3919873"/>
            <a:ext cx="823558" cy="673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29B0E6"/>
          </a:solidFill>
          <a:ln w="12700">
            <a:miter lim="400000"/>
          </a:ln>
        </p:spPr>
        <p:txBody>
          <a:bodyPr lIns="15478" tIns="15478" rIns="15478" bIns="15478" anchor="ctr"/>
          <a:lstStyle/>
          <a:p>
            <a:pPr defTabSz="1857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1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10272" y="613653"/>
            <a:ext cx="319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Competitors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14525" y="1714460"/>
            <a:ext cx="0" cy="4481553"/>
          </a:xfrm>
          <a:prstGeom prst="straightConnector1">
            <a:avLst/>
          </a:prstGeom>
          <a:ln w="28575">
            <a:solidFill>
              <a:srgbClr val="01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14526" y="6162635"/>
            <a:ext cx="7534275" cy="33379"/>
          </a:xfrm>
          <a:prstGeom prst="straightConnector1">
            <a:avLst/>
          </a:prstGeom>
          <a:ln w="28575">
            <a:solidFill>
              <a:srgbClr val="01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56"/>
          <a:stretch/>
        </p:blipFill>
        <p:spPr>
          <a:xfrm>
            <a:off x="5565366" y="1678232"/>
            <a:ext cx="4060451" cy="11824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71" y="4020013"/>
            <a:ext cx="2073298" cy="627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39" y="3836688"/>
            <a:ext cx="2121661" cy="9241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36" y="4874467"/>
            <a:ext cx="2603860" cy="8336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91" y="4959239"/>
            <a:ext cx="1762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8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3134848" y="3207506"/>
            <a:ext cx="1610670" cy="124413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203503" y="3259648"/>
            <a:ext cx="1370139" cy="1141957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946032" y="3243381"/>
            <a:ext cx="1389414" cy="1118804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12613" y="4217126"/>
            <a:ext cx="577850" cy="578001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1</a:t>
            </a:r>
            <a:endParaRPr lang="x-none" sz="24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71221" y="2789445"/>
            <a:ext cx="577850" cy="578001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2</a:t>
            </a:r>
            <a:endParaRPr lang="x-none" sz="24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8474" y="4207186"/>
            <a:ext cx="577850" cy="578001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3</a:t>
            </a:r>
            <a:endParaRPr lang="x-none" sz="24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270603" y="2789445"/>
            <a:ext cx="577850" cy="578001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4</a:t>
            </a:r>
            <a:endParaRPr lang="x-none" sz="24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1792846" y="4857965"/>
            <a:ext cx="2617384" cy="754038"/>
          </a:xfrm>
          <a:prstGeom prst="rect">
            <a:avLst/>
          </a:prstGeom>
        </p:spPr>
        <p:txBody>
          <a:bodyPr vert="horz" wrap="square" lIns="88378" tIns="44189" rIns="88378" bIns="4418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4511"/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</a:t>
            </a: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ntegration with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various </a:t>
            </a: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 </a:t>
            </a:r>
            <a:r>
              <a:rPr lang="ro-RO" sz="1800" dirty="0" err="1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providers</a:t>
            </a:r>
            <a:endParaRPr lang="ro-RO" sz="18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3" name="Subtitle 2"/>
          <p:cNvSpPr txBox="1">
            <a:spLocks/>
          </p:cNvSpPr>
          <p:nvPr/>
        </p:nvSpPr>
        <p:spPr>
          <a:xfrm>
            <a:off x="7210644" y="1989423"/>
            <a:ext cx="2697767" cy="728647"/>
          </a:xfrm>
          <a:prstGeom prst="rect">
            <a:avLst/>
          </a:prstGeom>
        </p:spPr>
        <p:txBody>
          <a:bodyPr vert="horz" wrap="square" lIns="88378" tIns="44189" rIns="88378" bIns="4418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451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Cross-channel customer intelligence acquisition</a:t>
            </a:r>
            <a:endParaRPr lang="ro-RO" sz="18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3725039" y="1989423"/>
            <a:ext cx="2470213" cy="754038"/>
          </a:xfrm>
          <a:prstGeom prst="rect">
            <a:avLst/>
          </a:prstGeom>
        </p:spPr>
        <p:txBody>
          <a:bodyPr vert="horz" wrap="square" lIns="88378" tIns="44189" rIns="88378" bIns="4418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4511"/>
            <a:r>
              <a:rPr lang="ro-RO" sz="1800" dirty="0" err="1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Adaptability</a:t>
            </a: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for a big </a:t>
            </a:r>
            <a:r>
              <a:rPr lang="ro-RO" sz="1800" dirty="0" err="1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range</a:t>
            </a: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of </a:t>
            </a:r>
            <a:r>
              <a:rPr lang="ro-RO" sz="1800" dirty="0" err="1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industries</a:t>
            </a:r>
            <a:endParaRPr lang="ro-RO" sz="18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5203502" y="4857965"/>
            <a:ext cx="3552871" cy="754038"/>
          </a:xfrm>
          <a:prstGeom prst="rect">
            <a:avLst/>
          </a:prstGeom>
        </p:spPr>
        <p:txBody>
          <a:bodyPr vert="horz" wrap="square" lIns="88378" tIns="44189" rIns="88378" bIns="4418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4511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Leveraging AI to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make predictions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&amp; provide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actionable insights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2344" y="819860"/>
            <a:ext cx="431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1A3D5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How </a:t>
            </a:r>
            <a:r>
              <a:rPr lang="en-US" sz="3200" dirty="0" smtClean="0">
                <a:solidFill>
                  <a:srgbClr val="01A3D5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are we </a:t>
            </a:r>
            <a:r>
              <a:rPr lang="en-US" sz="3200" dirty="0">
                <a:solidFill>
                  <a:srgbClr val="01A3D5"/>
                </a:solidFill>
                <a:latin typeface="Roboto "/>
                <a:ea typeface="Roboto Light" panose="02000000000000000000" pitchFamily="2" charset="0"/>
                <a:cs typeface="Roboto Light" panose="02000000000000000000" pitchFamily="2" charset="0"/>
              </a:rPr>
              <a:t>different?</a:t>
            </a:r>
          </a:p>
        </p:txBody>
      </p:sp>
    </p:spTree>
    <p:extLst>
      <p:ext uri="{BB962C8B-B14F-4D97-AF65-F5344CB8AC3E}">
        <p14:creationId xmlns:p14="http://schemas.microsoft.com/office/powerpoint/2010/main" val="17305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5187" y="1068810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Market </a:t>
            </a:r>
            <a:r>
              <a:rPr lang="en-US" sz="3200" dirty="0" smtClean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PA</a:t>
            </a:r>
            <a:endParaRPr lang="ro-MD" sz="3200" dirty="0">
              <a:solidFill>
                <a:srgbClr val="01A3D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5187" y="3012019"/>
            <a:ext cx="78111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6000" dirty="0"/>
              <a:t> </a:t>
            </a:r>
            <a:r>
              <a:rPr lang="ro-RO" sz="6000" dirty="0">
                <a:solidFill>
                  <a:srgbClr val="01A3D5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$10.34 </a:t>
            </a:r>
            <a:r>
              <a:rPr lang="ro-RO" sz="6000" dirty="0" smtClean="0"/>
              <a:t>bil</a:t>
            </a:r>
            <a:r>
              <a:rPr lang="en-US" sz="6000" dirty="0" smtClean="0"/>
              <a:t>l</a:t>
            </a:r>
            <a:r>
              <a:rPr lang="ro-RO" sz="6000" dirty="0" smtClean="0"/>
              <a:t>ion </a:t>
            </a:r>
            <a:r>
              <a:rPr lang="ro-RO" sz="6000" dirty="0"/>
              <a:t>by </a:t>
            </a:r>
            <a:r>
              <a:rPr lang="ro-RO" sz="6000" dirty="0">
                <a:solidFill>
                  <a:srgbClr val="01A3D5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9739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668" y="2782471"/>
            <a:ext cx="4373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</a:t>
            </a:r>
            <a:r>
              <a:rPr lang="en-US" sz="4000" dirty="0" smtClean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does it </a:t>
            </a:r>
            <a:r>
              <a:rPr lang="en-US" sz="4000" dirty="0" smtClean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work?</a:t>
            </a:r>
            <a:endParaRPr lang="ro-MD" sz="4000" dirty="0">
              <a:solidFill>
                <a:srgbClr val="01A3D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4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creencapture-localhost-3001-2018-10-28-12_34_28 (1).pn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o-M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43"/>
            <a:ext cx="12192000" cy="667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python log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84" y="1903169"/>
            <a:ext cx="1520923" cy="1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pandas logo pyth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49" y="1430854"/>
            <a:ext cx="7048314" cy="2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jupyter notebook 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507" y="2742982"/>
            <a:ext cx="1739010" cy="17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keras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0" y="4238990"/>
            <a:ext cx="3039292" cy="8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r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549" y="4337529"/>
            <a:ext cx="1535881" cy="119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react js logo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05" y="4481992"/>
            <a:ext cx="2730902" cy="127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Image result for flask logo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076" y="5397245"/>
            <a:ext cx="2294884" cy="8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21000" y="546282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1A3D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 stack</a:t>
            </a:r>
            <a:endParaRPr lang="ro-MD" sz="3200" dirty="0">
              <a:solidFill>
                <a:srgbClr val="01A3D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1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8B9193"/>
      </a:dk1>
      <a:lt1>
        <a:srgbClr val="FFFFFF"/>
      </a:lt1>
      <a:dk2>
        <a:srgbClr val="1D252D"/>
      </a:dk2>
      <a:lt2>
        <a:srgbClr val="FFFFFF"/>
      </a:lt2>
      <a:accent1>
        <a:srgbClr val="1C57A3"/>
      </a:accent1>
      <a:accent2>
        <a:srgbClr val="27AAE2"/>
      </a:accent2>
      <a:accent3>
        <a:srgbClr val="00D6F0"/>
      </a:accent3>
      <a:accent4>
        <a:srgbClr val="2DCCD3"/>
      </a:accent4>
      <a:accent5>
        <a:srgbClr val="2DCCD3"/>
      </a:accent5>
      <a:accent6>
        <a:srgbClr val="2DCCD3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414</Words>
  <Application>Microsoft Office PowerPoint</Application>
  <PresentationFormat>Widescreen</PresentationFormat>
  <Paragraphs>86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Gill Sans</vt:lpstr>
      <vt:lpstr>Open Sans Semibold</vt:lpstr>
      <vt:lpstr>Roboto</vt:lpstr>
      <vt:lpstr>Roboto </vt:lpstr>
      <vt:lpstr>Roboto Black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Exploratory data analysis</vt:lpstr>
      <vt:lpstr>Exploratory data analysis</vt:lpstr>
      <vt:lpstr>Data wrangling</vt:lpstr>
      <vt:lpstr>Best performing model: LSTM RNN</vt:lpstr>
      <vt:lpstr>Model performance comparison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Donciu Ecaterina</dc:creator>
  <cp:lastModifiedBy>Alexandru Constantin</cp:lastModifiedBy>
  <cp:revision>17</cp:revision>
  <dcterms:created xsi:type="dcterms:W3CDTF">2018-10-28T11:27:32Z</dcterms:created>
  <dcterms:modified xsi:type="dcterms:W3CDTF">2018-10-28T14:53:47Z</dcterms:modified>
</cp:coreProperties>
</file>