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6" r:id="rId5"/>
    <p:sldId id="308" r:id="rId6"/>
    <p:sldId id="309" r:id="rId7"/>
    <p:sldId id="310" r:id="rId8"/>
    <p:sldId id="311" r:id="rId9"/>
    <p:sldId id="312" r:id="rId10"/>
    <p:sldId id="313" r:id="rId11"/>
    <p:sldId id="314" r:id="rId12"/>
    <p:sldId id="315" r:id="rId13"/>
    <p:sldId id="31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4619" autoAdjust="0"/>
  </p:normalViewPr>
  <p:slideViewPr>
    <p:cSldViewPr snapToGrid="0">
      <p:cViewPr>
        <p:scale>
          <a:sx n="66" d="100"/>
          <a:sy n="66" d="100"/>
        </p:scale>
        <p:origin x="18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755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9331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5730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18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974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AAAC38D-0552-4C82-B593-E6124DFADBE2}" type="datetime1">
              <a:rPr lang="en-US" smtClean="0"/>
              <a:t>11/14/2023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000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11/14/2023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54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775B394-D9F9-4F0C-B15D-605F45CB9E9F}" type="datetime1">
              <a:rPr lang="en-US" smtClean="0"/>
              <a:t>11/14/2023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47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667345-2558-425A-8533-9BFDBCE15005}" type="datetime1">
              <a:rPr lang="en-US" smtClean="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95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2BEA474-078D-4E9B-9B14-09A87B19DC46}" type="datetime1">
              <a:rPr lang="en-US" smtClean="0"/>
              <a:t>11/14/2023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1393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07D986-8816-4272-A432-0437A28A9828}" type="datetime1">
              <a:rPr lang="en-US" smtClean="0"/>
              <a:t>11/14/2023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013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2D6E202-B606-4609-B914-27C9371A1F6D}" type="datetime1">
              <a:rPr lang="en-US" smtClean="0"/>
              <a:t>11/14/2023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9284200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researchgate.net/publication/357600972_Music_Recommendation_System_Using_Machine_Lear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047478" y="564547"/>
            <a:ext cx="4813072" cy="3494791"/>
          </a:xfrm>
        </p:spPr>
        <p:txBody>
          <a:bodyPr>
            <a:noAutofit/>
          </a:bodyPr>
          <a:lstStyle/>
          <a:p>
            <a:r>
              <a:rPr lang="en-US" sz="3600" dirty="0">
                <a:solidFill>
                  <a:schemeClr val="tx1"/>
                </a:solidFill>
              </a:rPr>
              <a:t>MUSIC RECOMMENDER SYSTEM USING - MACHINE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294724" y="4833257"/>
            <a:ext cx="3255666" cy="673239"/>
          </a:xfrm>
        </p:spPr>
        <p:txBody>
          <a:bodyPr>
            <a:normAutofit fontScale="85000" lnSpcReduction="20000"/>
          </a:bodyPr>
          <a:lstStyle/>
          <a:p>
            <a:r>
              <a:rPr lang="en-US" b="1" dirty="0">
                <a:solidFill>
                  <a:schemeClr val="tx1"/>
                </a:solidFill>
              </a:rPr>
              <a:t>- JS MOHAMMED HAFEEZ</a:t>
            </a:r>
          </a:p>
          <a:p>
            <a:r>
              <a:rPr lang="en-US" b="1" dirty="0">
                <a:solidFill>
                  <a:schemeClr val="tx1"/>
                </a:solidFill>
              </a:rPr>
              <a:t>   21WU0101015</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B315F26-7222-A9CE-1109-48FF7A99418F}"/>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lang="en-US" sz="5900" spc="-100" dirty="0"/>
              <a:t>Result</a:t>
            </a:r>
          </a:p>
        </p:txBody>
      </p:sp>
      <p:pic>
        <p:nvPicPr>
          <p:cNvPr id="5" name="Content Placeholder 4" descr="A screenshot of a music device&#10;&#10;Description automatically generated">
            <a:extLst>
              <a:ext uri="{FF2B5EF4-FFF2-40B4-BE49-F238E27FC236}">
                <a16:creationId xmlns:a16="http://schemas.microsoft.com/office/drawing/2014/main" id="{F3F76512-703D-651A-6D95-732DFC8EA2D2}"/>
              </a:ext>
            </a:extLst>
          </p:cNvPr>
          <p:cNvPicPr>
            <a:picLocks noGrp="1" noChangeAspect="1"/>
          </p:cNvPicPr>
          <p:nvPr>
            <p:ph idx="1"/>
          </p:nvPr>
        </p:nvPicPr>
        <p:blipFill>
          <a:blip r:embed="rId2"/>
          <a:stretch>
            <a:fillRect/>
          </a:stretch>
        </p:blipFill>
        <p:spPr>
          <a:xfrm>
            <a:off x="1069847" y="123824"/>
            <a:ext cx="9405241" cy="4243815"/>
          </a:xfrm>
          <a:prstGeom prst="rect">
            <a:avLst/>
          </a:prstGeom>
        </p:spPr>
      </p:pic>
    </p:spTree>
    <p:extLst>
      <p:ext uri="{BB962C8B-B14F-4D97-AF65-F5344CB8AC3E}">
        <p14:creationId xmlns:p14="http://schemas.microsoft.com/office/powerpoint/2010/main" val="412744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US" dirty="0"/>
              <a:t>     Abstract</a:t>
            </a:r>
          </a:p>
        </p:txBody>
      </p:sp>
      <p:sp>
        <p:nvSpPr>
          <p:cNvPr id="8" name="Content Placeholder 7">
            <a:extLst>
              <a:ext uri="{FF2B5EF4-FFF2-40B4-BE49-F238E27FC236}">
                <a16:creationId xmlns:a16="http://schemas.microsoft.com/office/drawing/2014/main" id="{A525C1DB-1A70-C076-90FA-30B02B3AEDAC}"/>
              </a:ext>
            </a:extLst>
          </p:cNvPr>
          <p:cNvSpPr>
            <a:spLocks noGrp="1"/>
          </p:cNvSpPr>
          <p:nvPr>
            <p:ph idx="1"/>
          </p:nvPr>
        </p:nvSpPr>
        <p:spPr/>
        <p:txBody>
          <a:bodyPr>
            <a:normAutofit/>
          </a:bodyPr>
          <a:lstStyle/>
          <a:p>
            <a:pPr>
              <a:buFont typeface="Wingdings" panose="05000000000000000000" pitchFamily="2" charset="2"/>
              <a:buChar char="§"/>
            </a:pPr>
            <a:r>
              <a:rPr lang="en-US" sz="3000" dirty="0">
                <a:solidFill>
                  <a:schemeClr val="tx1"/>
                </a:solidFill>
                <a:latin typeface="Angsana New" panose="020B0502040204020203" pitchFamily="18" charset="-34"/>
                <a:cs typeface="Angsana New" panose="020B0502040204020203" pitchFamily="18" charset="-34"/>
              </a:rPr>
              <a:t>In my project, I will be using a sample data set of songs to find correlations between users and songs so that a new song will be recommended to them based on the </a:t>
            </a:r>
            <a:r>
              <a:rPr lang="en-US" sz="3000" i="0" dirty="0">
                <a:solidFill>
                  <a:schemeClr val="tx1"/>
                </a:solidFill>
                <a:effectLst/>
                <a:latin typeface="Angsana New" panose="020B0502040204020203" pitchFamily="18" charset="-34"/>
                <a:cs typeface="Angsana New" panose="020B0502040204020203" pitchFamily="18" charset="-34"/>
              </a:rPr>
              <a:t>users </a:t>
            </a:r>
            <a:r>
              <a:rPr lang="en-US" sz="3000" dirty="0">
                <a:solidFill>
                  <a:schemeClr val="tx1"/>
                </a:solidFill>
                <a:latin typeface="Angsana New" panose="020B0502040204020203" pitchFamily="18" charset="-34"/>
                <a:cs typeface="Angsana New" panose="020B0502040204020203" pitchFamily="18" charset="-34"/>
              </a:rPr>
              <a:t>which </a:t>
            </a:r>
            <a:r>
              <a:rPr lang="en-US" sz="3000" i="0" dirty="0">
                <a:solidFill>
                  <a:schemeClr val="tx1"/>
                </a:solidFill>
                <a:effectLst/>
                <a:latin typeface="Angsana New" panose="020B0502040204020203" pitchFamily="18" charset="-34"/>
                <a:cs typeface="Angsana New" panose="020B0502040204020203" pitchFamily="18" charset="-34"/>
              </a:rPr>
              <a:t>select a song from a dropdown menu and click a button to see recommendations.</a:t>
            </a:r>
            <a:r>
              <a:rPr lang="en-US" sz="3000" dirty="0">
                <a:solidFill>
                  <a:schemeClr val="tx1"/>
                </a:solidFill>
                <a:latin typeface="Angsana New" panose="020B0502040204020203" pitchFamily="18" charset="-34"/>
                <a:cs typeface="Angsana New" panose="020B0502040204020203" pitchFamily="18" charset="-34"/>
              </a:rPr>
              <a:t> </a:t>
            </a:r>
          </a:p>
          <a:p>
            <a:pPr>
              <a:buFont typeface="Wingdings" panose="05000000000000000000" pitchFamily="2" charset="2"/>
              <a:buChar char="§"/>
            </a:pPr>
            <a:r>
              <a:rPr lang="en-US" sz="3000" dirty="0">
                <a:solidFill>
                  <a:schemeClr val="tx1"/>
                </a:solidFill>
                <a:latin typeface="Angsana New" panose="020B0502040204020203" pitchFamily="18" charset="-34"/>
                <a:cs typeface="Angsana New" panose="020B0502040204020203" pitchFamily="18" charset="-34"/>
              </a:rPr>
              <a:t>I will implement this project using libraries like Numpy, Pandas, NLTK, Scikit-Learn, Pickel, OS, etc. </a:t>
            </a:r>
          </a:p>
          <a:p>
            <a:pPr>
              <a:buFont typeface="Wingdings" panose="05000000000000000000" pitchFamily="2" charset="2"/>
              <a:buChar char="§"/>
            </a:pPr>
            <a:r>
              <a:rPr lang="en-US" sz="3000" dirty="0">
                <a:solidFill>
                  <a:schemeClr val="tx1"/>
                </a:solidFill>
                <a:latin typeface="Angsana New" panose="020B0502040204020203" pitchFamily="18" charset="-34"/>
                <a:cs typeface="Angsana New" panose="020B0502040204020203" pitchFamily="18" charset="-34"/>
              </a:rPr>
              <a:t>I will also be using Cosine similarity along with </a:t>
            </a:r>
            <a:r>
              <a:rPr lang="en-US" sz="3000" dirty="0" err="1">
                <a:solidFill>
                  <a:schemeClr val="tx1"/>
                </a:solidFill>
                <a:latin typeface="Angsana New" panose="020B0502040204020203" pitchFamily="18" charset="-34"/>
                <a:cs typeface="Angsana New" panose="020B0502040204020203" pitchFamily="18" charset="-34"/>
              </a:rPr>
              <a:t>TfidVectorizer</a:t>
            </a:r>
            <a:r>
              <a:rPr lang="en-US" sz="3000" dirty="0">
                <a:solidFill>
                  <a:schemeClr val="tx1"/>
                </a:solidFill>
                <a:latin typeface="Angsana New" panose="020B0502040204020203" pitchFamily="18" charset="-34"/>
                <a:cs typeface="Angsana New" panose="020B0502040204020203" pitchFamily="18" charset="-34"/>
              </a:rPr>
              <a:t>. </a:t>
            </a:r>
          </a:p>
          <a:p>
            <a:pPr>
              <a:buFont typeface="Wingdings" panose="05000000000000000000" pitchFamily="2" charset="2"/>
              <a:buChar char="§"/>
            </a:pPr>
            <a:r>
              <a:rPr lang="en-US" sz="3000" dirty="0">
                <a:solidFill>
                  <a:schemeClr val="tx1"/>
                </a:solidFill>
                <a:latin typeface="Angsana New" panose="020B0502040204020203" pitchFamily="18" charset="-34"/>
                <a:cs typeface="Angsana New" panose="020B0502040204020203" pitchFamily="18" charset="-34"/>
              </a:rPr>
              <a:t>Along with this, a front end with Streamlit and Spotipy that will show us the recommended songs when a specific song is processed.</a:t>
            </a:r>
            <a:endParaRPr lang="en-IN" sz="3000" dirty="0">
              <a:solidFill>
                <a:schemeClr val="tx1"/>
              </a:solidFill>
              <a:latin typeface="Angsana New" panose="020B0502040204020203" pitchFamily="18" charset="-34"/>
              <a:cs typeface="Angsana New" panose="020B0502040204020203" pitchFamily="18" charset="-34"/>
            </a:endParaRP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FBE3-0F14-AAD5-ECB3-903D5C92CCD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F617F2E-FB99-CCC0-9782-3C3080256F5A}"/>
              </a:ext>
            </a:extLst>
          </p:cNvPr>
          <p:cNvSpPr>
            <a:spLocks noGrp="1"/>
          </p:cNvSpPr>
          <p:nvPr>
            <p:ph idx="1"/>
          </p:nvPr>
        </p:nvSpPr>
        <p:spPr/>
        <p:txBody>
          <a:bodyPr>
            <a:normAutofit/>
          </a:bodyPr>
          <a:lstStyle/>
          <a:p>
            <a:r>
              <a:rPr lang="en-US" sz="3000" dirty="0">
                <a:solidFill>
                  <a:schemeClr val="tx1"/>
                </a:solidFill>
                <a:latin typeface="Angsana New" panose="02020603050405020304" pitchFamily="18" charset="-34"/>
                <a:cs typeface="Angsana New" panose="02020603050405020304" pitchFamily="18" charset="-34"/>
              </a:rPr>
              <a:t>A Music Recommender System will learn from the user </a:t>
            </a:r>
            <a:r>
              <a:rPr lang="en-US" sz="3000" dirty="0">
                <a:solidFill>
                  <a:schemeClr val="tx1"/>
                </a:solidFill>
                <a:latin typeface="Angsana New" panose="020B0502040204020203" pitchFamily="18" charset="-34"/>
                <a:cs typeface="Angsana New" panose="020B0502040204020203" pitchFamily="18" charset="-34"/>
              </a:rPr>
              <a:t>which </a:t>
            </a:r>
            <a:r>
              <a:rPr lang="en-US" sz="3000" i="0" dirty="0">
                <a:solidFill>
                  <a:schemeClr val="tx1"/>
                </a:solidFill>
                <a:effectLst/>
                <a:latin typeface="Angsana New" panose="020B0502040204020203" pitchFamily="18" charset="-34"/>
                <a:cs typeface="Angsana New" panose="020B0502040204020203" pitchFamily="18" charset="-34"/>
              </a:rPr>
              <a:t>select a song from a dropdown menu and click a button to see recommendations.</a:t>
            </a:r>
            <a:r>
              <a:rPr lang="en-US" sz="3000" dirty="0">
                <a:solidFill>
                  <a:schemeClr val="tx1"/>
                </a:solidFill>
                <a:latin typeface="Angsana New" panose="020B0502040204020203" pitchFamily="18" charset="-34"/>
                <a:cs typeface="Angsana New" panose="020B0502040204020203" pitchFamily="18" charset="-34"/>
              </a:rPr>
              <a:t> </a:t>
            </a:r>
          </a:p>
          <a:p>
            <a:r>
              <a:rPr lang="en-US" sz="3000" dirty="0">
                <a:solidFill>
                  <a:schemeClr val="tx1"/>
                </a:solidFill>
                <a:latin typeface="Angsana New" panose="020B0502040204020203" pitchFamily="18" charset="-34"/>
                <a:cs typeface="Angsana New" panose="020B0502040204020203" pitchFamily="18" charset="-34"/>
              </a:rPr>
              <a:t>By using this system, the music provider will predict and then offer the appropriate songs to their user based on their interest of search.</a:t>
            </a:r>
          </a:p>
          <a:p>
            <a:r>
              <a:rPr lang="en-US" sz="3000" b="0" i="0" dirty="0">
                <a:solidFill>
                  <a:schemeClr val="tx1"/>
                </a:solidFill>
                <a:effectLst/>
                <a:latin typeface="Angsana New" panose="02020603050405020304" pitchFamily="18" charset="-34"/>
                <a:cs typeface="Angsana New" panose="02020603050405020304" pitchFamily="18" charset="-34"/>
              </a:rPr>
              <a:t>The primary goal is to enhance user experience by suggesting songs or artists that are likely to match the user's preferences.</a:t>
            </a:r>
            <a:endParaRPr lang="en-US" sz="3000" dirty="0">
              <a:solidFill>
                <a:schemeClr val="tx1"/>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81535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514"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1E63D74-C268-959E-BC3E-4B2B5C1D8719}"/>
              </a:ext>
            </a:extLst>
          </p:cNvPr>
          <p:cNvSpPr>
            <a:spLocks noGrp="1"/>
          </p:cNvSpPr>
          <p:nvPr>
            <p:ph type="title"/>
          </p:nvPr>
        </p:nvSpPr>
        <p:spPr>
          <a:xfrm>
            <a:off x="5451642" y="1123837"/>
            <a:ext cx="6451110" cy="1255469"/>
          </a:xfrm>
        </p:spPr>
        <p:txBody>
          <a:bodyPr>
            <a:normAutofit/>
          </a:bodyPr>
          <a:lstStyle/>
          <a:p>
            <a:pPr algn="ctr"/>
            <a:r>
              <a:rPr lang="en-US" dirty="0"/>
              <a:t>Domain </a:t>
            </a:r>
            <a:endParaRPr lang="en-IN" dirty="0"/>
          </a:p>
        </p:txBody>
      </p:sp>
      <p:sp>
        <p:nvSpPr>
          <p:cNvPr id="14" name="Rectangle 13">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descr="A white icon with a person wearing headphones&#10;&#10;Description automatically generated">
            <a:extLst>
              <a:ext uri="{FF2B5EF4-FFF2-40B4-BE49-F238E27FC236}">
                <a16:creationId xmlns:a16="http://schemas.microsoft.com/office/drawing/2014/main" id="{F1F82350-18FC-6B86-7039-BA894F884E21}"/>
              </a:ext>
            </a:extLst>
          </p:cNvPr>
          <p:cNvPicPr>
            <a:picLocks noChangeAspect="1"/>
          </p:cNvPicPr>
          <p:nvPr/>
        </p:nvPicPr>
        <p:blipFill>
          <a:blip r:embed="rId2"/>
          <a:stretch>
            <a:fillRect/>
          </a:stretch>
        </p:blipFill>
        <p:spPr>
          <a:xfrm>
            <a:off x="860771" y="1535135"/>
            <a:ext cx="3790844" cy="3790844"/>
          </a:xfrm>
          <a:prstGeom prst="rect">
            <a:avLst/>
          </a:prstGeom>
        </p:spPr>
      </p:pic>
      <p:sp>
        <p:nvSpPr>
          <p:cNvPr id="3" name="Content Placeholder 2">
            <a:extLst>
              <a:ext uri="{FF2B5EF4-FFF2-40B4-BE49-F238E27FC236}">
                <a16:creationId xmlns:a16="http://schemas.microsoft.com/office/drawing/2014/main" id="{E42C91A4-D4FF-D9F1-9EA2-3EA2B87CFC3E}"/>
              </a:ext>
            </a:extLst>
          </p:cNvPr>
          <p:cNvSpPr>
            <a:spLocks noGrp="1"/>
          </p:cNvSpPr>
          <p:nvPr>
            <p:ph idx="1"/>
          </p:nvPr>
        </p:nvSpPr>
        <p:spPr>
          <a:xfrm>
            <a:off x="5451644" y="2510395"/>
            <a:ext cx="6451109" cy="3274586"/>
          </a:xfrm>
        </p:spPr>
        <p:txBody>
          <a:bodyPr anchor="t">
            <a:normAutofit/>
          </a:bodyPr>
          <a:lstStyle/>
          <a:p>
            <a:r>
              <a:rPr lang="en-US" sz="3000" b="0" i="0" dirty="0">
                <a:solidFill>
                  <a:schemeClr val="tx1"/>
                </a:solidFill>
                <a:effectLst/>
                <a:latin typeface="Angsana New" panose="02020603050405020304" pitchFamily="18" charset="-34"/>
                <a:cs typeface="Angsana New" panose="02020603050405020304" pitchFamily="18" charset="-34"/>
              </a:rPr>
              <a:t>The main domain of a Music Recommender System using machine learning is typically within the broader field of Recommender Systems or Recommendation Engines. In the context of music, this falls under the domain of Music Information Retrieval (MIR) and Music Data Mining.</a:t>
            </a:r>
          </a:p>
          <a:p>
            <a:endParaRPr lang="en-US" dirty="0">
              <a:solidFill>
                <a:srgbClr val="FFFFFF"/>
              </a:solidFill>
              <a:latin typeface="Angsana New" panose="02020603050405020304" pitchFamily="18" charset="-34"/>
              <a:cs typeface="Angsana New" panose="02020603050405020304" pitchFamily="18" charset="-34"/>
            </a:endParaRPr>
          </a:p>
          <a:p>
            <a:endParaRPr lang="en-US" dirty="0">
              <a:solidFill>
                <a:srgbClr val="FFFFFF"/>
              </a:solidFill>
              <a:latin typeface="Angsana New" panose="02020603050405020304" pitchFamily="18" charset="-34"/>
              <a:cs typeface="Angsana New" panose="02020603050405020304" pitchFamily="18" charset="-34"/>
            </a:endParaRPr>
          </a:p>
          <a:p>
            <a:pPr marL="0" indent="0">
              <a:buNone/>
            </a:pPr>
            <a:endParaRPr lang="en-US" dirty="0">
              <a:solidFill>
                <a:srgbClr val="FFFFFF"/>
              </a:solidFill>
              <a:latin typeface="Angsana New" panose="02020603050405020304" pitchFamily="18" charset="-34"/>
              <a:cs typeface="Angsana New" panose="02020603050405020304" pitchFamily="18" charset="-34"/>
            </a:endParaRPr>
          </a:p>
          <a:p>
            <a:endParaRPr lang="en-US" dirty="0">
              <a:solidFill>
                <a:srgbClr val="FFFFFF"/>
              </a:solidFill>
              <a:latin typeface="Angsana New" panose="02020603050405020304" pitchFamily="18" charset="-34"/>
              <a:cs typeface="Angsana New" panose="02020603050405020304" pitchFamily="18" charset="-34"/>
            </a:endParaRPr>
          </a:p>
          <a:p>
            <a:pPr marL="0" indent="0">
              <a:buNone/>
            </a:pPr>
            <a:endParaRPr lang="en-IN" dirty="0">
              <a:solidFill>
                <a:srgbClr val="FFFFFF"/>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48558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DB9D-5720-549E-2A9E-FE927DC9C91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FA28A37-3F6B-232F-BD63-BE4F88DC8F56}"/>
              </a:ext>
            </a:extLst>
          </p:cNvPr>
          <p:cNvSpPr>
            <a:spLocks noGrp="1"/>
          </p:cNvSpPr>
          <p:nvPr>
            <p:ph idx="1"/>
          </p:nvPr>
        </p:nvSpPr>
        <p:spPr/>
        <p:txBody>
          <a:bodyPr>
            <a:normAutofit/>
          </a:bodyPr>
          <a:lstStyle/>
          <a:p>
            <a:r>
              <a:rPr lang="en-US" sz="3000" b="0" i="0" dirty="0">
                <a:solidFill>
                  <a:schemeClr val="tx1"/>
                </a:solidFill>
                <a:effectLst/>
                <a:latin typeface="Angsana New" panose="02020603050405020304" pitchFamily="18" charset="-34"/>
                <a:cs typeface="Angsana New" panose="02020603050405020304" pitchFamily="18" charset="-34"/>
              </a:rPr>
              <a:t>Design and implement a Music Recommender System that leverages machine learning techniques to provide personalized music recommendations to users based on their preferences and behavior.</a:t>
            </a:r>
          </a:p>
          <a:p>
            <a:r>
              <a:rPr lang="en-US" sz="3000" b="0" i="0" dirty="0">
                <a:solidFill>
                  <a:schemeClr val="tx1"/>
                </a:solidFill>
                <a:effectLst/>
                <a:latin typeface="Angsana New" panose="02020603050405020304" pitchFamily="18" charset="-34"/>
                <a:cs typeface="Angsana New" panose="02020603050405020304" pitchFamily="18" charset="-34"/>
              </a:rPr>
              <a:t>The system should analyze user interactions, such as listening history and preferences, and utilize content-based and collaborative filtering methods to generate accurate and diverse music suggestions.</a:t>
            </a:r>
          </a:p>
          <a:p>
            <a:r>
              <a:rPr lang="en-US" sz="3000" b="0" i="0" dirty="0">
                <a:solidFill>
                  <a:schemeClr val="tx1"/>
                </a:solidFill>
                <a:effectLst/>
                <a:latin typeface="Angsana New" panose="02020603050405020304" pitchFamily="18" charset="-34"/>
                <a:cs typeface="Angsana New" panose="02020603050405020304" pitchFamily="18" charset="-34"/>
              </a:rPr>
              <a:t>The system should be deployed as a user-friendly web application, allowing users to easily explore and enjoy the recommended music.</a:t>
            </a:r>
            <a:endParaRPr lang="en-IN" sz="3000" dirty="0">
              <a:solidFill>
                <a:schemeClr val="tx1"/>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88466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2880-165E-8692-B535-AD40B93A4620}"/>
              </a:ext>
            </a:extLst>
          </p:cNvPr>
          <p:cNvSpPr>
            <a:spLocks noGrp="1"/>
          </p:cNvSpPr>
          <p:nvPr>
            <p:ph type="title"/>
          </p:nvPr>
        </p:nvSpPr>
        <p:spPr/>
        <p:txBody>
          <a:bodyPr/>
          <a:lstStyle/>
          <a:p>
            <a:r>
              <a:rPr lang="en-US" dirty="0"/>
              <a:t>     Objectives</a:t>
            </a:r>
            <a:endParaRPr lang="en-IN" dirty="0"/>
          </a:p>
        </p:txBody>
      </p:sp>
      <p:sp>
        <p:nvSpPr>
          <p:cNvPr id="3" name="Content Placeholder 2">
            <a:extLst>
              <a:ext uri="{FF2B5EF4-FFF2-40B4-BE49-F238E27FC236}">
                <a16:creationId xmlns:a16="http://schemas.microsoft.com/office/drawing/2014/main" id="{0EE61A58-BD41-CD8C-521B-84BE00167B2E}"/>
              </a:ext>
            </a:extLst>
          </p:cNvPr>
          <p:cNvSpPr>
            <a:spLocks noGrp="1"/>
          </p:cNvSpPr>
          <p:nvPr>
            <p:ph idx="1"/>
          </p:nvPr>
        </p:nvSpPr>
        <p:spPr>
          <a:xfrm>
            <a:off x="3847645" y="904802"/>
            <a:ext cx="7315200" cy="5293895"/>
          </a:xfrm>
        </p:spPr>
        <p:txBody>
          <a:bodyPr>
            <a:normAutofit fontScale="92500" lnSpcReduction="20000"/>
          </a:bodyPr>
          <a:lstStyle/>
          <a:p>
            <a:pPr marL="514350" indent="-514350" algn="just">
              <a:buAutoNum type="arabicPeriod"/>
            </a:pPr>
            <a:r>
              <a:rPr lang="en-US" sz="3000" b="1" i="0" dirty="0">
                <a:solidFill>
                  <a:schemeClr val="tx1"/>
                </a:solidFill>
                <a:effectLst/>
                <a:latin typeface="Angsana New" panose="02020603050405020304" pitchFamily="18" charset="-34"/>
                <a:cs typeface="Angsana New" panose="02020603050405020304" pitchFamily="18" charset="-34"/>
              </a:rPr>
              <a:t>Enhance User Experience</a:t>
            </a:r>
          </a:p>
          <a:p>
            <a:pPr algn="just"/>
            <a:r>
              <a:rPr lang="en-US" sz="3000" i="0" dirty="0">
                <a:solidFill>
                  <a:schemeClr val="tx1"/>
                </a:solidFill>
                <a:effectLst/>
                <a:latin typeface="Angsana New" panose="02020603050405020304" pitchFamily="18" charset="-34"/>
                <a:cs typeface="Angsana New" panose="02020603050405020304" pitchFamily="18" charset="-34"/>
              </a:rPr>
              <a:t>Sub-objectives</a:t>
            </a:r>
            <a:r>
              <a:rPr lang="en-US" sz="3000" b="1" i="0" dirty="0">
                <a:solidFill>
                  <a:schemeClr val="tx1"/>
                </a:solidFill>
                <a:effectLst/>
                <a:latin typeface="Angsana New" panose="02020603050405020304" pitchFamily="18" charset="-34"/>
                <a:cs typeface="Angsana New" panose="02020603050405020304" pitchFamily="18" charset="-34"/>
              </a:rPr>
              <a:t>:</a:t>
            </a:r>
            <a:endParaRPr lang="en-US" sz="3000" b="0" i="0" dirty="0">
              <a:solidFill>
                <a:schemeClr val="tx1"/>
              </a:solidFill>
              <a:effectLst/>
              <a:latin typeface="Angsana New" panose="02020603050405020304" pitchFamily="18" charset="-34"/>
              <a:cs typeface="Angsana New" panose="02020603050405020304" pitchFamily="18" charset="-34"/>
            </a:endParaRP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Provide personalized music recommendations.</a:t>
            </a: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Increase user engagement and satisfaction.</a:t>
            </a:r>
          </a:p>
          <a:p>
            <a:pPr marL="0" indent="0" algn="l">
              <a:buNone/>
            </a:pPr>
            <a:r>
              <a:rPr lang="en-US" sz="3000" b="1" i="0" dirty="0">
                <a:solidFill>
                  <a:schemeClr val="tx1"/>
                </a:solidFill>
                <a:effectLst/>
                <a:latin typeface="Angsana New" panose="02020603050405020304" pitchFamily="18" charset="-34"/>
                <a:cs typeface="Angsana New" panose="02020603050405020304" pitchFamily="18" charset="-34"/>
              </a:rPr>
              <a:t>2. Improve Music Discovery</a:t>
            </a:r>
          </a:p>
          <a:p>
            <a:pPr algn="l">
              <a:buFont typeface="Arial" panose="020B0604020202020204" pitchFamily="34" charset="0"/>
              <a:buChar char="•"/>
            </a:pPr>
            <a:r>
              <a:rPr lang="en-US" sz="3000" i="0" dirty="0">
                <a:solidFill>
                  <a:schemeClr val="tx1"/>
                </a:solidFill>
                <a:effectLst/>
                <a:latin typeface="Angsana New" panose="02020603050405020304" pitchFamily="18" charset="-34"/>
                <a:cs typeface="Angsana New" panose="02020603050405020304" pitchFamily="18" charset="-34"/>
              </a:rPr>
              <a:t>Sub-objectives</a:t>
            </a:r>
            <a:r>
              <a:rPr lang="en-US" sz="3000" b="1" i="0" dirty="0">
                <a:solidFill>
                  <a:schemeClr val="tx1"/>
                </a:solidFill>
                <a:effectLst/>
                <a:latin typeface="Angsana New" panose="02020603050405020304" pitchFamily="18" charset="-34"/>
                <a:cs typeface="Angsana New" panose="02020603050405020304" pitchFamily="18" charset="-34"/>
              </a:rPr>
              <a:t>:</a:t>
            </a:r>
            <a:endParaRPr lang="en-US" sz="3000" b="0" i="0" dirty="0">
              <a:solidFill>
                <a:schemeClr val="tx1"/>
              </a:solidFill>
              <a:effectLst/>
              <a:latin typeface="Angsana New" panose="02020603050405020304" pitchFamily="18" charset="-34"/>
              <a:cs typeface="Angsana New" panose="02020603050405020304" pitchFamily="18" charset="-34"/>
            </a:endParaRP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Introduce users to new and diverse music.</a:t>
            </a: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Facilitate the exploration of different genres and artists.</a:t>
            </a:r>
          </a:p>
          <a:p>
            <a:pPr marL="0" indent="0" algn="l">
              <a:buNone/>
            </a:pPr>
            <a:r>
              <a:rPr lang="en-US" sz="3000" b="1" i="0" dirty="0">
                <a:solidFill>
                  <a:schemeClr val="tx1"/>
                </a:solidFill>
                <a:effectLst/>
                <a:latin typeface="Angsana New" panose="02020603050405020304" pitchFamily="18" charset="-34"/>
                <a:cs typeface="Angsana New" panose="02020603050405020304" pitchFamily="18" charset="-34"/>
              </a:rPr>
              <a:t>3. Utilize Machine Learning Techniques</a:t>
            </a:r>
          </a:p>
          <a:p>
            <a:pPr algn="l">
              <a:buFont typeface="Arial" panose="020B0604020202020204" pitchFamily="34" charset="0"/>
              <a:buChar char="•"/>
            </a:pPr>
            <a:r>
              <a:rPr lang="en-US" sz="3000" i="0" dirty="0">
                <a:solidFill>
                  <a:schemeClr val="tx1"/>
                </a:solidFill>
                <a:effectLst/>
                <a:latin typeface="Angsana New" panose="02020603050405020304" pitchFamily="18" charset="-34"/>
                <a:cs typeface="Angsana New" panose="02020603050405020304" pitchFamily="18" charset="-34"/>
              </a:rPr>
              <a:t>Sub-objectives:</a:t>
            </a: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Implement collaborative filtering algorithms.</a:t>
            </a: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Leverage content-based filtering for accurate recommendations.</a:t>
            </a:r>
          </a:p>
          <a:p>
            <a:pPr marL="742950" lvl="1" indent="-285750" algn="l">
              <a:buFont typeface="Arial" panose="020B0604020202020204" pitchFamily="34" charset="0"/>
              <a:buChar char="•"/>
            </a:pPr>
            <a:r>
              <a:rPr lang="en-US" sz="3000" b="0" i="0" dirty="0">
                <a:solidFill>
                  <a:schemeClr val="tx1"/>
                </a:solidFill>
                <a:effectLst/>
                <a:latin typeface="Angsana New" panose="02020603050405020304" pitchFamily="18" charset="-34"/>
                <a:cs typeface="Angsana New" panose="02020603050405020304" pitchFamily="18" charset="-34"/>
              </a:rPr>
              <a:t>Explore hybrid models for a comprehensive approach.</a:t>
            </a:r>
          </a:p>
          <a:p>
            <a:endParaRPr lang="en-IN" dirty="0"/>
          </a:p>
        </p:txBody>
      </p:sp>
    </p:spTree>
    <p:extLst>
      <p:ext uri="{BB962C8B-B14F-4D97-AF65-F5344CB8AC3E}">
        <p14:creationId xmlns:p14="http://schemas.microsoft.com/office/powerpoint/2010/main" val="181445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8489-34FC-8728-7491-D87FFB26F823}"/>
              </a:ext>
            </a:extLst>
          </p:cNvPr>
          <p:cNvSpPr>
            <a:spLocks noGrp="1"/>
          </p:cNvSpPr>
          <p:nvPr>
            <p:ph type="title"/>
          </p:nvPr>
        </p:nvSpPr>
        <p:spPr/>
        <p:txBody>
          <a:bodyPr/>
          <a:lstStyle/>
          <a:p>
            <a:r>
              <a:rPr lang="en-US" dirty="0"/>
              <a:t>Objectives</a:t>
            </a:r>
            <a:br>
              <a:rPr lang="en-US" dirty="0"/>
            </a:br>
            <a:r>
              <a:rPr lang="en-US" dirty="0"/>
              <a:t>Continued…</a:t>
            </a:r>
            <a:endParaRPr lang="en-IN" dirty="0"/>
          </a:p>
        </p:txBody>
      </p:sp>
      <p:sp>
        <p:nvSpPr>
          <p:cNvPr id="3" name="Content Placeholder 2">
            <a:extLst>
              <a:ext uri="{FF2B5EF4-FFF2-40B4-BE49-F238E27FC236}">
                <a16:creationId xmlns:a16="http://schemas.microsoft.com/office/drawing/2014/main" id="{E1F16A4F-2EA1-A39E-0372-D217F985489D}"/>
              </a:ext>
            </a:extLst>
          </p:cNvPr>
          <p:cNvSpPr>
            <a:spLocks noGrp="1"/>
          </p:cNvSpPr>
          <p:nvPr>
            <p:ph idx="1"/>
          </p:nvPr>
        </p:nvSpPr>
        <p:spPr>
          <a:xfrm>
            <a:off x="3819027" y="944546"/>
            <a:ext cx="7315200" cy="5472282"/>
          </a:xfrm>
        </p:spPr>
        <p:txBody>
          <a:bodyPr>
            <a:noAutofit/>
          </a:bodyPr>
          <a:lstStyle/>
          <a:p>
            <a:pPr marL="0" indent="0" algn="l">
              <a:buNone/>
            </a:pPr>
            <a:r>
              <a:rPr lang="en-IN" sz="2600" b="1" i="0" dirty="0">
                <a:solidFill>
                  <a:schemeClr val="tx1"/>
                </a:solidFill>
                <a:effectLst/>
                <a:latin typeface="Angsana New" panose="02020603050405020304" pitchFamily="18" charset="-34"/>
                <a:cs typeface="Angsana New" panose="02020603050405020304" pitchFamily="18" charset="-34"/>
              </a:rPr>
              <a:t>4. Address the Cold Start Problem</a:t>
            </a:r>
          </a:p>
          <a:p>
            <a:pPr algn="l">
              <a:buFont typeface="Arial" panose="020B0604020202020204" pitchFamily="34" charset="0"/>
              <a:buChar char="•"/>
            </a:pPr>
            <a:r>
              <a:rPr lang="en-IN" sz="2600" i="0" dirty="0">
                <a:solidFill>
                  <a:schemeClr val="tx1"/>
                </a:solidFill>
                <a:effectLst/>
                <a:latin typeface="Angsana New" panose="02020603050405020304" pitchFamily="18" charset="-34"/>
                <a:cs typeface="Angsana New" panose="02020603050405020304" pitchFamily="18" charset="-34"/>
              </a:rPr>
              <a:t>Sub-objectives</a:t>
            </a:r>
            <a:r>
              <a:rPr lang="en-IN" sz="2600" b="1" i="0" dirty="0">
                <a:solidFill>
                  <a:schemeClr val="tx1"/>
                </a:solidFill>
                <a:effectLst/>
                <a:latin typeface="Angsana New" panose="02020603050405020304" pitchFamily="18" charset="-34"/>
                <a:cs typeface="Angsana New" panose="02020603050405020304" pitchFamily="18" charset="-34"/>
              </a:rPr>
              <a:t>:</a:t>
            </a:r>
            <a:endParaRPr lang="en-IN" sz="2600" b="0" i="0" dirty="0">
              <a:solidFill>
                <a:schemeClr val="tx1"/>
              </a:solidFill>
              <a:effectLst/>
              <a:latin typeface="Angsana New" panose="02020603050405020304" pitchFamily="18" charset="-34"/>
              <a:cs typeface="Angsana New" panose="02020603050405020304" pitchFamily="18" charset="-34"/>
            </a:endParaRPr>
          </a:p>
          <a:p>
            <a:pPr marL="742950" lvl="1" indent="-285750" algn="l">
              <a:buFont typeface="Arial" panose="020B0604020202020204" pitchFamily="34" charset="0"/>
              <a:buChar char="•"/>
            </a:pPr>
            <a:r>
              <a:rPr lang="en-IN" sz="2600" b="0" i="0" dirty="0">
                <a:solidFill>
                  <a:schemeClr val="tx1"/>
                </a:solidFill>
                <a:effectLst/>
                <a:latin typeface="Angsana New" panose="02020603050405020304" pitchFamily="18" charset="-34"/>
                <a:cs typeface="Angsana New" panose="02020603050405020304" pitchFamily="18" charset="-34"/>
              </a:rPr>
              <a:t>Provide meaningful recommendations for new users.</a:t>
            </a:r>
          </a:p>
          <a:p>
            <a:pPr marL="742950" lvl="1" indent="-285750" algn="l">
              <a:buFont typeface="Arial" panose="020B0604020202020204" pitchFamily="34" charset="0"/>
              <a:buChar char="•"/>
            </a:pPr>
            <a:r>
              <a:rPr lang="en-IN" sz="2600" b="0" i="0" dirty="0">
                <a:solidFill>
                  <a:schemeClr val="tx1"/>
                </a:solidFill>
                <a:effectLst/>
                <a:latin typeface="Angsana New" panose="02020603050405020304" pitchFamily="18" charset="-34"/>
                <a:cs typeface="Angsana New" panose="02020603050405020304" pitchFamily="18" charset="-34"/>
              </a:rPr>
              <a:t>Handle situations where songs have limited interaction data.</a:t>
            </a:r>
          </a:p>
          <a:p>
            <a:pPr marL="0" indent="0" algn="l">
              <a:buNone/>
            </a:pPr>
            <a:r>
              <a:rPr lang="en-IN" sz="2600" b="1" i="0" dirty="0">
                <a:solidFill>
                  <a:schemeClr val="tx1"/>
                </a:solidFill>
                <a:effectLst/>
                <a:latin typeface="Angsana New" panose="02020603050405020304" pitchFamily="18" charset="-34"/>
                <a:cs typeface="Angsana New" panose="02020603050405020304" pitchFamily="18" charset="-34"/>
              </a:rPr>
              <a:t>5. Ensure System Scalability</a:t>
            </a:r>
          </a:p>
          <a:p>
            <a:pPr algn="l">
              <a:buFont typeface="Arial" panose="020B0604020202020204" pitchFamily="34" charset="0"/>
              <a:buChar char="•"/>
            </a:pPr>
            <a:r>
              <a:rPr lang="en-IN" sz="2600" i="0" dirty="0">
                <a:solidFill>
                  <a:schemeClr val="tx1"/>
                </a:solidFill>
                <a:effectLst/>
                <a:latin typeface="Angsana New" panose="02020603050405020304" pitchFamily="18" charset="-34"/>
                <a:cs typeface="Angsana New" panose="02020603050405020304" pitchFamily="18" charset="-34"/>
              </a:rPr>
              <a:t>Sub-objectives</a:t>
            </a:r>
            <a:r>
              <a:rPr lang="en-IN" sz="2600" b="1" i="0" dirty="0">
                <a:solidFill>
                  <a:schemeClr val="tx1"/>
                </a:solidFill>
                <a:effectLst/>
                <a:latin typeface="Angsana New" panose="02020603050405020304" pitchFamily="18" charset="-34"/>
                <a:cs typeface="Angsana New" panose="02020603050405020304" pitchFamily="18" charset="-34"/>
              </a:rPr>
              <a:t>:</a:t>
            </a:r>
            <a:endParaRPr lang="en-IN" sz="2600" b="0" i="0" dirty="0">
              <a:solidFill>
                <a:schemeClr val="tx1"/>
              </a:solidFill>
              <a:effectLst/>
              <a:latin typeface="Angsana New" panose="02020603050405020304" pitchFamily="18" charset="-34"/>
              <a:cs typeface="Angsana New" panose="02020603050405020304" pitchFamily="18" charset="-34"/>
            </a:endParaRPr>
          </a:p>
          <a:p>
            <a:pPr marL="742950" lvl="1" indent="-285750" algn="l">
              <a:buFont typeface="Arial" panose="020B0604020202020204" pitchFamily="34" charset="0"/>
              <a:buChar char="•"/>
            </a:pPr>
            <a:r>
              <a:rPr lang="en-IN" sz="2600" b="0" i="0" dirty="0">
                <a:solidFill>
                  <a:schemeClr val="tx1"/>
                </a:solidFill>
                <a:effectLst/>
                <a:latin typeface="Angsana New" panose="02020603050405020304" pitchFamily="18" charset="-34"/>
                <a:cs typeface="Angsana New" panose="02020603050405020304" pitchFamily="18" charset="-34"/>
              </a:rPr>
              <a:t>Maintain effectiveness as the user and song databases grow.</a:t>
            </a:r>
          </a:p>
          <a:p>
            <a:pPr marL="742950" lvl="1" indent="-285750" algn="l">
              <a:buFont typeface="Arial" panose="020B0604020202020204" pitchFamily="34" charset="0"/>
              <a:buChar char="•"/>
            </a:pPr>
            <a:r>
              <a:rPr lang="en-IN" sz="2600" b="0" i="0" dirty="0">
                <a:solidFill>
                  <a:schemeClr val="tx1"/>
                </a:solidFill>
                <a:effectLst/>
                <a:latin typeface="Angsana New" panose="02020603050405020304" pitchFamily="18" charset="-34"/>
                <a:cs typeface="Angsana New" panose="02020603050405020304" pitchFamily="18" charset="-34"/>
              </a:rPr>
              <a:t>Optimize system performance for responsiveness.</a:t>
            </a:r>
          </a:p>
          <a:p>
            <a:pPr marL="0" indent="0" algn="l">
              <a:buNone/>
            </a:pPr>
            <a:r>
              <a:rPr lang="en-IN" sz="2600" b="1" i="0" dirty="0">
                <a:solidFill>
                  <a:schemeClr val="tx1"/>
                </a:solidFill>
                <a:effectLst/>
                <a:latin typeface="Angsana New" panose="02020603050405020304" pitchFamily="18" charset="-34"/>
                <a:cs typeface="Angsana New" panose="02020603050405020304" pitchFamily="18" charset="-34"/>
              </a:rPr>
              <a:t>6. Incorporate User A Preferences</a:t>
            </a:r>
          </a:p>
          <a:p>
            <a:pPr algn="l">
              <a:buFont typeface="Arial" panose="020B0604020202020204" pitchFamily="34" charset="0"/>
              <a:buChar char="•"/>
            </a:pPr>
            <a:r>
              <a:rPr lang="en-IN" sz="2600" i="0" dirty="0">
                <a:solidFill>
                  <a:schemeClr val="tx1"/>
                </a:solidFill>
                <a:effectLst/>
                <a:latin typeface="Angsana New" panose="02020603050405020304" pitchFamily="18" charset="-34"/>
                <a:cs typeface="Angsana New" panose="02020603050405020304" pitchFamily="18" charset="-34"/>
              </a:rPr>
              <a:t>Sub-objectives</a:t>
            </a:r>
            <a:r>
              <a:rPr lang="en-IN" sz="2600" b="1" i="0" dirty="0">
                <a:solidFill>
                  <a:schemeClr val="tx1"/>
                </a:solidFill>
                <a:effectLst/>
                <a:latin typeface="Angsana New" panose="02020603050405020304" pitchFamily="18" charset="-34"/>
                <a:cs typeface="Angsana New" panose="02020603050405020304" pitchFamily="18" charset="-34"/>
              </a:rPr>
              <a:t>:</a:t>
            </a:r>
            <a:endParaRPr lang="en-IN" sz="2600" b="0" i="0" dirty="0">
              <a:solidFill>
                <a:schemeClr val="tx1"/>
              </a:solidFill>
              <a:effectLst/>
              <a:latin typeface="Angsana New" panose="02020603050405020304" pitchFamily="18" charset="-34"/>
              <a:cs typeface="Angsana New" panose="02020603050405020304" pitchFamily="18" charset="-34"/>
            </a:endParaRPr>
          </a:p>
          <a:p>
            <a:pPr marL="742950" lvl="1" indent="-285750" algn="l">
              <a:buFont typeface="Arial" panose="020B0604020202020204" pitchFamily="34" charset="0"/>
              <a:buChar char="•"/>
            </a:pPr>
            <a:r>
              <a:rPr lang="en-IN" sz="2600" b="0" i="0" dirty="0">
                <a:solidFill>
                  <a:schemeClr val="tx1"/>
                </a:solidFill>
                <a:effectLst/>
                <a:latin typeface="Angsana New" panose="02020603050405020304" pitchFamily="18" charset="-34"/>
                <a:cs typeface="Angsana New" panose="02020603050405020304" pitchFamily="18" charset="-34"/>
              </a:rPr>
              <a:t>Analyze user behaviour, likes, and dislikes.</a:t>
            </a:r>
          </a:p>
          <a:p>
            <a:pPr marL="742950" lvl="1" indent="-285750" algn="l">
              <a:buFont typeface="Arial" panose="020B0604020202020204" pitchFamily="34" charset="0"/>
              <a:buChar char="•"/>
            </a:pPr>
            <a:r>
              <a:rPr lang="en-IN" sz="2600" b="0" i="0" dirty="0">
                <a:solidFill>
                  <a:schemeClr val="tx1"/>
                </a:solidFill>
                <a:effectLst/>
                <a:latin typeface="Angsana New" panose="02020603050405020304" pitchFamily="18" charset="-34"/>
                <a:cs typeface="Angsana New" panose="02020603050405020304" pitchFamily="18" charset="-34"/>
              </a:rPr>
              <a:t>Allow user input for preferences and feedback.</a:t>
            </a:r>
          </a:p>
          <a:p>
            <a:endParaRPr lang="en-IN" sz="2600" dirty="0">
              <a:solidFill>
                <a:schemeClr val="tx1"/>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13745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0B03-0D83-7930-75FD-2C9D6F65E23A}"/>
              </a:ext>
            </a:extLst>
          </p:cNvPr>
          <p:cNvSpPr>
            <a:spLocks noGrp="1"/>
          </p:cNvSpPr>
          <p:nvPr>
            <p:ph type="title"/>
          </p:nvPr>
        </p:nvSpPr>
        <p:spPr/>
        <p:txBody>
          <a:bodyPr>
            <a:normAutofit/>
          </a:bodyPr>
          <a:lstStyle/>
          <a:p>
            <a:r>
              <a:rPr lang="en-US" sz="3200" dirty="0"/>
              <a:t> Implementation</a:t>
            </a:r>
            <a:endParaRPr lang="en-IN" sz="3200" dirty="0"/>
          </a:p>
        </p:txBody>
      </p:sp>
      <p:sp>
        <p:nvSpPr>
          <p:cNvPr id="10" name="Oval 9">
            <a:extLst>
              <a:ext uri="{FF2B5EF4-FFF2-40B4-BE49-F238E27FC236}">
                <a16:creationId xmlns:a16="http://schemas.microsoft.com/office/drawing/2014/main" id="{362E92FC-DDA5-0511-8679-6C119C41EF0B}"/>
              </a:ext>
            </a:extLst>
          </p:cNvPr>
          <p:cNvSpPr/>
          <p:nvPr/>
        </p:nvSpPr>
        <p:spPr>
          <a:xfrm>
            <a:off x="4029212" y="1380510"/>
            <a:ext cx="1088219" cy="33599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Start</a:t>
            </a:r>
          </a:p>
        </p:txBody>
      </p:sp>
      <p:sp>
        <p:nvSpPr>
          <p:cNvPr id="11" name="Rectangle: Rounded Corners 10">
            <a:extLst>
              <a:ext uri="{FF2B5EF4-FFF2-40B4-BE49-F238E27FC236}">
                <a16:creationId xmlns:a16="http://schemas.microsoft.com/office/drawing/2014/main" id="{43F138FA-721A-40A4-0043-0C8E2F1F9FD0}"/>
              </a:ext>
            </a:extLst>
          </p:cNvPr>
          <p:cNvSpPr/>
          <p:nvPr/>
        </p:nvSpPr>
        <p:spPr>
          <a:xfrm>
            <a:off x="5786298" y="1267992"/>
            <a:ext cx="1363580" cy="5610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Collection</a:t>
            </a:r>
          </a:p>
        </p:txBody>
      </p:sp>
      <p:cxnSp>
        <p:nvCxnSpPr>
          <p:cNvPr id="13" name="Straight Arrow Connector 12">
            <a:extLst>
              <a:ext uri="{FF2B5EF4-FFF2-40B4-BE49-F238E27FC236}">
                <a16:creationId xmlns:a16="http://schemas.microsoft.com/office/drawing/2014/main" id="{027BB7E5-B5FF-8E45-9EBB-6A90F4C14DAF}"/>
              </a:ext>
            </a:extLst>
          </p:cNvPr>
          <p:cNvCxnSpPr>
            <a:cxnSpLocks/>
            <a:endCxn id="11" idx="1"/>
          </p:cNvCxnSpPr>
          <p:nvPr/>
        </p:nvCxnSpPr>
        <p:spPr>
          <a:xfrm>
            <a:off x="5117431" y="1548507"/>
            <a:ext cx="6688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7AF8E2A-DA0C-BDA3-976A-A9C2A5E12FF5}"/>
              </a:ext>
            </a:extLst>
          </p:cNvPr>
          <p:cNvCxnSpPr>
            <a:cxnSpLocks/>
            <a:stCxn id="11" idx="3"/>
          </p:cNvCxnSpPr>
          <p:nvPr/>
        </p:nvCxnSpPr>
        <p:spPr>
          <a:xfrm>
            <a:off x="7149878" y="1548507"/>
            <a:ext cx="711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3DFEE35-D818-8E60-7F5A-792D2C424037}"/>
              </a:ext>
            </a:extLst>
          </p:cNvPr>
          <p:cNvSpPr/>
          <p:nvPr/>
        </p:nvSpPr>
        <p:spPr>
          <a:xfrm>
            <a:off x="7861301" y="1267990"/>
            <a:ext cx="1571457" cy="5610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Preprocessing</a:t>
            </a:r>
          </a:p>
        </p:txBody>
      </p:sp>
      <p:cxnSp>
        <p:nvCxnSpPr>
          <p:cNvPr id="18" name="Straight Connector 17">
            <a:extLst>
              <a:ext uri="{FF2B5EF4-FFF2-40B4-BE49-F238E27FC236}">
                <a16:creationId xmlns:a16="http://schemas.microsoft.com/office/drawing/2014/main" id="{35490399-7B5E-1D7F-C6B8-781BF196F06E}"/>
              </a:ext>
            </a:extLst>
          </p:cNvPr>
          <p:cNvCxnSpPr>
            <a:cxnSpLocks/>
            <a:stCxn id="16" idx="3"/>
          </p:cNvCxnSpPr>
          <p:nvPr/>
        </p:nvCxnSpPr>
        <p:spPr>
          <a:xfrm>
            <a:off x="9432758" y="1548505"/>
            <a:ext cx="668867" cy="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0237894-39CF-237D-B87E-B8A9708B012C}"/>
              </a:ext>
            </a:extLst>
          </p:cNvPr>
          <p:cNvCxnSpPr>
            <a:cxnSpLocks/>
            <a:endCxn id="23" idx="0"/>
          </p:cNvCxnSpPr>
          <p:nvPr/>
        </p:nvCxnSpPr>
        <p:spPr>
          <a:xfrm>
            <a:off x="10101625" y="1548505"/>
            <a:ext cx="0" cy="682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349D2ECC-1B5D-AA9C-104B-DAF1EEDA5B52}"/>
              </a:ext>
            </a:extLst>
          </p:cNvPr>
          <p:cNvSpPr/>
          <p:nvPr/>
        </p:nvSpPr>
        <p:spPr>
          <a:xfrm>
            <a:off x="9467966" y="2230734"/>
            <a:ext cx="1267317" cy="5285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Feature Extraction</a:t>
            </a:r>
          </a:p>
        </p:txBody>
      </p:sp>
      <p:cxnSp>
        <p:nvCxnSpPr>
          <p:cNvPr id="27" name="Straight Arrow Connector 26">
            <a:extLst>
              <a:ext uri="{FF2B5EF4-FFF2-40B4-BE49-F238E27FC236}">
                <a16:creationId xmlns:a16="http://schemas.microsoft.com/office/drawing/2014/main" id="{1E478A3E-0194-660C-5BED-F7129D4E2AD6}"/>
              </a:ext>
            </a:extLst>
          </p:cNvPr>
          <p:cNvCxnSpPr>
            <a:cxnSpLocks/>
            <a:stCxn id="23" idx="2"/>
          </p:cNvCxnSpPr>
          <p:nvPr/>
        </p:nvCxnSpPr>
        <p:spPr>
          <a:xfrm>
            <a:off x="10101625" y="2759236"/>
            <a:ext cx="0" cy="665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CF31A965-93E3-D57F-EDD9-32E2878CAC96}"/>
              </a:ext>
            </a:extLst>
          </p:cNvPr>
          <p:cNvSpPr/>
          <p:nvPr/>
        </p:nvSpPr>
        <p:spPr>
          <a:xfrm>
            <a:off x="9467966" y="3433573"/>
            <a:ext cx="1267317" cy="51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Similarity Calculation</a:t>
            </a:r>
          </a:p>
        </p:txBody>
      </p:sp>
      <p:cxnSp>
        <p:nvCxnSpPr>
          <p:cNvPr id="38" name="Straight Arrow Connector 37">
            <a:extLst>
              <a:ext uri="{FF2B5EF4-FFF2-40B4-BE49-F238E27FC236}">
                <a16:creationId xmlns:a16="http://schemas.microsoft.com/office/drawing/2014/main" id="{EA965AAA-DEBC-730D-A6DA-22E1E15B2072}"/>
              </a:ext>
            </a:extLst>
          </p:cNvPr>
          <p:cNvCxnSpPr>
            <a:cxnSpLocks/>
            <a:endCxn id="42" idx="3"/>
          </p:cNvCxnSpPr>
          <p:nvPr/>
        </p:nvCxnSpPr>
        <p:spPr>
          <a:xfrm flipH="1">
            <a:off x="8495818" y="3714545"/>
            <a:ext cx="9721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5C527B26-95D9-4241-35D3-1A5D445E54F2}"/>
              </a:ext>
            </a:extLst>
          </p:cNvPr>
          <p:cNvSpPr/>
          <p:nvPr/>
        </p:nvSpPr>
        <p:spPr>
          <a:xfrm>
            <a:off x="6794340" y="3381950"/>
            <a:ext cx="1701478" cy="6651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Interface</a:t>
            </a:r>
          </a:p>
        </p:txBody>
      </p:sp>
      <p:sp>
        <p:nvSpPr>
          <p:cNvPr id="46" name="Oval 45">
            <a:extLst>
              <a:ext uri="{FF2B5EF4-FFF2-40B4-BE49-F238E27FC236}">
                <a16:creationId xmlns:a16="http://schemas.microsoft.com/office/drawing/2014/main" id="{957DC6A9-91E2-1C96-F024-6B2C9AC5124E}"/>
              </a:ext>
            </a:extLst>
          </p:cNvPr>
          <p:cNvSpPr/>
          <p:nvPr/>
        </p:nvSpPr>
        <p:spPr>
          <a:xfrm>
            <a:off x="6886937" y="5163998"/>
            <a:ext cx="1516284" cy="5610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a:t>
            </a:r>
          </a:p>
        </p:txBody>
      </p:sp>
      <p:cxnSp>
        <p:nvCxnSpPr>
          <p:cNvPr id="47" name="Straight Arrow Connector 46">
            <a:extLst>
              <a:ext uri="{FF2B5EF4-FFF2-40B4-BE49-F238E27FC236}">
                <a16:creationId xmlns:a16="http://schemas.microsoft.com/office/drawing/2014/main" id="{E2D5ADF8-1C85-0B26-125F-544B3D9C8648}"/>
              </a:ext>
            </a:extLst>
          </p:cNvPr>
          <p:cNvCxnSpPr>
            <a:cxnSpLocks/>
            <a:stCxn id="42" idx="2"/>
            <a:endCxn id="46" idx="0"/>
          </p:cNvCxnSpPr>
          <p:nvPr/>
        </p:nvCxnSpPr>
        <p:spPr>
          <a:xfrm>
            <a:off x="7645079" y="4047139"/>
            <a:ext cx="0" cy="1116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560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0A18-FE83-FFDC-42EB-57D19F6C168D}"/>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D447BE49-23F3-BBFE-36B9-F5ABC824E6A2}"/>
              </a:ext>
            </a:extLst>
          </p:cNvPr>
          <p:cNvSpPr>
            <a:spLocks noGrp="1"/>
          </p:cNvSpPr>
          <p:nvPr>
            <p:ph idx="1"/>
          </p:nvPr>
        </p:nvSpPr>
        <p:spPr/>
        <p:txBody>
          <a:bodyPr>
            <a:normAutofit/>
          </a:bodyPr>
          <a:lstStyle/>
          <a:p>
            <a:pPr marL="457200" indent="-457200">
              <a:buFont typeface="+mj-lt"/>
              <a:buAutoNum type="arabicPeriod"/>
            </a:pPr>
            <a:r>
              <a:rPr lang="en-IN" sz="3000" dirty="0">
                <a:latin typeface="Angsana New" panose="02020603050405020304" pitchFamily="18" charset="-34"/>
                <a:cs typeface="Angsana New" panose="02020603050405020304" pitchFamily="18" charset="-34"/>
              </a:rPr>
              <a:t>Varsha Verma, </a:t>
            </a:r>
            <a:r>
              <a:rPr lang="en-IN" sz="3000" dirty="0" err="1">
                <a:latin typeface="Angsana New" panose="02020603050405020304" pitchFamily="18" charset="-34"/>
                <a:cs typeface="Angsana New" panose="02020603050405020304" pitchFamily="18" charset="-34"/>
              </a:rPr>
              <a:t>Ninad</a:t>
            </a:r>
            <a:r>
              <a:rPr lang="en-IN" sz="3000" dirty="0">
                <a:latin typeface="Angsana New" panose="02020603050405020304" pitchFamily="18" charset="-34"/>
                <a:cs typeface="Angsana New" panose="02020603050405020304" pitchFamily="18" charset="-34"/>
              </a:rPr>
              <a:t> Marathe, Parth </a:t>
            </a:r>
            <a:r>
              <a:rPr lang="en-IN" sz="3000" dirty="0" err="1">
                <a:latin typeface="Angsana New" panose="02020603050405020304" pitchFamily="18" charset="-34"/>
                <a:cs typeface="Angsana New" panose="02020603050405020304" pitchFamily="18" charset="-34"/>
              </a:rPr>
              <a:t>Sanghavi</a:t>
            </a:r>
            <a:r>
              <a:rPr lang="en-IN" sz="3000" dirty="0">
                <a:latin typeface="Angsana New" panose="02020603050405020304" pitchFamily="18" charset="-34"/>
                <a:cs typeface="Angsana New" panose="02020603050405020304" pitchFamily="18" charset="-34"/>
              </a:rPr>
              <a:t>, </a:t>
            </a:r>
            <a:r>
              <a:rPr lang="en-IN" sz="3000" dirty="0" err="1">
                <a:latin typeface="Angsana New" panose="02020603050405020304" pitchFamily="18" charset="-34"/>
                <a:cs typeface="Angsana New" panose="02020603050405020304" pitchFamily="18" charset="-34"/>
              </a:rPr>
              <a:t>Dr.</a:t>
            </a:r>
            <a:r>
              <a:rPr lang="en-IN" sz="3000" dirty="0">
                <a:latin typeface="Angsana New" panose="02020603050405020304" pitchFamily="18" charset="-34"/>
                <a:cs typeface="Angsana New" panose="02020603050405020304" pitchFamily="18" charset="-34"/>
              </a:rPr>
              <a:t> Prashant </a:t>
            </a:r>
            <a:r>
              <a:rPr lang="en-IN" sz="3000" dirty="0" err="1">
                <a:latin typeface="Angsana New" panose="02020603050405020304" pitchFamily="18" charset="-34"/>
                <a:cs typeface="Angsana New" panose="02020603050405020304" pitchFamily="18" charset="-34"/>
              </a:rPr>
              <a:t>Nitnaware</a:t>
            </a:r>
            <a:r>
              <a:rPr lang="en-IN" sz="3000" dirty="0">
                <a:latin typeface="Angsana New" panose="02020603050405020304" pitchFamily="18" charset="-34"/>
                <a:cs typeface="Angsana New" panose="02020603050405020304" pitchFamily="18" charset="-34"/>
              </a:rPr>
              <a:t> Department of Information Technology, PCE, Navi Mumbai, Maharashtra, </a:t>
            </a:r>
            <a:r>
              <a:rPr lang="en-IN" sz="3000" dirty="0" err="1">
                <a:latin typeface="Angsana New" panose="02020603050405020304" pitchFamily="18" charset="-34"/>
                <a:cs typeface="Angsana New" panose="02020603050405020304" pitchFamily="18" charset="-34"/>
              </a:rPr>
              <a:t>India.Link</a:t>
            </a:r>
            <a:r>
              <a:rPr lang="en-IN" sz="3000" dirty="0">
                <a:latin typeface="Angsana New" panose="02020603050405020304" pitchFamily="18" charset="-34"/>
                <a:cs typeface="Angsana New" panose="02020603050405020304" pitchFamily="18" charset="-34"/>
              </a:rPr>
              <a:t>: </a:t>
            </a:r>
            <a:r>
              <a:rPr lang="en-US" sz="3000" dirty="0">
                <a:solidFill>
                  <a:srgbClr val="0070C0"/>
                </a:solidFill>
                <a:latin typeface="Angsana New" panose="02020603050405020304" pitchFamily="18" charset="-34"/>
                <a:cs typeface="Angsana New" panose="02020603050405020304" pitchFamily="18" charset="-34"/>
                <a:hlinkClick r:id="rId2">
                  <a:extLst>
                    <a:ext uri="{A12FA001-AC4F-418D-AE19-62706E023703}">
                      <ahyp:hlinkClr xmlns:ahyp="http://schemas.microsoft.com/office/drawing/2018/hyperlinkcolor" val="tx"/>
                    </a:ext>
                  </a:extLst>
                </a:hlinkClick>
              </a:rPr>
              <a:t>(PDF) Music Recommendation System Using Machine Learning (researchgate.net)</a:t>
            </a:r>
            <a:endParaRPr lang="en-IN" sz="3000" dirty="0">
              <a:solidFill>
                <a:srgbClr val="0070C0"/>
              </a:solidFill>
              <a:latin typeface="Angsana New" panose="02020603050405020304" pitchFamily="18" charset="-34"/>
              <a:cs typeface="Angsana New" panose="02020603050405020304" pitchFamily="18" charset="-34"/>
            </a:endParaRPr>
          </a:p>
          <a:p>
            <a:pPr marL="457200" indent="-457200">
              <a:buFont typeface="+mj-lt"/>
              <a:buAutoNum type="arabicPeriod"/>
            </a:pPr>
            <a:r>
              <a:rPr lang="en-US" sz="3000" dirty="0">
                <a:latin typeface="Angsana New" panose="02020603050405020304" pitchFamily="18" charset="-34"/>
                <a:cs typeface="Angsana New" panose="02020603050405020304" pitchFamily="18" charset="-34"/>
              </a:rPr>
              <a:t>Luo Zhenghua, “Realization of Individualized Recommendation System on Books Sale,” IEEE 2012 International Conference on Management of e-Commerce and e-Government. pp.10-13.</a:t>
            </a:r>
            <a:endParaRPr lang="en-IN" sz="30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42410499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TM03457475[[fn=Frame]]</Template>
  <TotalTime>226</TotalTime>
  <Words>559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Angsana New</vt:lpstr>
      <vt:lpstr>Arial</vt:lpstr>
      <vt:lpstr>Corbel</vt:lpstr>
      <vt:lpstr>Wingdings</vt:lpstr>
      <vt:lpstr>Wingdings 2</vt:lpstr>
      <vt:lpstr>Frame</vt:lpstr>
      <vt:lpstr>MUSIC RECOMMENDER SYSTEM USING - MACHINE LEARNING</vt:lpstr>
      <vt:lpstr>     Abstract</vt:lpstr>
      <vt:lpstr>Introduction</vt:lpstr>
      <vt:lpstr>Domain </vt:lpstr>
      <vt:lpstr>Problem Statement</vt:lpstr>
      <vt:lpstr>     Objectives</vt:lpstr>
      <vt:lpstr>Objectives Continued…</vt:lpstr>
      <vt:lpstr> Implementation</vt:lpstr>
      <vt:lpstr>References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RECOMMENDER SYSTEM USING - MACHINE LEARNING</dc:title>
  <dc:creator>Mohammed Hafeez (B.Tech_2025)</dc:creator>
  <cp:lastModifiedBy>Mohammed Hafeez (B.Tech_2025)</cp:lastModifiedBy>
  <cp:revision>3</cp:revision>
  <dcterms:created xsi:type="dcterms:W3CDTF">2023-11-14T05:50:01Z</dcterms:created>
  <dcterms:modified xsi:type="dcterms:W3CDTF">2023-11-14T09:36:24Z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