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E43225-06D2-4A82-933D-8AA758AFC2F5}">
  <a:tblStyle styleId="{FBE43225-06D2-4A82-933D-8AA758AFC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631a382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631a382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a631a382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a631a382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d47cedf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d47cedf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47cedf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47cedf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d47cedf0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d47cedf0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47cedf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47cedf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d47cedf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d47cedf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d47cedf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d47cedf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d47cedf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d47cedf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47cedf0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d47cedf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a631a382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a631a382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d47cedf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d47cedf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d47cedf0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d47cedf0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d621320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d621320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d621320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d621320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d6213200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d6213200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d621320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d621320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631a38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a631a38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621320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621320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631a382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631a382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631a382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631a38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a631a382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a631a382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a631a382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a631a382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631a382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631a382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4931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</a:t>
            </a:r>
            <a:r>
              <a:rPr lang="ko"/>
              <a:t>g</a:t>
            </a:r>
            <a:r>
              <a:rPr lang="ko"/>
              <a:t> Boot 관련 세미나</a:t>
            </a:r>
            <a:endParaRPr sz="2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558926" y="4128775"/>
            <a:ext cx="1066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지선학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735225" y="2222800"/>
            <a:ext cx="289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(with. H.T 기술 공유)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3</a:t>
            </a:r>
            <a:r>
              <a:rPr lang="ko" sz="2040"/>
              <a:t>.	새로운 라이브러리</a:t>
            </a:r>
            <a:endParaRPr sz="2040"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.1 Gradle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825" y="1550386"/>
            <a:ext cx="1223251" cy="3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8750" y="677475"/>
            <a:ext cx="2855786" cy="9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479450" y="1446425"/>
            <a:ext cx="824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Gradle은 그루비를 기반으로 한 빌드 도구임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Ant와 Maven과 같은 이전 세대 빌드 도구의 단점(xml설정, 속도)을 보완하고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장점을 취합하여 만든 빌드도구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3825" y="2637750"/>
            <a:ext cx="1646101" cy="19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8575" y="2637750"/>
            <a:ext cx="2258950" cy="193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279775" y="4575425"/>
            <a:ext cx="19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&lt;pom.xml&gt;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910400" y="4575425"/>
            <a:ext cx="16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&lt;build.gradle&gt;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3.	새로운 라이브러리</a:t>
            </a:r>
            <a:endParaRPr sz="2040"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Lombok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79450" y="1675025"/>
            <a:ext cx="82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Java 라이브러리에서 반복되는 getter, setter, toString 등의 메서드 작성 코드를 줄여주는 코드 다이어트 라이브러리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919" y="613600"/>
            <a:ext cx="1404950" cy="9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200" y="2290638"/>
            <a:ext cx="1282750" cy="24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875" y="2567523"/>
            <a:ext cx="4081926" cy="18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4870575" y="2554244"/>
            <a:ext cx="510900" cy="2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415723" y="3331800"/>
            <a:ext cx="3009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929900" y="4645975"/>
            <a:ext cx="26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&lt;lombok 미적용 vo class&gt;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721225" y="4674700"/>
            <a:ext cx="26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&lt;lombok 적용 vo class&gt;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3.	새로운 라이브러리</a:t>
            </a:r>
            <a:endParaRPr sz="2040"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Swagger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883873" y="3221675"/>
            <a:ext cx="300900" cy="2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479450" y="1248149"/>
            <a:ext cx="824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lang="ko" sz="1300">
                <a:solidFill>
                  <a:srgbClr val="333333"/>
                </a:solidFill>
                <a:highlight>
                  <a:srgbClr val="FFFFFF"/>
                </a:highlight>
              </a:rPr>
              <a:t>개발자가 REST API 서비스를 설계, 빌드, 문서화, 테스팅 할 수 있도록 하는 프로젝트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ko" sz="1300">
                <a:solidFill>
                  <a:srgbClr val="333333"/>
                </a:solidFill>
                <a:highlight>
                  <a:srgbClr val="FFFFFF"/>
                </a:highlight>
              </a:rPr>
              <a:t>API를 통해 Parameter, 응답 정보, 예제 등 Spec 정보 전달이 용이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171625"/>
            <a:ext cx="4122577" cy="237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075" y="2171613"/>
            <a:ext cx="2065948" cy="113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650" y="3495451"/>
            <a:ext cx="1032800" cy="9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3.	새로운 라이브러리</a:t>
            </a:r>
            <a:endParaRPr sz="2040"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javax.validation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75" y="723450"/>
            <a:ext cx="4047949" cy="18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450" y="2845538"/>
            <a:ext cx="3922975" cy="2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25" y="2075223"/>
            <a:ext cx="4081926" cy="18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 MongoDB란?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850" y="2073888"/>
            <a:ext cx="4481225" cy="244329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115350" y="2172750"/>
            <a:ext cx="4826100" cy="2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A6E7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NoSQL은 RDBMS와는 달리 데이터 간의 관계를 정의하지 않음</a:t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A6E7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RDBMS에 비해 훨씬 더 대용량의 데이터를 저장</a:t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A6E7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분산형 구조</a:t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A6E7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고정되지 않은 테이블 스키마 </a:t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6E7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</a:t>
            </a:r>
            <a:r>
              <a:rPr lang="ko" sz="2040"/>
              <a:t>.	MongoDB</a:t>
            </a:r>
            <a:endParaRPr sz="2040"/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</a:t>
            </a:r>
            <a:r>
              <a:rPr lang="ko"/>
              <a:t> MongoDB란?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775" y="858600"/>
            <a:ext cx="4697475" cy="39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360000" y="1601225"/>
            <a:ext cx="46176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CAP 이론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Consistency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모든 노드가 동일한 데이터를 가짐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Availability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노드가 멈춰도 사용할 수 있음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Partition Tolerance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물리적 분산 환경에서 동작 가능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*모든 DBMS는 두 가지 특성만을 가진다.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하지만, 클러스터링 전략 별로 다양하게 변화함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 MongoDB란?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78600" y="1550375"/>
            <a:ext cx="38934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공식 홈페이지 : www.mongodb.org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역사 : 10gen(현 MongoDB사)에서 개발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기술 및 언어 : C++로 구현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접근 방식 : 자바스크립트 명령행 인터페이스, C, C#, C++,      </a:t>
            </a:r>
            <a:b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           얼랭, 하스켈, 자바 등 여러 언어용 드라이버가   </a:t>
            </a:r>
            <a:b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           존재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쿼리 언어 : SQL과 유사한 쿼리 언어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오픈소스 라이선스 : SSPL(Server Side Public License)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사용하는 곳 : 포스퀘어, 셔터플라이, 인튜이트, 깃허브 등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50" y="1675025"/>
            <a:ext cx="4224576" cy="243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 MongoDB란?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58000" y="1675025"/>
            <a:ext cx="79893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1) Document-Oriented Storage: 모든 데이터가 JSON 형태로 저장되며 스키마가 없음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2) Full Index Support: RDBMS에 뒤지지 않는 다양한 인덱싱 제공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3) Replication &amp; High Availability: 데이터 복제를 통한 가용성 향상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4) Auto-Sharing: Primary key를 기반으로 여러 서버에 데이터를 나누는 scale-out이 가능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5) Querying: Key 기반의 get, put뿐만 아니라 다양한 종류의 쿼리 제공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6) Fast In-Place Updates: 고성능 atomic operation 지원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7) MapReduce: 맵리듀스 지원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968987" y="1735181"/>
            <a:ext cx="1781100" cy="23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968980" y="2139506"/>
            <a:ext cx="1130400" cy="23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76" name="Google Shape;276;p30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4.1 MongoDB란?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2194800" y="144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{FBE43225-06D2-4A82-933D-8AA758AFC2F5}</a:tableStyleId>
              </a:tblPr>
              <a:tblGrid>
                <a:gridCol w="2294600"/>
                <a:gridCol w="2459825"/>
              </a:tblGrid>
              <a:tr h="2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RDBMS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몽고디비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Database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Collection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Tuple/Row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Document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Column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Key/Field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Table Join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Embedded Documents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Key(_id)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9" name="Google Shape;279;p30"/>
          <p:cNvGraphicFramePr/>
          <p:nvPr/>
        </p:nvGraphicFramePr>
        <p:xfrm>
          <a:off x="2194775" y="38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{FBE43225-06D2-4A82-933D-8AA758AFC2F5}</a:tableStyleId>
              </a:tblPr>
              <a:tblGrid>
                <a:gridCol w="2294625"/>
                <a:gridCol w="245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mysqld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mongod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mysql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mongo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 기본쿼리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898075" y="1675025"/>
            <a:ext cx="73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075" y="1029700"/>
            <a:ext cx="4936725" cy="378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46620" y="1367550"/>
            <a:ext cx="35325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Spring Framework란?</a:t>
            </a:r>
            <a:br>
              <a:rPr lang="ko"/>
            </a:br>
            <a:r>
              <a:rPr lang="ko"/>
              <a:t>  1.1 Spring Framework 정의</a:t>
            </a:r>
            <a:br>
              <a:rPr lang="ko"/>
            </a:br>
            <a:r>
              <a:rPr lang="ko"/>
              <a:t>  1.2 IoC 개념</a:t>
            </a:r>
            <a:br>
              <a:rPr lang="ko"/>
            </a:br>
            <a:r>
              <a:rPr lang="ko"/>
              <a:t>  1.3 DI 정의 및 개념</a:t>
            </a:r>
            <a:br>
              <a:rPr lang="ko"/>
            </a:br>
            <a:r>
              <a:rPr lang="ko"/>
              <a:t>  1.4 Spring MVC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Spring Boot란?</a:t>
            </a:r>
            <a:br>
              <a:rPr lang="ko"/>
            </a:br>
            <a:r>
              <a:rPr lang="ko"/>
              <a:t>  2.1 Spring Boot 정의</a:t>
            </a:r>
            <a:br>
              <a:rPr lang="ko"/>
            </a:br>
            <a:r>
              <a:rPr lang="ko"/>
              <a:t>  2.2 Spring Boot VS Spring Framewo</a:t>
            </a:r>
            <a:r>
              <a:rPr lang="ko"/>
              <a:t>rk</a:t>
            </a:r>
            <a:br>
              <a:rPr lang="ko"/>
            </a:br>
            <a:r>
              <a:rPr lang="ko"/>
              <a:t>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855995" y="1367550"/>
            <a:ext cx="25752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	새로운 라이브러리 </a:t>
            </a:r>
            <a:br>
              <a:rPr lang="ko"/>
            </a:br>
            <a:r>
              <a:rPr lang="ko"/>
              <a:t>	  3.1 gradle</a:t>
            </a:r>
            <a:br>
              <a:rPr lang="ko"/>
            </a:br>
            <a:r>
              <a:rPr lang="ko"/>
              <a:t>	  3.2 lombok</a:t>
            </a:r>
            <a:br>
              <a:rPr lang="ko"/>
            </a:br>
            <a:r>
              <a:rPr lang="ko"/>
              <a:t>	  3.3 Swagger</a:t>
            </a:r>
            <a:br>
              <a:rPr lang="ko"/>
            </a:br>
            <a:r>
              <a:rPr lang="ko"/>
              <a:t>	  3.4 javax.validation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4. 	MongoDB </a:t>
            </a:r>
            <a:br>
              <a:rPr lang="ko"/>
            </a:br>
            <a:r>
              <a:rPr lang="ko"/>
              <a:t>	  4.1 MongoDB란</a:t>
            </a:r>
            <a:br>
              <a:rPr lang="ko"/>
            </a:br>
            <a:r>
              <a:rPr lang="ko"/>
              <a:t>	  4.2 기본 쿼리</a:t>
            </a:r>
            <a:br>
              <a:rPr lang="ko"/>
            </a:br>
            <a:r>
              <a:rPr lang="ko"/>
              <a:t>	  4.3 활용 in H.T	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214200" y="1339550"/>
            <a:ext cx="27921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	변경된 Code Pattern </a:t>
            </a:r>
            <a:br>
              <a:rPr lang="ko"/>
            </a:br>
            <a:r>
              <a:rPr lang="ko"/>
              <a:t>	  5.1 Controller</a:t>
            </a:r>
            <a:br>
              <a:rPr lang="ko"/>
            </a:br>
            <a:r>
              <a:rPr lang="ko"/>
              <a:t>	  5.2 VO 중심 개발</a:t>
            </a:r>
            <a:br>
              <a:rPr lang="ko"/>
            </a:br>
            <a:r>
              <a:rPr lang="ko"/>
              <a:t>	  5.3 @RestControllerAdvice</a:t>
            </a:r>
            <a:br>
              <a:rPr lang="ko"/>
            </a:br>
            <a:r>
              <a:rPr lang="ko"/>
              <a:t>	  5.4 No Query DAO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6. 	추가 보완 계획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4.	MongoDB</a:t>
            </a:r>
            <a:endParaRPr sz="2040"/>
          </a:p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 활용 in H.T(HackerTrace)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916800" y="1480400"/>
            <a:ext cx="7310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Problem : 특정 host에서 발생하는 대량 로그(대략 1억건 Document(ROW))에 대한 조회 및 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r>
              <a:rPr lang="ko">
                <a:latin typeface="Lato"/>
                <a:ea typeface="Lato"/>
                <a:cs typeface="Lato"/>
                <a:sym typeface="Lato"/>
              </a:rPr>
              <a:t>                        통계 정보(5초이내)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My Solve : 1) 검색 조건의 특정 필드에 대한 Indexing, 중복 데이터 필드 Indexing</a:t>
            </a:r>
            <a:br>
              <a:rPr lang="ko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	           2) Spring Scheduler를 사용한 주기적인 통계 Collection(table) 정보 갱신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5</a:t>
            </a:r>
            <a:r>
              <a:rPr lang="ko" sz="2040"/>
              <a:t>.	변경된 Code Pattern</a:t>
            </a:r>
            <a:endParaRPr sz="2040"/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5.1</a:t>
            </a:r>
            <a:r>
              <a:rPr lang="ko"/>
              <a:t> Controller</a:t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100" y="1029675"/>
            <a:ext cx="4290626" cy="19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325" y="1862425"/>
            <a:ext cx="3675475" cy="263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3"/>
          <p:cNvCxnSpPr/>
          <p:nvPr/>
        </p:nvCxnSpPr>
        <p:spPr>
          <a:xfrm flipH="1" rot="10800000">
            <a:off x="3296050" y="1553550"/>
            <a:ext cx="2876100" cy="64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4375" y="3333525"/>
            <a:ext cx="4699625" cy="125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3"/>
          <p:cNvCxnSpPr/>
          <p:nvPr/>
        </p:nvCxnSpPr>
        <p:spPr>
          <a:xfrm flipH="1">
            <a:off x="5899125" y="1546550"/>
            <a:ext cx="546000" cy="205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5.	변경된 Code Pattern</a:t>
            </a:r>
            <a:endParaRPr sz="2040"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 VO 중심 개발</a:t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650" y="1396425"/>
            <a:ext cx="7434075" cy="20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601825" y="3575950"/>
            <a:ext cx="808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lombok를 이용한 @Getter, @Setter, @ToString 선언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Paging, SearchList VO 클래스 상속을 공통 필드 처리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javax.validation을 이용한 필드에 대한 validation 처리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Swagger를 통한 파라미터 설명 및 예제 처리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01825" y="1396425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3805300" y="1599350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(2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871399" y="2094650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(3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861500" y="2701925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(4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5.	변경된 Code Pattern</a:t>
            </a:r>
            <a:endParaRPr sz="2040"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5.3 @RestControllerAdvice</a:t>
            </a:r>
            <a:endParaRPr/>
          </a:p>
        </p:txBody>
      </p:sp>
      <p:sp>
        <p:nvSpPr>
          <p:cNvPr id="329" name="Google Shape;329;p35"/>
          <p:cNvSpPr txBox="1"/>
          <p:nvPr/>
        </p:nvSpPr>
        <p:spPr>
          <a:xfrm>
            <a:off x="818775" y="1385600"/>
            <a:ext cx="69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전역에서 발생할 수 있는 예외를 잡아 처리해주는 annotation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563" y="1910425"/>
            <a:ext cx="7373576" cy="19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643800" y="3981825"/>
            <a:ext cx="808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javax.validation에 의해 발생한 parameter 검증 에러에 대한 처리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validation 에러가 발생할 경우 -1과 validation에서 제공하는 error 메시지 return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818775" y="2139900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1046981" y="2999106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5.	변경된 Code Pattern</a:t>
            </a:r>
            <a:endParaRPr sz="2040"/>
          </a:p>
        </p:txBody>
      </p:sp>
      <p:sp>
        <p:nvSpPr>
          <p:cNvPr id="340" name="Google Shape;340;p36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5.4 No Query DAO</a:t>
            </a:r>
            <a:endParaRPr/>
          </a:p>
        </p:txBody>
      </p:sp>
      <p:pic>
        <p:nvPicPr>
          <p:cNvPr id="341" name="Google Shape;3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013" y="1352725"/>
            <a:ext cx="4564225" cy="22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/>
          <p:nvPr/>
        </p:nvSpPr>
        <p:spPr>
          <a:xfrm>
            <a:off x="6298800" y="1657038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8598406" y="2152369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8386931" y="2416719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(3)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8548256" y="2816919"/>
            <a:ext cx="4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3984025" y="3811375"/>
            <a:ext cx="808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DB 접속 초기화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Collection 정보 초기화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Where 쿼리 초기화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select와 동시에 arrayList로 변환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50" y="1407550"/>
            <a:ext cx="3125450" cy="3288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839750" y="4695650"/>
            <a:ext cx="1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&lt;mybatis 사용예&gt;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6</a:t>
            </a:r>
            <a:r>
              <a:rPr lang="ko" sz="2040"/>
              <a:t>.	향후 계획</a:t>
            </a:r>
            <a:endParaRPr sz="2040"/>
          </a:p>
        </p:txBody>
      </p:sp>
      <p:sp>
        <p:nvSpPr>
          <p:cNvPr id="355" name="Google Shape;355;p37"/>
          <p:cNvSpPr/>
          <p:nvPr/>
        </p:nvSpPr>
        <p:spPr>
          <a:xfrm>
            <a:off x="657800" y="1091675"/>
            <a:ext cx="1095300" cy="1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 txBox="1"/>
          <p:nvPr/>
        </p:nvSpPr>
        <p:spPr>
          <a:xfrm>
            <a:off x="979725" y="1140650"/>
            <a:ext cx="7341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로그 생성 모듈 필요(log4j 등)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CommonDAO 생성을 통한 자주 사용하는 쿼리 로직 모듈화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DB 접속 정보,  스케줄링 주기 등 외부 설정 파일로 빼기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4268750" y="2757225"/>
            <a:ext cx="363900" cy="48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2966225" y="3506000"/>
            <a:ext cx="29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Lato"/>
                <a:ea typeface="Lato"/>
                <a:cs typeface="Lato"/>
                <a:sym typeface="Lato"/>
              </a:rPr>
              <a:t>확장 가능한 공통 모듈 개발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Spring Framework 정의</a:t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ko" sz="2040"/>
              <a:t>Spring Framewo</a:t>
            </a:r>
            <a:r>
              <a:rPr lang="ko" sz="2040"/>
              <a:t>rk란?</a:t>
            </a:r>
            <a:endParaRPr sz="204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00" y="1372550"/>
            <a:ext cx="4496104" cy="3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4956900" y="1304126"/>
            <a:ext cx="423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자바 플랫폼을 위한 오픈소스 어플리케이션 프레임워크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객체의 생성 및 소멸 그리고 라이프 사이클을 관리하며 언제든 Spring 컨테이너로 부터 필요한 객체를 가져와 사용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4667650" y="1756500"/>
            <a:ext cx="4059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182656" y="3394000"/>
            <a:ext cx="9588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83352" y="4274175"/>
            <a:ext cx="5334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909753" y="4762475"/>
            <a:ext cx="2634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475750" y="4529975"/>
            <a:ext cx="4704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5"/>
          <p:cNvCxnSpPr>
            <a:stCxn id="109" idx="3"/>
          </p:cNvCxnSpPr>
          <p:nvPr/>
        </p:nvCxnSpPr>
        <p:spPr>
          <a:xfrm flipH="1" rot="10800000">
            <a:off x="2141456" y="2232250"/>
            <a:ext cx="2946000" cy="12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Spring Framework 정의</a:t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ko" sz="2040"/>
              <a:t>Spring Framework란?</a:t>
            </a:r>
            <a:endParaRPr sz="204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850" y="1344550"/>
            <a:ext cx="4632745" cy="357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365302" y="3757900"/>
            <a:ext cx="979800" cy="475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505123" y="1670950"/>
            <a:ext cx="1821000" cy="124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825600" y="3149075"/>
            <a:ext cx="979800" cy="223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" y="2027825"/>
            <a:ext cx="8171950" cy="28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IoC(Inversion of Control) 개념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5706562" y="2637452"/>
            <a:ext cx="706800" cy="23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ko" sz="2040"/>
              <a:t>Spring Framework란?</a:t>
            </a:r>
            <a:endParaRPr sz="204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84521" y="1308616"/>
            <a:ext cx="76887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메소드나 객체의 호출작업을 개발자가 결정하는 것 아니라, 외부에서 결정되는 것을 의미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개발자가 Framework에 필요한 부품을 개발하고 조립하는 방식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5" y="2568250"/>
            <a:ext cx="4098574" cy="18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DI(Dependency Injection)정의 및 방식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ko" sz="2040"/>
              <a:t>Spring Framework란?</a:t>
            </a:r>
            <a:endParaRPr sz="2040"/>
          </a:p>
        </p:txBody>
      </p:sp>
      <p:sp>
        <p:nvSpPr>
          <p:cNvPr id="143" name="Google Shape;143;p18"/>
          <p:cNvSpPr txBox="1"/>
          <p:nvPr/>
        </p:nvSpPr>
        <p:spPr>
          <a:xfrm>
            <a:off x="607275" y="1313293"/>
            <a:ext cx="863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각 클래스간의 의존 관계를 빈 설정 정보를 바탕으로 컨테이너(spring)가 자동으로 연결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Spring DI 컨테이너가 관리하는 객체를 Bean이라고 함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DI의 가장 큰 장점은 컴포넌트 간의 </a:t>
            </a:r>
            <a:r>
              <a:rPr lang="ko">
                <a:solidFill>
                  <a:srgbClr val="FF0000"/>
                </a:solidFill>
              </a:rPr>
              <a:t>결합도</a:t>
            </a:r>
            <a:r>
              <a:rPr lang="ko"/>
              <a:t>가 제거 된다는 점임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025" y="2104150"/>
            <a:ext cx="4190828" cy="252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Spring MVC(Model-View-Control)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ko" sz="2040"/>
              <a:t>Spring Framework란?</a:t>
            </a:r>
            <a:endParaRPr sz="204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75" y="1393550"/>
            <a:ext cx="5360379" cy="35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2.	</a:t>
            </a:r>
            <a:r>
              <a:rPr lang="ko" sz="2040"/>
              <a:t>Spring Boot란?</a:t>
            </a:r>
            <a:endParaRPr sz="2040"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.1 Spring Boot 정의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4525"/>
            <a:ext cx="4480250" cy="357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4956900" y="1304126"/>
            <a:ext cx="423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스프링을 쉽게 사용할 수 있도록 필요한 설정을 대부분 미리 세팅 해놓은 프레임워크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프로젝트 생성시 원하는 third-party 라이브러리를 선택하여 최소한의 설정으로 프로젝트를 생성 가능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28893" y="3617925"/>
            <a:ext cx="7488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789916" y="4197200"/>
            <a:ext cx="17721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809345" y="4783475"/>
            <a:ext cx="1772100" cy="1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674625" y="1679525"/>
            <a:ext cx="4059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45850"/>
            <a:ext cx="1095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>
            <p:ph type="title"/>
          </p:nvPr>
        </p:nvSpPr>
        <p:spPr>
          <a:xfrm>
            <a:off x="1232300" y="1569"/>
            <a:ext cx="76887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40"/>
              <a:t>2.	Spring Boot란?</a:t>
            </a:r>
            <a:endParaRPr sz="2040"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757995" y="72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 Spring Boot vs Spring Framework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898075" y="1675025"/>
            <a:ext cx="731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Spring Framework 보다 간단해진 설정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내장 된 WAS(tomcat)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기본 설정된 옵션들(.properties)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간단한 배포와 실행(.jar)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