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6" r:id="rId6"/>
    <p:sldId id="271" r:id="rId7"/>
    <p:sldId id="265" r:id="rId8"/>
    <p:sldId id="267" r:id="rId9"/>
    <p:sldId id="268" r:id="rId10"/>
    <p:sldId id="273" r:id="rId11"/>
    <p:sldId id="272" r:id="rId12"/>
    <p:sldId id="274" r:id="rId13"/>
    <p:sldId id="259" r:id="rId14"/>
    <p:sldId id="264" r:id="rId15"/>
    <p:sldId id="258" r:id="rId16"/>
    <p:sldId id="260" r:id="rId17"/>
    <p:sldId id="261" r:id="rId18"/>
    <p:sldId id="275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8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2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2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3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1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5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F18C9-1D2A-4F3B-81B1-EADC1FEF7D4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1497DC-9A91-4A65-B2F9-3C6B00AAF61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z.chosun.com/site/data/html_dir/2016/11/03/2016110301550.html" TargetMode="External"/><Relationship Id="rId2" Type="http://schemas.openxmlformats.org/officeDocument/2006/relationships/hyperlink" Target="http://52.78.164.194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gi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비정기</a:t>
            </a:r>
            <a:r>
              <a:rPr lang="ko-KR" altLang="en-US" sz="4800" dirty="0" smtClean="0"/>
              <a:t> 세미나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OpenAPI</a:t>
            </a:r>
            <a:r>
              <a:rPr lang="en-US" altLang="ko-KR" sz="4800" dirty="0" smtClean="0"/>
              <a:t>, JWT </a:t>
            </a:r>
            <a:r>
              <a:rPr lang="ko-KR" altLang="en-US" sz="4800" dirty="0" smtClean="0"/>
              <a:t>등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err="1" smtClean="0"/>
              <a:t>모바일보안팀</a:t>
            </a:r>
            <a:endParaRPr lang="en-US" altLang="ko-KR" sz="1600" dirty="0" smtClean="0"/>
          </a:p>
          <a:p>
            <a:pPr algn="r"/>
            <a:r>
              <a:rPr lang="ko-KR" altLang="en-US" sz="1600" dirty="0" err="1" smtClean="0"/>
              <a:t>지선학</a:t>
            </a:r>
            <a:r>
              <a:rPr lang="ko-KR" altLang="en-US" sz="1600" dirty="0" smtClean="0"/>
              <a:t> 연구원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70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822175" y="4446518"/>
            <a:ext cx="5826900" cy="165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62" y="2295525"/>
            <a:ext cx="5753100" cy="129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00" y="2295525"/>
            <a:ext cx="4267200" cy="318135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JWT(JSON Web Token) </a:t>
            </a:r>
            <a:r>
              <a:rPr lang="ko-KR" altLang="en-US" sz="3200" dirty="0" smtClean="0"/>
              <a:t>이해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5912625" y="4537075"/>
            <a:ext cx="5612625" cy="147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03112" y="4537075"/>
            <a:ext cx="557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eyJhbGciOiJIUzI1NiIsInR5cCI6IkpXVCJ9.</a:t>
            </a:r>
          </a:p>
          <a:p>
            <a:r>
              <a:rPr lang="en-US" altLang="ko-KR" dirty="0"/>
              <a:t>eyJzdWIiOiIxMjM0NTY3ODkwIiwibmFtZSI6IkpvaG4gRG9lIiwiYWRtaW4iOnRydWUsImV4cCI6MzAwfQ.</a:t>
            </a:r>
          </a:p>
          <a:p>
            <a:r>
              <a:rPr lang="en-US" altLang="ko-KR" dirty="0"/>
              <a:t>WlYm_cYdqaTioKJ4bvSqElSmymKLJQLTYIwSnhnomm4</a:t>
            </a:r>
          </a:p>
          <a:p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8258175" y="3681482"/>
            <a:ext cx="736987" cy="5810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781800" y="3181350"/>
            <a:ext cx="47434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JWT(JSON Web Token) </a:t>
            </a:r>
            <a:r>
              <a:rPr lang="ko-KR" altLang="en-US" sz="3200" dirty="0" smtClean="0"/>
              <a:t>단점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 길이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- Claim</a:t>
            </a:r>
            <a:r>
              <a:rPr lang="ko-KR" altLang="en-US" sz="1800" dirty="0" smtClean="0"/>
              <a:t>에 넣는 데이터가 많아질 수록</a:t>
            </a:r>
            <a:r>
              <a:rPr lang="en-US" altLang="ko-KR" sz="1800" dirty="0" smtClean="0"/>
              <a:t>, JWT </a:t>
            </a:r>
            <a:r>
              <a:rPr lang="ko-KR" altLang="en-US" sz="1800" dirty="0" smtClean="0"/>
              <a:t>토큰의 길이가 길어짐 그만큼 네트워크 대역폭 낭비가 심함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 Payload </a:t>
            </a:r>
            <a:r>
              <a:rPr lang="ko-KR" altLang="en-US" sz="1800" dirty="0" smtClean="0"/>
              <a:t>암호화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 Payload </a:t>
            </a:r>
            <a:r>
              <a:rPr lang="ko-KR" altLang="en-US" sz="1800" dirty="0" smtClean="0"/>
              <a:t>자체는 암호화 되지 않고 </a:t>
            </a:r>
            <a:r>
              <a:rPr lang="en-US" altLang="ko-KR" sz="1800" dirty="0" smtClean="0"/>
              <a:t>base64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인코딩한</a:t>
            </a:r>
            <a:r>
              <a:rPr lang="ko-KR" altLang="en-US" sz="1800" dirty="0" smtClean="0"/>
              <a:t> 데이터임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Payload</a:t>
            </a:r>
            <a:r>
              <a:rPr lang="ko-KR" altLang="en-US" sz="1800" dirty="0" smtClean="0"/>
              <a:t>를 탈취하면  </a:t>
            </a:r>
            <a:r>
              <a:rPr lang="ko-KR" altLang="en-US" sz="1800" dirty="0" err="1" smtClean="0"/>
              <a:t>디코딩을</a:t>
            </a:r>
            <a:r>
              <a:rPr lang="ko-KR" altLang="en-US" sz="1800" dirty="0" smtClean="0"/>
              <a:t> 통해 데이터 확인 가능</a:t>
            </a:r>
            <a:r>
              <a:rPr lang="en-US" altLang="ko-KR" sz="1800" dirty="0" smtClean="0"/>
              <a:t>(JWE</a:t>
            </a:r>
            <a:r>
              <a:rPr lang="ko-KR" altLang="en-US" sz="1800" dirty="0" smtClean="0"/>
              <a:t>를 통해서 암호화 혹은 중요 데이터를 넣지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않도록 함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 err="1" smtClean="0"/>
              <a:t>무상태성</a:t>
            </a:r>
            <a:r>
              <a:rPr lang="en-US" altLang="ko-KR" sz="1800" dirty="0" smtClean="0"/>
              <a:t>(Stateless)</a:t>
            </a:r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토큰을 한번 만들면 제어가 불가능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토큰 만료시간을 넣어야 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837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개인 실습 프로젝트 소개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66775" y="2047875"/>
            <a:ext cx="9944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요약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약물 복용 도우미 서비스 </a:t>
            </a:r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환자의 처방전을 찍어서 올리면 이를 </a:t>
            </a:r>
            <a:r>
              <a:rPr lang="en-US" altLang="ko-KR" dirty="0" smtClean="0"/>
              <a:t>OCR </a:t>
            </a:r>
            <a:r>
              <a:rPr lang="ko-KR" altLang="en-US" dirty="0" smtClean="0"/>
              <a:t>기술을 적용하여 약물 정보 및 스케줄링을 해줌</a:t>
            </a:r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현재 사용자 로그인 기능을 담당함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사용기술 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 AWS(Tomcat)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Java, Spring 4.0(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Ionic2(node.js, Angular2, Typescript, html)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관련 링크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- </a:t>
            </a:r>
            <a:r>
              <a:rPr lang="en-US" altLang="ko-KR" dirty="0" smtClean="0">
                <a:hlinkClick r:id="rId2"/>
              </a:rPr>
              <a:t>http://52.78.164.194:8080</a:t>
            </a:r>
            <a:endParaRPr lang="en-US" altLang="ko-KR" dirty="0"/>
          </a:p>
          <a:p>
            <a:r>
              <a:rPr lang="en-US" altLang="ko-KR" dirty="0" smtClean="0"/>
              <a:t>  -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://biz.chosun.com/site/data/html_dir/2016/11/03/2016110301550.html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1340" r="23586" b="60728"/>
          <a:stretch/>
        </p:blipFill>
        <p:spPr bwMode="auto">
          <a:xfrm>
            <a:off x="9985812" y="891587"/>
            <a:ext cx="901263" cy="6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Ionic2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하이브리드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앱을</a:t>
            </a:r>
            <a:r>
              <a:rPr lang="ko-KR" altLang="en-US" sz="1800" dirty="0" smtClean="0"/>
              <a:t> 위한 </a:t>
            </a:r>
            <a:r>
              <a:rPr lang="ko-KR" altLang="en-US" sz="1800" dirty="0" err="1" smtClean="0"/>
              <a:t>오픈소스</a:t>
            </a:r>
            <a:r>
              <a:rPr lang="ko-KR" altLang="en-US" sz="1800" dirty="0" smtClean="0"/>
              <a:t> 프레임워크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코도바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cordova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라는 개발 프레임워크 위에서 작동하며 </a:t>
            </a:r>
            <a:r>
              <a:rPr lang="ko-KR" altLang="en-US" sz="1800" dirty="0" err="1" smtClean="0"/>
              <a:t>앵귤러</a:t>
            </a:r>
            <a:r>
              <a:rPr lang="ko-KR" altLang="en-US" sz="1800" dirty="0" smtClean="0"/>
              <a:t> 코드를 사용</a:t>
            </a:r>
            <a:endParaRPr lang="en-US" altLang="ko-KR" sz="1800" dirty="0" smtClean="0"/>
          </a:p>
          <a:p>
            <a:r>
              <a:rPr lang="en-US" altLang="ko-KR" sz="1800" dirty="0" smtClean="0"/>
              <a:t>- IOS, Android </a:t>
            </a:r>
            <a:r>
              <a:rPr lang="ko-KR" altLang="en-US" sz="1800" dirty="0" smtClean="0"/>
              <a:t>범용적으로 사용가능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, native</a:t>
            </a:r>
            <a:r>
              <a:rPr lang="ko-KR" altLang="en-US" sz="1800" dirty="0" err="1" smtClean="0"/>
              <a:t>앱에</a:t>
            </a:r>
            <a:r>
              <a:rPr lang="ko-KR" altLang="en-US" sz="1800" dirty="0" smtClean="0"/>
              <a:t> 비하여 성능이 느림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사용기술 </a:t>
            </a:r>
            <a:r>
              <a:rPr lang="en-US" altLang="ko-KR" sz="1800" dirty="0" smtClean="0"/>
              <a:t>: Node.js, Typescript, Angular2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30" y="3164955"/>
            <a:ext cx="5161550" cy="25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Node.js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확장성</a:t>
            </a:r>
            <a:r>
              <a:rPr lang="ko-KR" altLang="en-US" sz="1800" dirty="0" smtClean="0"/>
              <a:t> 있는 네트워크 어플리케이션 개발에 사용되는 소프트웨어 플랫폼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내장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 라이브러리를 포함하고 있어 웹 서버에서 아파치 등의 별도 소프트웨어 없이 동작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Javascript</a:t>
            </a:r>
            <a:r>
              <a:rPr lang="ko-KR" altLang="en-US" sz="1800" dirty="0" smtClean="0"/>
              <a:t>를 웹 브라우저에서 독립시키는 개념으로 웹 </a:t>
            </a:r>
            <a:r>
              <a:rPr lang="ko-KR" altLang="en-US" sz="1800" dirty="0" err="1" smtClean="0"/>
              <a:t>브라우져와</a:t>
            </a:r>
            <a:r>
              <a:rPr lang="ko-KR" altLang="en-US" sz="1800" dirty="0" smtClean="0"/>
              <a:t> 무관한 프로그램을 만들 수 있음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이에 따라</a:t>
            </a:r>
            <a:r>
              <a:rPr lang="en-US" altLang="ko-KR" sz="1800" dirty="0" smtClean="0"/>
              <a:t>, ionic2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npm</a:t>
            </a:r>
            <a:r>
              <a:rPr lang="ko-KR" altLang="en-US" sz="1800" dirty="0" smtClean="0"/>
              <a:t>을 이용하여 </a:t>
            </a:r>
            <a:r>
              <a:rPr lang="en-US" altLang="ko-KR" sz="1800" dirty="0" smtClean="0"/>
              <a:t>ionic2 </a:t>
            </a:r>
            <a:r>
              <a:rPr lang="ko-KR" altLang="en-US" sz="1800" dirty="0" smtClean="0"/>
              <a:t>서버 구성 및 </a:t>
            </a:r>
            <a:r>
              <a:rPr lang="ko-KR" altLang="en-US" sz="1800" dirty="0" err="1" smtClean="0"/>
              <a:t>빌드</a:t>
            </a:r>
            <a:r>
              <a:rPr lang="ko-KR" altLang="en-US" sz="1800" dirty="0" smtClean="0"/>
              <a:t> 등을 가능하게 함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74" y="3636447"/>
            <a:ext cx="4580412" cy="22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TypeScript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Javascript</a:t>
            </a:r>
            <a:r>
              <a:rPr lang="ko-KR" altLang="en-US" sz="1800" dirty="0"/>
              <a:t>를 보완 하기 위해 만들어진 개발 </a:t>
            </a:r>
            <a:r>
              <a:rPr lang="ko-KR" altLang="en-US" sz="1800" dirty="0" smtClean="0"/>
              <a:t>스크립트 언어</a:t>
            </a:r>
            <a:endParaRPr lang="en-US" altLang="ko-KR" sz="1800" dirty="0" smtClean="0"/>
          </a:p>
          <a:p>
            <a:r>
              <a:rPr lang="en-US" altLang="ko-KR" sz="1800" dirty="0" smtClean="0"/>
              <a:t>- MS</a:t>
            </a:r>
            <a:r>
              <a:rPr lang="ko-KR" altLang="en-US" sz="1800" dirty="0" smtClean="0"/>
              <a:t>에서 만들어짐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어떠한 브라우저</a:t>
            </a:r>
            <a:r>
              <a:rPr lang="en-US" altLang="ko-KR" sz="1800" dirty="0" smtClean="0"/>
              <a:t>, host, OS </a:t>
            </a:r>
            <a:r>
              <a:rPr lang="ko-KR" altLang="en-US" sz="1800" dirty="0" smtClean="0"/>
              <a:t>상관없이 작동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자바 스크립트와는 다르게 변수의 타입</a:t>
            </a:r>
            <a:r>
              <a:rPr lang="en-US" altLang="ko-KR" sz="1800" dirty="0" smtClean="0"/>
              <a:t>(Boolean, Number, String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존재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확장자는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ts</a:t>
            </a:r>
            <a:r>
              <a:rPr lang="ko-KR" altLang="en-US" sz="1800" dirty="0" smtClean="0"/>
              <a:t>이며 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js</a:t>
            </a:r>
            <a:r>
              <a:rPr lang="ko-KR" altLang="en-US" sz="1800" dirty="0" smtClean="0"/>
              <a:t>로 변경하기 위한 컴파일러 필요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59" y="3741037"/>
            <a:ext cx="2236431" cy="22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Angular2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기존 </a:t>
            </a:r>
            <a:r>
              <a:rPr lang="en-US" altLang="ko-KR" sz="1800" dirty="0" smtClean="0"/>
              <a:t>Angular1</a:t>
            </a:r>
            <a:r>
              <a:rPr lang="ko-KR" altLang="en-US" sz="1800" dirty="0" smtClean="0"/>
              <a:t>과 다른 </a:t>
            </a:r>
            <a:r>
              <a:rPr lang="en-US" altLang="ko-KR" sz="1800" dirty="0" smtClean="0"/>
              <a:t>Typescript </a:t>
            </a:r>
            <a:r>
              <a:rPr lang="ko-KR" altLang="en-US" sz="1800" dirty="0" smtClean="0"/>
              <a:t>기반의 프레임워크</a:t>
            </a:r>
            <a:endParaRPr lang="en-US" altLang="ko-KR" sz="1800" dirty="0" smtClean="0"/>
          </a:p>
          <a:p>
            <a:r>
              <a:rPr lang="en-US" altLang="ko-KR" sz="1800" dirty="0" smtClean="0"/>
              <a:t>- Angular1</a:t>
            </a:r>
            <a:r>
              <a:rPr lang="ko-KR" altLang="en-US" sz="1800" dirty="0" smtClean="0"/>
              <a:t>보다 로딩 시간과 바인딩을 통한 </a:t>
            </a:r>
            <a:r>
              <a:rPr lang="ko-KR" altLang="en-US" sz="1800" dirty="0" err="1" smtClean="0"/>
              <a:t>렌더링</a:t>
            </a:r>
            <a:r>
              <a:rPr lang="ko-KR" altLang="en-US" sz="1800" dirty="0" smtClean="0"/>
              <a:t> 성능이 빨라짐</a:t>
            </a:r>
            <a:endParaRPr lang="en-US" altLang="ko-KR" sz="1800" dirty="0" smtClean="0"/>
          </a:p>
          <a:p>
            <a:r>
              <a:rPr lang="en-US" altLang="ko-KR" sz="1800" dirty="0" smtClean="0"/>
              <a:t>- Angular1</a:t>
            </a:r>
            <a:r>
              <a:rPr lang="ko-KR" altLang="en-US" sz="1800" dirty="0" smtClean="0"/>
              <a:t>에서 양방향 </a:t>
            </a:r>
            <a:r>
              <a:rPr lang="en-US" altLang="ko-KR" sz="1800" dirty="0" smtClean="0"/>
              <a:t>binding</a:t>
            </a:r>
            <a:r>
              <a:rPr lang="ko-KR" altLang="en-US" sz="1800" dirty="0" smtClean="0"/>
              <a:t>을 통해서 데이터 변경을 실시간으로 확인하여 </a:t>
            </a:r>
            <a:r>
              <a:rPr lang="ko-KR" altLang="en-US" sz="1800" dirty="0" err="1" smtClean="0"/>
              <a:t>뷰에</a:t>
            </a:r>
            <a:r>
              <a:rPr lang="ko-KR" altLang="en-US" sz="1800" dirty="0" smtClean="0"/>
              <a:t> 반영하였지만</a:t>
            </a:r>
            <a:r>
              <a:rPr lang="en-US" altLang="ko-KR" sz="1800" dirty="0" smtClean="0"/>
              <a:t>, Angular2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React</a:t>
            </a:r>
            <a:r>
              <a:rPr lang="ko-KR" altLang="en-US" sz="1800" dirty="0" smtClean="0"/>
              <a:t>와 같이 </a:t>
            </a:r>
            <a:r>
              <a:rPr lang="ko-KR" altLang="en-US" sz="1800" dirty="0" err="1" smtClean="0"/>
              <a:t>단방향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binding</a:t>
            </a:r>
            <a:r>
              <a:rPr lang="ko-KR" altLang="en-US" sz="1800" dirty="0" smtClean="0"/>
              <a:t>으로 메모리 영역의 변경여부를 판단하여 데이터 변경을 확인함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컴포넌트에 의해 영역이 명확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9343"/>
          <a:stretch/>
        </p:blipFill>
        <p:spPr>
          <a:xfrm>
            <a:off x="8401050" y="4524376"/>
            <a:ext cx="250698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2157" y="1869469"/>
            <a:ext cx="5692346" cy="138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Angular1 </a:t>
            </a:r>
            <a:r>
              <a:rPr lang="en-US" altLang="ko-KR" sz="3200" dirty="0" err="1" smtClean="0"/>
              <a:t>vs</a:t>
            </a:r>
            <a:r>
              <a:rPr lang="en-US" altLang="ko-KR" sz="3200" dirty="0" smtClean="0"/>
              <a:t> Angular2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23" y="865940"/>
            <a:ext cx="2305867" cy="2387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14" y="3438723"/>
            <a:ext cx="2541316" cy="22144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1724" y="2066830"/>
            <a:ext cx="5422735" cy="1013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1724" y="2066829"/>
            <a:ext cx="53238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var module = angular.module( "myModule", [] );</a:t>
            </a:r>
          </a:p>
          <a:p>
            <a:endParaRPr lang="ko-KR" altLang="en-US" sz="1100" dirty="0" smtClean="0"/>
          </a:p>
          <a:p>
            <a:r>
              <a:rPr lang="ko-KR" altLang="en-US" sz="1100" dirty="0" smtClean="0"/>
              <a:t>module.controller( "myController", ... ); //모듈에 controller 등록</a:t>
            </a:r>
          </a:p>
          <a:p>
            <a:endParaRPr lang="ko-KR" altLang="en-US" sz="1100" dirty="0" smtClean="0"/>
          </a:p>
          <a:p>
            <a:r>
              <a:rPr lang="ko-KR" altLang="en-US" sz="1100" dirty="0" smtClean="0"/>
              <a:t>module.directive( "myDirective", ... ); //모듈에 directive 등록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700395" y="3429000"/>
            <a:ext cx="5692346" cy="222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3601647"/>
            <a:ext cx="5422735" cy="1816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5294" y="3395700"/>
            <a:ext cx="532388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100" dirty="0" smtClean="0"/>
              <a:t>@Component({...})</a:t>
            </a:r>
          </a:p>
          <a:p>
            <a:r>
              <a:rPr lang="en-US" altLang="ko-KR" sz="1100" dirty="0" smtClean="0"/>
              <a:t>export class </a:t>
            </a:r>
            <a:r>
              <a:rPr lang="en-US" altLang="ko-KR" sz="1100" dirty="0" err="1" smtClean="0"/>
              <a:t>MyComponent</a:t>
            </a:r>
            <a:r>
              <a:rPr lang="en-US" altLang="ko-KR" sz="1100" dirty="0" smtClean="0"/>
              <a:t> { ... 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@Directive({ ... })</a:t>
            </a:r>
          </a:p>
          <a:p>
            <a:r>
              <a:rPr lang="en-US" altLang="ko-KR" sz="1100" dirty="0" smtClean="0"/>
              <a:t>export class </a:t>
            </a:r>
            <a:r>
              <a:rPr lang="en-US" altLang="ko-KR" sz="1100" dirty="0" err="1" smtClean="0"/>
              <a:t>MyDirective</a:t>
            </a:r>
            <a:r>
              <a:rPr lang="en-US" altLang="ko-KR" sz="1100" dirty="0" smtClean="0"/>
              <a:t> { ... 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NgModule</a:t>
            </a:r>
            <a:r>
              <a:rPr lang="en-US" altLang="ko-KR" sz="1100" dirty="0" smtClean="0"/>
              <a:t>({</a:t>
            </a:r>
          </a:p>
          <a:p>
            <a:r>
              <a:rPr lang="en-US" altLang="ko-KR" sz="1100" dirty="0" smtClean="0"/>
              <a:t>    declarations : [ </a:t>
            </a:r>
            <a:r>
              <a:rPr lang="en-US" altLang="ko-KR" sz="1100" dirty="0" err="1" smtClean="0"/>
              <a:t>MyComponent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MyDirective</a:t>
            </a:r>
            <a:r>
              <a:rPr lang="en-US" altLang="ko-KR" sz="1100" dirty="0" smtClean="0"/>
              <a:t> ]</a:t>
            </a:r>
          </a:p>
          <a:p>
            <a:r>
              <a:rPr lang="en-US" altLang="ko-KR" sz="1100" dirty="0" smtClean="0"/>
              <a:t>}}</a:t>
            </a:r>
          </a:p>
          <a:p>
            <a:r>
              <a:rPr lang="en-US" altLang="ko-KR" sz="1100" dirty="0" smtClean="0"/>
              <a:t>export class </a:t>
            </a:r>
            <a:r>
              <a:rPr lang="en-US" altLang="ko-KR" sz="1100" dirty="0" err="1" smtClean="0"/>
              <a:t>MyModule</a:t>
            </a:r>
            <a:r>
              <a:rPr lang="en-US" altLang="ko-KR" sz="1100" dirty="0" smtClean="0"/>
              <a:t> {}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555" y="5986591"/>
            <a:ext cx="1118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Angular1</a:t>
            </a:r>
            <a:r>
              <a:rPr lang="ko-KR" altLang="en-US" sz="1400" dirty="0" smtClean="0"/>
              <a:t>은 하나의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는 하나의 모듈에만 포함되지만</a:t>
            </a:r>
            <a:r>
              <a:rPr lang="en-US" altLang="ko-KR" sz="1400" dirty="0" smtClean="0"/>
              <a:t>, Angular2</a:t>
            </a:r>
            <a:r>
              <a:rPr lang="ko-KR" altLang="en-US" sz="1400" dirty="0" smtClean="0"/>
              <a:t>는 한 </a:t>
            </a:r>
            <a:r>
              <a:rPr lang="en-US" altLang="ko-KR" sz="1400" dirty="0" err="1" smtClean="0"/>
              <a:t>Componet</a:t>
            </a:r>
            <a:r>
              <a:rPr lang="ko-KR" altLang="en-US" sz="1400" dirty="0" smtClean="0"/>
              <a:t>에 여러 모듈을 포함시킬 수 있음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972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 스토리 보드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5276" r="33438" b="4427"/>
          <a:stretch/>
        </p:blipFill>
        <p:spPr>
          <a:xfrm>
            <a:off x="1682554" y="1872688"/>
            <a:ext cx="2409939" cy="438897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9" r="35623"/>
          <a:stretch/>
        </p:blipFill>
        <p:spPr bwMode="auto">
          <a:xfrm>
            <a:off x="1919784" y="2481924"/>
            <a:ext cx="1935477" cy="309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07" y="2531107"/>
            <a:ext cx="1858665" cy="300012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1340" r="23586" b="60728"/>
          <a:stretch/>
        </p:blipFill>
        <p:spPr bwMode="auto">
          <a:xfrm>
            <a:off x="3165865" y="2672999"/>
            <a:ext cx="574983" cy="38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5276" r="33438" b="4427"/>
          <a:stretch/>
        </p:blipFill>
        <p:spPr>
          <a:xfrm>
            <a:off x="5085132" y="1882213"/>
            <a:ext cx="2409939" cy="4388977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9" r="35623"/>
          <a:stretch/>
        </p:blipFill>
        <p:spPr bwMode="auto">
          <a:xfrm>
            <a:off x="5322362" y="2491449"/>
            <a:ext cx="1935477" cy="309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669" y="2540632"/>
            <a:ext cx="1819750" cy="3000128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1340" r="23586" b="60728"/>
          <a:stretch/>
        </p:blipFill>
        <p:spPr bwMode="auto">
          <a:xfrm>
            <a:off x="6532969" y="2682524"/>
            <a:ext cx="574983" cy="38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5276" r="33438" b="4427"/>
          <a:stretch/>
        </p:blipFill>
        <p:spPr>
          <a:xfrm>
            <a:off x="8597704" y="1891738"/>
            <a:ext cx="2409939" cy="4388977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9" r="35623"/>
          <a:stretch/>
        </p:blipFill>
        <p:spPr bwMode="auto">
          <a:xfrm>
            <a:off x="8834934" y="2500974"/>
            <a:ext cx="1935477" cy="309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s://www.esingo.or.kr/images/09_guide/contents/sub0103img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41" y="2550157"/>
            <a:ext cx="1819750" cy="30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Facebook </a:t>
            </a:r>
            <a:r>
              <a:rPr lang="en-US" altLang="ko-KR" sz="3200" dirty="0" err="1" smtClean="0"/>
              <a:t>OpenAPI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 예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1" y="2249979"/>
            <a:ext cx="6271193" cy="26886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14" y="2018564"/>
            <a:ext cx="5161550" cy="34562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38375" y="2676525"/>
            <a:ext cx="174307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81450" y="2676525"/>
            <a:ext cx="174307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OpenAPI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OAuth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) JWT</a:t>
            </a:r>
          </a:p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개인 프로젝트 소개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en-US" altLang="ko-KR" dirty="0"/>
              <a:t>Ionic2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Facebook </a:t>
            </a:r>
            <a:r>
              <a:rPr lang="en-US" altLang="ko-KR" sz="3200" dirty="0" err="1" smtClean="0"/>
              <a:t>OpenAPI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 예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35" y="1899320"/>
            <a:ext cx="3142255" cy="2101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41" y="1605985"/>
            <a:ext cx="2571750" cy="14382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295031" y="2128041"/>
            <a:ext cx="676275" cy="5810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29051" y="2709066"/>
            <a:ext cx="285750" cy="230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8680079" y="3179967"/>
            <a:ext cx="676275" cy="58102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11" y="4514067"/>
            <a:ext cx="4281740" cy="1705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575" y="3930537"/>
            <a:ext cx="2297281" cy="283005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6295031" y="5055052"/>
            <a:ext cx="676275" cy="5810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355" y="2296378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시연은 자리에서 매운 간단히</a:t>
            </a:r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22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OpenAPI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말 그대로 개방형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로 프로그래밍에 사용할 수 있는 개방 상태의 인터페이스를 말함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데이터를 제어할 수 있는 인터페이스를 제공함으로써 사용자 중심 비즈니스 모델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웹 서비스 방식 </a:t>
            </a:r>
            <a:r>
              <a:rPr lang="en-US" altLang="ko-KR" sz="1800" dirty="0" smtClean="0"/>
              <a:t>: </a:t>
            </a:r>
            <a:r>
              <a:rPr lang="en-US" altLang="ko-KR" sz="1800" b="1" dirty="0" smtClean="0"/>
              <a:t>REST(Representational State Transfer)</a:t>
            </a:r>
            <a:r>
              <a:rPr lang="en-US" altLang="ko-KR" sz="1800" dirty="0" smtClean="0"/>
              <a:t>, SOAP(Simple Object Access Protocol)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데이터 형식 </a:t>
            </a:r>
            <a:r>
              <a:rPr lang="en-US" altLang="ko-KR" sz="1800" dirty="0" smtClean="0"/>
              <a:t>: </a:t>
            </a:r>
            <a:r>
              <a:rPr lang="en-US" altLang="ko-KR" sz="1800" b="1" dirty="0" smtClean="0"/>
              <a:t>JSON(XML</a:t>
            </a:r>
            <a:r>
              <a:rPr lang="ko-KR" altLang="en-US" sz="1800" b="1" dirty="0" smtClean="0"/>
              <a:t>보다 </a:t>
            </a:r>
            <a:r>
              <a:rPr lang="ko-KR" altLang="en-US" sz="1800" b="1" dirty="0" err="1" smtClean="0"/>
              <a:t>경</a:t>
            </a:r>
            <a:r>
              <a:rPr lang="ko-KR" altLang="en-US" sz="1800" b="1" dirty="0" err="1"/>
              <a:t>량</a:t>
            </a:r>
            <a:r>
              <a:rPr lang="ko-KR" altLang="en-US" sz="1800" b="1" dirty="0" err="1" smtClean="0"/>
              <a:t>형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Data</a:t>
            </a:r>
            <a:r>
              <a:rPr lang="ko-KR" altLang="en-US" sz="1800" b="1" dirty="0" smtClean="0"/>
              <a:t>형식에 용이</a:t>
            </a:r>
            <a:r>
              <a:rPr lang="en-US" altLang="ko-KR" sz="1800" b="1" dirty="0" smtClean="0"/>
              <a:t>)</a:t>
            </a:r>
            <a:r>
              <a:rPr lang="en-US" altLang="ko-KR" sz="1800" dirty="0" smtClean="0"/>
              <a:t>, XML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표준 인증 방식 </a:t>
            </a:r>
            <a:r>
              <a:rPr lang="en-US" altLang="ko-KR" sz="1800" dirty="0" smtClean="0"/>
              <a:t>: </a:t>
            </a:r>
            <a:r>
              <a:rPr lang="en-US" altLang="ko-KR" sz="1800" b="1" dirty="0" err="1" smtClean="0"/>
              <a:t>OAuth</a:t>
            </a:r>
            <a:endParaRPr lang="en-US" altLang="ko-KR" sz="1800" b="1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구글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맵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API, </a:t>
            </a:r>
            <a:r>
              <a:rPr lang="ko-KR" altLang="en-US" sz="1800" dirty="0" err="1" smtClean="0"/>
              <a:t>페이스북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API, </a:t>
            </a:r>
            <a:r>
              <a:rPr lang="ko-KR" altLang="en-US" sz="1800" dirty="0" smtClean="0"/>
              <a:t>카카오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등에서 사용 중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1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OAuth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OpenID</a:t>
            </a:r>
            <a:r>
              <a:rPr lang="ko-KR" altLang="en-US" sz="1800" dirty="0" smtClean="0"/>
              <a:t>로 개발된 표준 인증 방식</a:t>
            </a:r>
            <a:endParaRPr lang="en-US" altLang="ko-KR" sz="1800" dirty="0" smtClean="0"/>
          </a:p>
          <a:p>
            <a:r>
              <a:rPr lang="en-US" altLang="ko-KR" sz="1800" dirty="0" smtClean="0"/>
              <a:t>- 3rd party(</a:t>
            </a:r>
            <a:r>
              <a:rPr lang="ko-KR" altLang="en-US" sz="1800" dirty="0" smtClean="0"/>
              <a:t>외부 서비스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위한 범용적인 인증 표준</a:t>
            </a:r>
            <a:endParaRPr lang="en-US" altLang="ko-KR" sz="1800" dirty="0" smtClean="0"/>
          </a:p>
          <a:p>
            <a:r>
              <a:rPr lang="en-US" altLang="ko-KR" sz="1800" dirty="0" smtClean="0"/>
              <a:t>- ID, Password </a:t>
            </a:r>
            <a:r>
              <a:rPr lang="ko-KR" altLang="en-US" sz="1800" dirty="0" smtClean="0"/>
              <a:t>대신 사용자 임시 인증을 위한 </a:t>
            </a:r>
            <a:r>
              <a:rPr lang="en-US" altLang="ko-KR" sz="1800" dirty="0" smtClean="0"/>
              <a:t>Token</a:t>
            </a:r>
            <a:r>
              <a:rPr lang="ko-KR" altLang="en-US" sz="1800" dirty="0" smtClean="0"/>
              <a:t>을 제공하는 방식 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현재는 대부분 </a:t>
            </a:r>
            <a:r>
              <a:rPr lang="en-US" altLang="ko-KR" sz="1800" dirty="0" smtClean="0"/>
              <a:t>OAuth2.0</a:t>
            </a:r>
            <a:r>
              <a:rPr lang="ko-KR" altLang="en-US" sz="1800" dirty="0" smtClean="0"/>
              <a:t>을 사용함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04" y="3810750"/>
            <a:ext cx="5474266" cy="2366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8" y="3426632"/>
            <a:ext cx="3552297" cy="282892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426264" y="4422432"/>
            <a:ext cx="700216" cy="6919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16" y="3636781"/>
            <a:ext cx="1180785" cy="157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35807">
            <a:off x="8605819" y="5391274"/>
            <a:ext cx="1257300" cy="200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82000">
            <a:off x="8761021" y="5152332"/>
            <a:ext cx="1162050" cy="200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33189">
            <a:off x="9577082" y="4006929"/>
            <a:ext cx="990600" cy="161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3432" y="4678506"/>
            <a:ext cx="904875" cy="171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916" y="5988853"/>
            <a:ext cx="8191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OAuth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흐름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94" y="2065154"/>
            <a:ext cx="8292580" cy="2727691"/>
          </a:xfrm>
        </p:spPr>
      </p:pic>
      <p:sp>
        <p:nvSpPr>
          <p:cNvPr id="5" name="TextBox 4"/>
          <p:cNvSpPr txBox="1"/>
          <p:nvPr/>
        </p:nvSpPr>
        <p:spPr>
          <a:xfrm>
            <a:off x="1048780" y="5402219"/>
            <a:ext cx="817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(&lt;-&gt; Claim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권한 인증 흐름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토큰은 토큰에 특별한 정보를 가지고 있지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OAuth2.0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따로 암호화하지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3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Oauth</a:t>
            </a:r>
            <a:r>
              <a:rPr lang="en-US" altLang="ko-KR" sz="3200" dirty="0" smtClean="0"/>
              <a:t> Access Token </a:t>
            </a:r>
            <a:r>
              <a:rPr lang="ko-KR" altLang="en-US" sz="3200" dirty="0" smtClean="0"/>
              <a:t>매개변수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6" y="2501466"/>
            <a:ext cx="4626962" cy="206408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445572" y="3253945"/>
            <a:ext cx="1628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3797" y="3425395"/>
            <a:ext cx="4400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73797" y="3577795"/>
            <a:ext cx="4400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3797" y="3749245"/>
            <a:ext cx="4400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3797" y="3920695"/>
            <a:ext cx="2428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5462370" y="3264631"/>
            <a:ext cx="571500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9173"/>
            <a:ext cx="5553268" cy="3377761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 flipV="1">
            <a:off x="6141623" y="3936654"/>
            <a:ext cx="1246823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146257" y="3492316"/>
            <a:ext cx="851596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77576" y="2622561"/>
            <a:ext cx="997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12927" y="2606238"/>
            <a:ext cx="23834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7395990" y="3501841"/>
            <a:ext cx="393927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835479" y="2501466"/>
            <a:ext cx="0" cy="568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829377" y="2509855"/>
            <a:ext cx="32283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JWT(JSON Web Token)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1820" cy="40233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- 2015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RFC-7519</a:t>
            </a:r>
            <a:r>
              <a:rPr lang="ko-KR" altLang="en-US" sz="1800" dirty="0" smtClean="0"/>
              <a:t>가 등록됨</a:t>
            </a:r>
            <a:endParaRPr lang="en-US" altLang="ko-KR" sz="1800" dirty="0" smtClean="0"/>
          </a:p>
          <a:p>
            <a:r>
              <a:rPr lang="en-US" altLang="ko-KR" sz="1800" dirty="0" smtClean="0"/>
              <a:t>- Claim</a:t>
            </a:r>
            <a:r>
              <a:rPr lang="ko-KR" altLang="en-US" sz="1800" dirty="0" smtClean="0"/>
              <a:t> 기반 방식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사용자에 대한 </a:t>
            </a:r>
            <a:r>
              <a:rPr lang="ko-KR" altLang="en-US" sz="1800" dirty="0" err="1" smtClean="0"/>
              <a:t>프로퍼티나</a:t>
            </a:r>
            <a:r>
              <a:rPr lang="ko-KR" altLang="en-US" sz="1800" dirty="0" smtClean="0"/>
              <a:t> 속성을 말하며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토큰 자체가 정보를 가지고 있는 방식을 말함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검증을 위해서 데이터베이스나 세션에 접근하지 않아도 됨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토큰 자체가 정보를 가지고 있기 때문에 세션용으로 적합하지 않으며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서버가 </a:t>
            </a:r>
            <a:r>
              <a:rPr lang="ko-KR" altLang="en-US" sz="1800" dirty="0" err="1" smtClean="0"/>
              <a:t>요청자에게</a:t>
            </a:r>
            <a:r>
              <a:rPr lang="ko-KR" altLang="en-US" sz="1800" dirty="0" smtClean="0"/>
              <a:t> 특정 기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능을 허가해줄 지 판단할 때 적합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88975" y="3669144"/>
            <a:ext cx="27684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"</a:t>
            </a:r>
            <a:r>
              <a:rPr lang="en-US" altLang="ko-KR" sz="1600" dirty="0" err="1" smtClean="0"/>
              <a:t>id":"terry</a:t>
            </a:r>
            <a:r>
              <a:rPr lang="en-US" altLang="ko-KR" sz="1600" dirty="0" smtClean="0"/>
              <a:t>"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,"role":["</a:t>
            </a:r>
            <a:r>
              <a:rPr lang="en-US" altLang="ko-KR" sz="1600" dirty="0" err="1" smtClean="0"/>
              <a:t>admin","user</a:t>
            </a:r>
            <a:r>
              <a:rPr lang="en-US" altLang="ko-KR" sz="1600" dirty="0" smtClean="0"/>
              <a:t>"]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,"company":"</a:t>
            </a:r>
            <a:r>
              <a:rPr lang="en-US" altLang="ko-KR" sz="1600" dirty="0" err="1" smtClean="0"/>
              <a:t>pepsi</a:t>
            </a:r>
            <a:r>
              <a:rPr lang="en-US" altLang="ko-KR" sz="1600" dirty="0" smtClean="0"/>
              <a:t>"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73567" y="5977468"/>
            <a:ext cx="64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&lt;JSON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Claim</a:t>
            </a:r>
            <a:r>
              <a:rPr lang="ko-KR" altLang="en-US" sz="1400" dirty="0" smtClean="0"/>
              <a:t>을 기술한 토큰의 형태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1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JWT(JSON Web Token)</a:t>
            </a:r>
            <a:endParaRPr lang="ko-KR" altLang="en-US" sz="32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2012402"/>
            <a:ext cx="4778407" cy="3290394"/>
          </a:xfrm>
        </p:spPr>
      </p:pic>
      <p:sp>
        <p:nvSpPr>
          <p:cNvPr id="7" name="TextBox 6"/>
          <p:cNvSpPr txBox="1"/>
          <p:nvPr/>
        </p:nvSpPr>
        <p:spPr>
          <a:xfrm>
            <a:off x="1366194" y="5666345"/>
            <a:ext cx="794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Claim </a:t>
            </a:r>
            <a:r>
              <a:rPr lang="ko-KR" altLang="en-US" dirty="0"/>
              <a:t>기</a:t>
            </a:r>
            <a:r>
              <a:rPr lang="ko-KR" altLang="en-US" dirty="0" smtClean="0"/>
              <a:t>반의 토큰을 이용한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권한 인증 흐름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OAuth</a:t>
            </a:r>
            <a:r>
              <a:rPr lang="ko-KR" altLang="en-US" dirty="0" smtClean="0"/>
              <a:t>와 다르게 생성된 토큰에 관련된 정보를 별도로 저장하지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1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2"/>
          <a:stretch/>
        </p:blipFill>
        <p:spPr>
          <a:xfrm>
            <a:off x="460718" y="2045751"/>
            <a:ext cx="5503476" cy="333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225" y="5788267"/>
            <a:ext cx="9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서명 방식을 정의한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}.{JSON Claim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BASE64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}.{JSON Claim</a:t>
            </a:r>
            <a:r>
              <a:rPr lang="ko-KR" altLang="en-US" dirty="0" smtClean="0"/>
              <a:t>에 대한 서명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31" y="2045751"/>
            <a:ext cx="5185769" cy="1847877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JWT(JSON Web Token)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9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725</Words>
  <Application>Microsoft Office PowerPoint</Application>
  <PresentationFormat>와이드스크린</PresentationFormat>
  <Paragraphs>118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추억</vt:lpstr>
      <vt:lpstr>비정기 세미나(OpenAPI, JWT 등)</vt:lpstr>
      <vt:lpstr>목차</vt:lpstr>
      <vt:lpstr>OpenAPI</vt:lpstr>
      <vt:lpstr>OAuth</vt:lpstr>
      <vt:lpstr>OAuth 흐름</vt:lpstr>
      <vt:lpstr>Oauth Access Token 매개변수</vt:lpstr>
      <vt:lpstr>JWT(JSON Web Token)</vt:lpstr>
      <vt:lpstr>JWT(JSON Web Token)</vt:lpstr>
      <vt:lpstr>JWT(JSON Web Token)</vt:lpstr>
      <vt:lpstr>JWT(JSON Web Token) 이해</vt:lpstr>
      <vt:lpstr>JWT(JSON Web Token) 단점</vt:lpstr>
      <vt:lpstr>개인 실습 프로젝트 소개</vt:lpstr>
      <vt:lpstr>Ionic2</vt:lpstr>
      <vt:lpstr>Node.js</vt:lpstr>
      <vt:lpstr>TypeScript</vt:lpstr>
      <vt:lpstr>Angular2</vt:lpstr>
      <vt:lpstr>Angular1 vs Angular2</vt:lpstr>
      <vt:lpstr>프로젝트 스토리 보드</vt:lpstr>
      <vt:lpstr>Facebook OpenAPI 사용 예</vt:lpstr>
      <vt:lpstr>Facebook OpenAPI 사용 예</vt:lpstr>
      <vt:lpstr>시연은 자리에서 매운 간단히…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ji01</dc:creator>
  <cp:lastModifiedBy>ji01</cp:lastModifiedBy>
  <cp:revision>50</cp:revision>
  <dcterms:created xsi:type="dcterms:W3CDTF">2017-05-11T01:32:18Z</dcterms:created>
  <dcterms:modified xsi:type="dcterms:W3CDTF">2017-05-15T01:25:10Z</dcterms:modified>
</cp:coreProperties>
</file>