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01" initials="j" lastIdx="1" clrIdx="0">
    <p:extLst>
      <p:ext uri="{19B8F6BF-5375-455C-9EA6-DF929625EA0E}">
        <p15:presenceInfo xmlns:p15="http://schemas.microsoft.com/office/powerpoint/2012/main" userId="ji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3" autoAdjust="0"/>
    <p:restoredTop sz="80595" autoAdjust="0"/>
  </p:normalViewPr>
  <p:slideViewPr>
    <p:cSldViewPr snapToGrid="0" showGuides="1">
      <p:cViewPr varScale="1">
        <p:scale>
          <a:sx n="94" d="100"/>
          <a:sy n="94" d="100"/>
        </p:scale>
        <p:origin x="996" y="9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03CF9-1FA8-4B8A-AC35-0E4E39157D5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C1DC9-8FA1-4203-AF28-CDDDDAC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8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패턴의 과도한 역할 분담으로 인한 직관적인 설계의 장점이 사라짐</a:t>
            </a:r>
          </a:p>
          <a:p>
            <a:r>
              <a:rPr lang="en-US" altLang="ko-KR" dirty="0" smtClean="0"/>
              <a:t>MVC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패턴읜</a:t>
            </a:r>
            <a:r>
              <a:rPr lang="ko-KR" altLang="en-US" baseline="0" dirty="0" smtClean="0"/>
              <a:t> 각각의 단계를 </a:t>
            </a:r>
            <a:r>
              <a:rPr lang="en-US" altLang="ko-KR" baseline="0" dirty="0" smtClean="0"/>
              <a:t>tier </a:t>
            </a:r>
            <a:r>
              <a:rPr lang="ko-KR" altLang="en-US" baseline="0" dirty="0" smtClean="0"/>
              <a:t>단위로 모두 관리 </a:t>
            </a:r>
            <a:r>
              <a:rPr lang="ko-KR" altLang="en-US" baseline="0" dirty="0" err="1" smtClean="0"/>
              <a:t>해야하는</a:t>
            </a:r>
            <a:r>
              <a:rPr lang="ko-KR" altLang="en-US" baseline="0" dirty="0" smtClean="0"/>
              <a:t> 번거로움이 있고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대량처리만을 목적으로 하고 있기 때문에 세밀한 상태변화나 </a:t>
            </a:r>
            <a:r>
              <a:rPr lang="ko-KR" altLang="en-US" baseline="0" dirty="0" err="1" smtClean="0"/>
              <a:t>디테일한</a:t>
            </a:r>
            <a:r>
              <a:rPr lang="ko-KR" altLang="en-US" baseline="0" dirty="0" smtClean="0"/>
              <a:t> 설정에 매우 약함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반면 </a:t>
            </a:r>
            <a:r>
              <a:rPr lang="en-US" altLang="ko-KR" baseline="0" dirty="0" smtClean="0"/>
              <a:t>DDD</a:t>
            </a:r>
            <a:r>
              <a:rPr lang="ko-KR" altLang="en-US" baseline="0" dirty="0" smtClean="0"/>
              <a:t>는 다른 어떤 계층보다도 도메인 계층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오브젝트의 역할을 충분히 강화하고 있기 때문에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이런 세밀한 변화에 매우 민감하게 반응하여 직관적으로 설계 할 수 있도록 도와줍니다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부연설명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기존</a:t>
            </a:r>
            <a:r>
              <a:rPr lang="ko-KR" altLang="en-US" baseline="0" dirty="0" smtClean="0"/>
              <a:t> 회사 </a:t>
            </a:r>
            <a:r>
              <a:rPr lang="en-US" altLang="ko-KR" baseline="0" dirty="0" smtClean="0"/>
              <a:t>servlet </a:t>
            </a:r>
            <a:r>
              <a:rPr lang="ko-KR" altLang="en-US" baseline="0" dirty="0" smtClean="0"/>
              <a:t>기반 패키지의 경우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를 사용해서 쿼리를 날리고 </a:t>
            </a:r>
            <a:r>
              <a:rPr lang="en-US" altLang="ko-KR" dirty="0" err="1" smtClean="0"/>
              <a:t>dao</a:t>
            </a:r>
            <a:r>
              <a:rPr lang="en-US" altLang="ko-KR" baseline="0" dirty="0" smtClean="0"/>
              <a:t> -&gt; service -&gt; </a:t>
            </a:r>
            <a:r>
              <a:rPr lang="en-US" altLang="ko-KR" baseline="0" dirty="0" err="1" smtClean="0"/>
              <a:t>controlle</a:t>
            </a:r>
            <a:r>
              <a:rPr lang="ko-KR" altLang="en-US" baseline="0" dirty="0" smtClean="0"/>
              <a:t>까지는 각각에 단계를 구현했던 반면에 </a:t>
            </a: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DDD</a:t>
            </a:r>
            <a:r>
              <a:rPr lang="ko-KR" altLang="en-US" dirty="0" smtClean="0"/>
              <a:t>방식을 쓰면 일련에 위의 일련의 과정에 줄고 도메인에 데이터에 대한 핸들링 개념을 치중함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1DC9-8FA1-4203-AF28-CDDDDAC4D2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8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생산성 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을 직접 사용하지 않고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호출만으로 쿼리 수행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반복 작업을 하지 않으므로 </a:t>
            </a:r>
            <a:r>
              <a:rPr lang="ko-KR" altLang="en-US" dirty="0" err="1" smtClean="0"/>
              <a:t>생성성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추가에 대한 이슈도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가 내부적으로 처리됨 반면에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Mybatis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dao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등을 모두 </a:t>
            </a:r>
            <a:r>
              <a:rPr lang="ko-KR" altLang="en-US" baseline="0" dirty="0" err="1" smtClean="0"/>
              <a:t>확인해야함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3)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의 추상화된 데이터 접근 계측을 제공하기 때문에 특정 벤더에 종속 되지 않습니다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단점 </a:t>
            </a:r>
            <a:endParaRPr lang="en-US" altLang="ko-KR" baseline="0" dirty="0" smtClean="0"/>
          </a:p>
          <a:p>
            <a:pPr marL="228600" indent="-228600">
              <a:buFontTx/>
              <a:buAutoNum type="arabicParenR"/>
            </a:pPr>
            <a:r>
              <a:rPr lang="ko-KR" altLang="en-US" baseline="0" dirty="0" smtClean="0"/>
              <a:t>쿼리를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통해서 호출하기 때문에 성능이 떨어짐 </a:t>
            </a:r>
            <a:endParaRPr lang="en-US" altLang="ko-KR" baseline="0" dirty="0" smtClean="0"/>
          </a:p>
          <a:p>
            <a:pPr marL="228600" indent="-228600">
              <a:buFontTx/>
              <a:buAutoNum type="arabicParenR"/>
            </a:pPr>
            <a:r>
              <a:rPr lang="ko-KR" altLang="en-US" baseline="0" dirty="0" smtClean="0"/>
              <a:t>복잡한 통계 분석 쿼리를 </a:t>
            </a:r>
            <a:r>
              <a:rPr lang="ko-KR" altLang="en-US" baseline="0" dirty="0" err="1" smtClean="0"/>
              <a:t>메서드</a:t>
            </a:r>
            <a:r>
              <a:rPr lang="ko-KR" altLang="en-US" baseline="0" dirty="0" smtClean="0"/>
              <a:t> 만으로 해결하는 것은 </a:t>
            </a:r>
            <a:r>
              <a:rPr lang="ko-KR" altLang="en-US" baseline="0" dirty="0" err="1" smtClean="0"/>
              <a:t>힘듬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이를 보완하기 위해 </a:t>
            </a:r>
            <a:r>
              <a:rPr lang="en-US" altLang="ko-KR" baseline="0" dirty="0" smtClean="0"/>
              <a:t>JPQL</a:t>
            </a:r>
            <a:r>
              <a:rPr lang="ko-KR" altLang="en-US" baseline="0" dirty="0" smtClean="0"/>
              <a:t>이라는 기술을 지원함 </a:t>
            </a:r>
            <a:endParaRPr lang="en-US" altLang="ko-KR" baseline="0" dirty="0" smtClean="0"/>
          </a:p>
          <a:p>
            <a:pPr marL="228600" indent="-228600">
              <a:buFontTx/>
              <a:buAutoNum type="arabicParenR"/>
            </a:pPr>
            <a:r>
              <a:rPr lang="ko-KR" altLang="en-US" baseline="0" dirty="0" smtClean="0"/>
              <a:t>잘 사용하기 위해서는 알아야 할 것이 많음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1DC9-8FA1-4203-AF28-CDDDDAC4D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6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EntityManagerFactory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여러 </a:t>
            </a:r>
            <a:r>
              <a:rPr lang="en-US" altLang="ko-KR" dirty="0" err="1" smtClean="0"/>
              <a:t>EntityManager</a:t>
            </a:r>
            <a:r>
              <a:rPr lang="ko-KR" altLang="en-US" dirty="0" smtClean="0"/>
              <a:t>를 생성하는데 비용이 크기 때문에 애플리케이션 전체에서 한 번만 생성해 공유하도록 설계되어 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arenR"/>
            </a:pPr>
            <a:r>
              <a:rPr lang="ko-KR" altLang="en-US" dirty="0" smtClean="0"/>
              <a:t>여러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접근해도 안전하다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서로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간에 공유가 가능하다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영속성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영속성 </a:t>
            </a:r>
            <a:r>
              <a:rPr lang="ko-KR" altLang="en-US" dirty="0" err="1" smtClean="0"/>
              <a:t>컨테스트란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영구</a:t>
            </a:r>
            <a:r>
              <a:rPr lang="ko-KR" altLang="en-US" baseline="0" dirty="0" smtClean="0"/>
              <a:t> 저장하는 환경을 말한다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1DC9-8FA1-4203-AF28-CDDDDAC4D2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1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1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4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9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F809-61D8-49A4-8851-4DCA97BCAF0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C16A-7D02-450C-84F8-236A7EC07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7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Data JPA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40800" y="5801360"/>
            <a:ext cx="2905760" cy="513080"/>
          </a:xfrm>
        </p:spPr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지선학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3516"/>
            <a:ext cx="1954888" cy="14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Repository </a:t>
            </a:r>
            <a:r>
              <a:rPr lang="ko-KR" altLang="en-US" sz="3600" dirty="0" smtClean="0"/>
              <a:t>인터페이스 사용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11" y="1913818"/>
            <a:ext cx="5359977" cy="44594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41120" y="3773265"/>
            <a:ext cx="3068320" cy="3415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16000" y="3445193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의존성 주입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220113" y="1913818"/>
            <a:ext cx="5809385" cy="3404820"/>
            <a:chOff x="6220113" y="1913818"/>
            <a:chExt cx="5809385" cy="34048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0113" y="1913818"/>
              <a:ext cx="5809385" cy="34048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979312" y="4149884"/>
              <a:ext cx="488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서울시</a:t>
              </a:r>
              <a:endParaRPr lang="ko-KR" alt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49213" y="4149884"/>
              <a:ext cx="488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관악구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37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조회 </a:t>
            </a:r>
            <a:r>
              <a:rPr lang="ko-KR" altLang="en-US" sz="3600" dirty="0" err="1" smtClean="0"/>
              <a:t>메서드</a:t>
            </a:r>
            <a:r>
              <a:rPr lang="ko-KR" altLang="en-US" sz="3600" dirty="0" smtClean="0"/>
              <a:t> 규칙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67009"/>
              </p:ext>
            </p:extLst>
          </p:nvPr>
        </p:nvGraphicFramePr>
        <p:xfrm>
          <a:off x="838200" y="1825625"/>
          <a:ext cx="10802874" cy="425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674"/>
                <a:gridCol w="3799840"/>
                <a:gridCol w="49123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r>
                        <a:rPr lang="ko-KR" altLang="en-US" dirty="0" smtClean="0"/>
                        <a:t> 예시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JPQR </a:t>
                      </a:r>
                      <a:r>
                        <a:rPr lang="ko-KR" altLang="en-US" dirty="0" smtClean="0"/>
                        <a:t>변환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findByLastnameAndFirstname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where </a:t>
                      </a:r>
                      <a:r>
                        <a:rPr lang="en-US" altLang="ko-KR" dirty="0" err="1" smtClean="0"/>
                        <a:t>x.lastname</a:t>
                      </a:r>
                      <a:r>
                        <a:rPr lang="en-US" altLang="ko-KR" dirty="0" smtClean="0"/>
                        <a:t> = ?1 and </a:t>
                      </a:r>
                      <a:r>
                        <a:rPr lang="en-US" altLang="ko-KR" dirty="0" err="1" smtClean="0"/>
                        <a:t>x.firstname</a:t>
                      </a:r>
                      <a:r>
                        <a:rPr lang="en-US" altLang="ko-KR" dirty="0" smtClean="0"/>
                        <a:t> = ?2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findByFirstNameOr</a:t>
                      </a:r>
                      <a:r>
                        <a:rPr lang="en-US" altLang="ko-KR" baseline="0" dirty="0" err="1" smtClean="0"/>
                        <a:t>LastName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where </a:t>
                      </a:r>
                      <a:r>
                        <a:rPr lang="en-US" altLang="ko-KR" dirty="0" err="1" smtClean="0"/>
                        <a:t>x.firstname</a:t>
                      </a:r>
                      <a:r>
                        <a:rPr lang="en-US" altLang="ko-KR" dirty="0" smtClean="0"/>
                        <a:t> = ?1 and </a:t>
                      </a:r>
                      <a:r>
                        <a:rPr lang="en-US" altLang="ko-KR" dirty="0" err="1" smtClean="0"/>
                        <a:t>x.lastname</a:t>
                      </a:r>
                      <a:r>
                        <a:rPr lang="en-US" altLang="ko-KR" dirty="0" smtClean="0"/>
                        <a:t> = ?2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Is, Equals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findByName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findByNamels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findByNameEquals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where x.name = ?1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Between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findByStartDateBetween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where </a:t>
                      </a:r>
                      <a:r>
                        <a:rPr lang="en-US" altLang="ko-KR" dirty="0" err="1" smtClean="0"/>
                        <a:t>x.startDate</a:t>
                      </a:r>
                      <a:r>
                        <a:rPr lang="en-US" altLang="ko-KR" dirty="0" smtClean="0"/>
                        <a:t> between</a:t>
                      </a:r>
                      <a:r>
                        <a:rPr lang="en-US" altLang="ko-KR" baseline="0" dirty="0" smtClean="0"/>
                        <a:t> 1? and ?2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LessThan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findByAgeLessThan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where </a:t>
                      </a:r>
                      <a:r>
                        <a:rPr lang="en-US" altLang="ko-KR" dirty="0" err="1" smtClean="0"/>
                        <a:t>x.age</a:t>
                      </a:r>
                      <a:r>
                        <a:rPr lang="en-US" altLang="ko-KR" dirty="0" smtClean="0"/>
                        <a:t>&lt;?1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LessThanEqual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findByAgeLessThanEqual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where </a:t>
                      </a:r>
                      <a:r>
                        <a:rPr lang="en-US" altLang="ko-KR" dirty="0" err="1" smtClean="0"/>
                        <a:t>x.age</a:t>
                      </a:r>
                      <a:r>
                        <a:rPr lang="en-US" altLang="ko-KR" dirty="0" smtClean="0"/>
                        <a:t> &lt;= ?1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GreaterThan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findByAgeGreaterThan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where </a:t>
                      </a:r>
                      <a:r>
                        <a:rPr lang="en-US" altLang="ko-KR" dirty="0" err="1" smtClean="0"/>
                        <a:t>x.age</a:t>
                      </a:r>
                      <a:r>
                        <a:rPr lang="en-US" altLang="ko-KR" dirty="0" smtClean="0"/>
                        <a:t> &gt;</a:t>
                      </a:r>
                      <a:r>
                        <a:rPr lang="en-US" altLang="ko-KR" baseline="0" dirty="0" smtClean="0"/>
                        <a:t> ?1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GreaterThanEqual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findByAgeGreaterThanEqual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where </a:t>
                      </a:r>
                      <a:r>
                        <a:rPr lang="en-US" altLang="ko-KR" dirty="0" err="1" smtClean="0"/>
                        <a:t>x.age</a:t>
                      </a:r>
                      <a:r>
                        <a:rPr lang="en-US" altLang="ko-KR" dirty="0" smtClean="0"/>
                        <a:t> &gt;= ?1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After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findByStartDateAfter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where </a:t>
                      </a:r>
                      <a:r>
                        <a:rPr lang="en-US" altLang="ko-KR" dirty="0" err="1" smtClean="0"/>
                        <a:t>x.startDate</a:t>
                      </a:r>
                      <a:r>
                        <a:rPr lang="en-US" altLang="ko-KR" dirty="0" smtClean="0"/>
                        <a:t> &gt; ?1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정렬과 </a:t>
            </a:r>
            <a:r>
              <a:rPr lang="ko-KR" altLang="en-US" sz="3600" dirty="0" err="1" smtClean="0"/>
              <a:t>페이징</a:t>
            </a:r>
            <a:r>
              <a:rPr lang="ko-KR" altLang="en-US" sz="3600" dirty="0" smtClean="0"/>
              <a:t> 처리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42692"/>
            <a:ext cx="5200650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920" y="1782008"/>
            <a:ext cx="34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EmployeeRepository.java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7466"/>
            <a:ext cx="459105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42" y="2587466"/>
            <a:ext cx="5857875" cy="1200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8850" y="1782008"/>
            <a:ext cx="34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MainForQuery.java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7" idx="1"/>
          </p:cNvCxnSpPr>
          <p:nvPr/>
        </p:nvCxnSpPr>
        <p:spPr>
          <a:xfrm flipV="1">
            <a:off x="6194742" y="3167221"/>
            <a:ext cx="5702618" cy="2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1"/>
          </p:cNvCxnSpPr>
          <p:nvPr/>
        </p:nvCxnSpPr>
        <p:spPr>
          <a:xfrm flipH="1">
            <a:off x="5872480" y="3187541"/>
            <a:ext cx="322262" cy="1036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74480" y="3719591"/>
            <a:ext cx="2179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061585" y="3712130"/>
            <a:ext cx="4112895" cy="938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저장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삭제 </a:t>
            </a:r>
            <a:r>
              <a:rPr lang="ko-KR" altLang="en-US" sz="3600" dirty="0" err="1" smtClean="0"/>
              <a:t>메서드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5" y="2486897"/>
            <a:ext cx="4629150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12" y="3427013"/>
            <a:ext cx="2009775" cy="257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920" y="1782008"/>
            <a:ext cx="34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EmployeeRepository.java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76" y="2486897"/>
            <a:ext cx="5884424" cy="1655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1782008"/>
            <a:ext cx="34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MainForSave.java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96" y="4787297"/>
            <a:ext cx="5943285" cy="17711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4318489"/>
            <a:ext cx="34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MainForDelete.java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3870961" y="3123937"/>
            <a:ext cx="2946399" cy="271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413761" y="3571515"/>
            <a:ext cx="3525519" cy="2101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@Query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JPQL </a:t>
            </a:r>
            <a:r>
              <a:rPr lang="ko-KR" altLang="en-US" sz="3600" dirty="0" smtClean="0"/>
              <a:t>쿼리 사용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02" y="1983581"/>
            <a:ext cx="6010275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40" y="2392045"/>
            <a:ext cx="3581400" cy="590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902" y="150602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TeamRepository.java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882" y="3279457"/>
            <a:ext cx="5743575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292" y="2797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EmployeeRepository.java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71882" y="3465513"/>
            <a:ext cx="46789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71882" y="5192713"/>
            <a:ext cx="46688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71882" y="5761673"/>
            <a:ext cx="33480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80294" y="6340793"/>
            <a:ext cx="4660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Specification</a:t>
            </a:r>
            <a:r>
              <a:rPr lang="ko-KR" altLang="en-US" sz="3600" dirty="0" smtClean="0"/>
              <a:t>을 이용한 검색 조건 표현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상황에 따른 다양한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중첩 조건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smtClean="0"/>
              <a:t>생성 해야 할 때 </a:t>
            </a:r>
            <a:r>
              <a:rPr lang="ko-KR" altLang="en-US" sz="1800" dirty="0" smtClean="0"/>
              <a:t>사용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4894"/>
            <a:ext cx="3943350" cy="29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582" y="2362180"/>
            <a:ext cx="48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EmployeeRepository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인터페이</a:t>
            </a:r>
            <a:r>
              <a:rPr lang="ko-KR" altLang="en-US" sz="1400" dirty="0" smtClean="0"/>
              <a:t> 정의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5582" y="3311332"/>
            <a:ext cx="339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SpecEmployeeListService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정의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2" y="3658772"/>
            <a:ext cx="5453080" cy="31992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003" y="2804894"/>
            <a:ext cx="5856695" cy="3016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6942" y="2392269"/>
            <a:ext cx="48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Specification </a:t>
            </a:r>
            <a:r>
              <a:rPr lang="ko-KR" altLang="en-US" sz="1400" dirty="0" smtClean="0"/>
              <a:t>생성 클래스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77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Spring MVC</a:t>
            </a:r>
            <a:r>
              <a:rPr lang="ko-KR" altLang="en-US" sz="3600" dirty="0" smtClean="0"/>
              <a:t>에 적용해보기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344"/>
          <a:stretch/>
        </p:blipFill>
        <p:spPr>
          <a:xfrm>
            <a:off x="766891" y="1846169"/>
            <a:ext cx="5959029" cy="3735482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87" y="5871373"/>
            <a:ext cx="7557025" cy="791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982" y="3071911"/>
            <a:ext cx="3114675" cy="714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91" y="139349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HomeContrller.java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1819" y="139349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Home.jsp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5800090" y="5005203"/>
            <a:ext cx="591819" cy="497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37079" y="539698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4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DDD(Domain Driven Design)</a:t>
            </a:r>
            <a:r>
              <a:rPr lang="ko-KR" altLang="en-US" sz="3200" dirty="0" smtClean="0"/>
              <a:t>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758855" y="3289955"/>
            <a:ext cx="1263192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도메인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Java Bean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022047" y="3535052"/>
            <a:ext cx="312970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1749" y="3289955"/>
            <a:ext cx="1263192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Tier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5997" y="3289955"/>
            <a:ext cx="1263192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Tier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18873" y="3289955"/>
            <a:ext cx="1263192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Tier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29" y="1813775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MVC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73678" y="2393700"/>
            <a:ext cx="1734530" cy="131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도메인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Java Bean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861952" y="4072382"/>
            <a:ext cx="904976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Tier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97882" y="4072383"/>
            <a:ext cx="904976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Tier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133812" y="4072382"/>
            <a:ext cx="904976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Tier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8667946" y="3704737"/>
            <a:ext cx="0" cy="36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10218653" y="3704737"/>
            <a:ext cx="0" cy="36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9426802" y="3695311"/>
            <a:ext cx="0" cy="36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40398" y="1813775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DDD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08932" y="5700047"/>
            <a:ext cx="593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직관적으로 설계하자 </a:t>
            </a:r>
            <a:r>
              <a:rPr lang="en-US" altLang="ko-KR" sz="2800" dirty="0" smtClean="0"/>
              <a:t>DDD!!!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05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JPA(Java Persistent API)</a:t>
            </a:r>
            <a:r>
              <a:rPr lang="ko-KR" altLang="en-US" sz="3200" dirty="0" smtClean="0"/>
              <a:t>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9" y="1983402"/>
            <a:ext cx="4865514" cy="3330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978" y="1690619"/>
            <a:ext cx="5996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자바 </a:t>
            </a:r>
            <a:r>
              <a:rPr lang="en-US" altLang="ko-KR" dirty="0" smtClean="0"/>
              <a:t>ORM </a:t>
            </a:r>
            <a:r>
              <a:rPr lang="ko-KR" altLang="en-US" dirty="0" smtClean="0"/>
              <a:t>기술에 대한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표준 명세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JPA</a:t>
            </a:r>
            <a:r>
              <a:rPr lang="ko-KR" altLang="en-US" dirty="0" smtClean="0"/>
              <a:t>를 구현한 </a:t>
            </a:r>
            <a:r>
              <a:rPr lang="en-US" altLang="ko-KR" dirty="0" smtClean="0"/>
              <a:t>Hibernate, </a:t>
            </a:r>
            <a:r>
              <a:rPr lang="en-US" altLang="ko-KR" dirty="0" err="1" smtClean="0"/>
              <a:t>EclipseLink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DataNucleus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ORM(Object Relation Mapping) </a:t>
            </a:r>
            <a:r>
              <a:rPr lang="ko-KR" altLang="en-US" dirty="0" smtClean="0"/>
              <a:t>프레임워크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SQL Query</a:t>
            </a:r>
            <a:r>
              <a:rPr lang="ko-KR" altLang="en-US" dirty="0" smtClean="0"/>
              <a:t>가 아닌 직관적인 코드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로서 데이터를 조작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63224"/>
              </p:ext>
            </p:extLst>
          </p:nvPr>
        </p:nvGraphicFramePr>
        <p:xfrm>
          <a:off x="487276" y="3925163"/>
          <a:ext cx="535432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160"/>
                <a:gridCol w="26771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dirty="0" smtClean="0"/>
                        <a:t>생산성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dirty="0" smtClean="0"/>
                        <a:t>유지보수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b="1" dirty="0" smtClean="0"/>
                        <a:t>특정 벤더</a:t>
                      </a:r>
                      <a:r>
                        <a:rPr lang="ko-KR" altLang="en-US" dirty="0" smtClean="0"/>
                        <a:t>에 종속적이지 않음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dirty="0" smtClean="0"/>
                        <a:t>성능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dirty="0" smtClean="0"/>
                        <a:t>세밀함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dirty="0" smtClean="0"/>
                        <a:t>러닝커브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5479" y="6235170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ps. </a:t>
            </a:r>
            <a:r>
              <a:rPr lang="en-US" altLang="ko-KR" sz="1600" dirty="0" err="1" smtClean="0">
                <a:solidFill>
                  <a:schemeClr val="bg2">
                    <a:lumMod val="50000"/>
                  </a:schemeClr>
                </a:solidFill>
              </a:rPr>
              <a:t>SecuveOTPManage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때문에 고생함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 ps.(</a:t>
            </a:r>
            <a:r>
              <a:rPr lang="en-US" altLang="ko-KR" sz="1600" dirty="0" err="1" smtClean="0">
                <a:solidFill>
                  <a:schemeClr val="bg2">
                    <a:lumMod val="50000"/>
                  </a:schemeClr>
                </a:solidFill>
              </a:rPr>
              <a:t>Tibero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 ≠ Oracle)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402080" y="5140960"/>
            <a:ext cx="10160" cy="11109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07120" y="5606394"/>
            <a:ext cx="169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트렌드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2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Spring Data JPA </a:t>
            </a:r>
            <a:r>
              <a:rPr lang="ko-KR" altLang="en-US" sz="3200" dirty="0" smtClean="0"/>
              <a:t>모듈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6600" y="1815465"/>
            <a:ext cx="5491480" cy="29495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 smtClean="0"/>
              <a:t>Spring Data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JPA, MongoDB, Neo4j. </a:t>
            </a:r>
            <a:r>
              <a:rPr lang="en-US" altLang="ko-KR" sz="1800" dirty="0" err="1" smtClean="0"/>
              <a:t>Redis</a:t>
            </a:r>
            <a:r>
              <a:rPr lang="en-US" altLang="ko-KR" sz="1800" dirty="0" smtClean="0"/>
              <a:t>, JDBC </a:t>
            </a:r>
            <a:r>
              <a:rPr lang="ko-KR" altLang="en-US" sz="1800" dirty="0" smtClean="0"/>
              <a:t>확장 등 다양한 </a:t>
            </a:r>
            <a:r>
              <a:rPr lang="ko-KR" altLang="en-US" sz="1800" dirty="0" err="1" smtClean="0"/>
              <a:t>백엔드</a:t>
            </a:r>
            <a:r>
              <a:rPr lang="ko-KR" altLang="en-US" sz="1800" dirty="0" smtClean="0"/>
              <a:t> 연동 기술 모듈을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Spring Data </a:t>
            </a:r>
            <a:r>
              <a:rPr lang="ko-KR" altLang="en-US" sz="1800" dirty="0" smtClean="0"/>
              <a:t>모듈은 인터페이스를 이용해 단순 반복되는 코드 양을 줄이는 것을 목적으로 함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Repository </a:t>
            </a:r>
            <a:r>
              <a:rPr lang="ko-KR" altLang="en-US" sz="1800" dirty="0" smtClean="0"/>
              <a:t>추상화를 통해 </a:t>
            </a:r>
            <a:r>
              <a:rPr lang="en-US" altLang="ko-KR" sz="1800" dirty="0" smtClean="0"/>
              <a:t>interface </a:t>
            </a:r>
            <a:r>
              <a:rPr lang="ko-KR" altLang="en-US" sz="1800" dirty="0" smtClean="0"/>
              <a:t>선언만으로도 구현 가능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1815465"/>
            <a:ext cx="5267017" cy="412916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543040" y="3243242"/>
            <a:ext cx="294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97445" y="5944634"/>
            <a:ext cx="348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[Spring Data Project </a:t>
            </a:r>
            <a:r>
              <a:rPr lang="ko-KR" altLang="en-US" sz="1400" dirty="0" smtClean="0"/>
              <a:t>공식 홈페이지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61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4460" y="2802731"/>
            <a:ext cx="6863080" cy="1325563"/>
          </a:xfrm>
        </p:spPr>
        <p:txBody>
          <a:bodyPr/>
          <a:lstStyle/>
          <a:p>
            <a:r>
              <a:rPr lang="en-US" altLang="ko-KR" dirty="0" smtClean="0"/>
              <a:t>Spring Data JPA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67040" y="6104507"/>
            <a:ext cx="4053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https</a:t>
            </a:r>
            <a:r>
              <a:rPr lang="ko-KR" altLang="en-US" sz="1600" dirty="0"/>
              <a:t>://</a:t>
            </a:r>
            <a:r>
              <a:rPr lang="ko-KR" altLang="en-US" sz="1600" dirty="0" smtClean="0"/>
              <a:t>github.com/jshag90/SpringJPAPrj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3395"/>
          <a:stretch/>
        </p:blipFill>
        <p:spPr>
          <a:xfrm>
            <a:off x="6252925" y="5451537"/>
            <a:ext cx="1905555" cy="13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1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Spring Data JPA </a:t>
            </a:r>
            <a:r>
              <a:rPr lang="ko-KR" altLang="en-US" sz="3200" dirty="0" smtClean="0"/>
              <a:t>의존 추가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7988"/>
            <a:ext cx="4599532" cy="45409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286" y="955025"/>
            <a:ext cx="4093388" cy="57071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82750" y="2834640"/>
            <a:ext cx="2603500" cy="620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72350" y="3465512"/>
            <a:ext cx="2755900" cy="776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74" y="1268557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pom.xml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9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DB </a:t>
            </a:r>
            <a:r>
              <a:rPr lang="ko-KR" altLang="en-US" sz="3200" dirty="0" smtClean="0"/>
              <a:t>테이블 및 초기데이터 생성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2743200"/>
            <a:ext cx="2324100" cy="299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EMPLOYEE_ID(</a:t>
            </a:r>
            <a:r>
              <a:rPr lang="en-US" altLang="ko-KR" b="1" dirty="0" smtClean="0">
                <a:solidFill>
                  <a:schemeClr val="tx1"/>
                </a:solidFill>
              </a:rPr>
              <a:t>PK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EMPLOYEE_NUM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NAME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HOME_ADDR1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HOME_ADDR2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HOME_ZIPCODE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BIRTH_ZIPCODE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BIRTH_YEAR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TEAM_ID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JOINED_DATE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00" y="16002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데이터베이스 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hrdb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3800" y="2743200"/>
            <a:ext cx="2324100" cy="299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TEAM_ID(</a:t>
            </a:r>
            <a:r>
              <a:rPr lang="en-US" altLang="ko-KR" b="1" dirty="0" smtClean="0">
                <a:solidFill>
                  <a:schemeClr val="tx1"/>
                </a:solidFill>
              </a:rPr>
              <a:t>PK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1400" y="2348468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EMPLOYEE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1000" y="2373868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7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도메인 클래스 정의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352455"/>
            <a:ext cx="5738615" cy="50065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34960" y="2357120"/>
            <a:ext cx="2324100" cy="299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EMPLOYEE_ID(</a:t>
            </a:r>
            <a:r>
              <a:rPr lang="en-US" altLang="ko-KR" b="1" dirty="0" smtClean="0">
                <a:solidFill>
                  <a:schemeClr val="tx1"/>
                </a:solidFill>
              </a:rPr>
              <a:t>PK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EMPLOYEE_NUM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NAME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HOME_ADDR1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HOME_ADDR2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HOME_ZIPCODE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BIRTH_ZIPCODE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BIRTH_YEAR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TEAM_ID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JOINED_DATE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64640" y="2086324"/>
            <a:ext cx="2743200" cy="6568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4307840" y="2414762"/>
            <a:ext cx="3799840" cy="186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64640" y="2753360"/>
            <a:ext cx="2743200" cy="4876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322943" y="2909888"/>
            <a:ext cx="3799840" cy="822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3255" y="1896070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EMPLOYEE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2570480" y="1688624"/>
            <a:ext cx="4732775" cy="3921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64640" y="3251200"/>
            <a:ext cx="2743200" cy="4876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307840" y="3220721"/>
            <a:ext cx="3799840" cy="2447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64640" y="3851780"/>
            <a:ext cx="5201920" cy="7405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766560" y="3855720"/>
            <a:ext cx="1341120" cy="3519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31000" y="3676556"/>
            <a:ext cx="223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(Address Class)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564640" y="4721910"/>
            <a:ext cx="2743200" cy="3682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322943" y="4592320"/>
            <a:ext cx="3784737" cy="3098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64640" y="5231983"/>
            <a:ext cx="2743200" cy="46777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315391" y="4864239"/>
            <a:ext cx="3784737" cy="581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579743" y="5878508"/>
            <a:ext cx="2743200" cy="46777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03103" y="5134541"/>
            <a:ext cx="3784737" cy="9817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8358" y="6201892"/>
            <a:ext cx="42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TEAM </a:t>
            </a:r>
            <a:r>
              <a:rPr lang="ko-KR" altLang="en-US" dirty="0" smtClean="0"/>
              <a:t>테이블도 동일하게 </a:t>
            </a:r>
            <a:r>
              <a:rPr lang="ko-KR" altLang="en-US" dirty="0" err="1" smtClean="0"/>
              <a:t>매핑시켜줌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2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6" grpId="0" animBg="1"/>
      <p:bldP spid="19" grpId="0" animBg="1"/>
      <p:bldP spid="22" grpId="0"/>
      <p:bldP spid="23" grpId="0" animBg="1"/>
      <p:bldP spid="27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Repository</a:t>
            </a:r>
            <a:r>
              <a:rPr lang="ko-KR" altLang="en-US" sz="3200" dirty="0" smtClean="0"/>
              <a:t> 인터페이스 작성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5" y="365125"/>
            <a:ext cx="4543425" cy="368617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9630728" y="3175159"/>
            <a:ext cx="163576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736600" y="1815465"/>
            <a:ext cx="5715000" cy="294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800" b="1" dirty="0" smtClean="0"/>
              <a:t>Spring Data JPA</a:t>
            </a:r>
            <a:r>
              <a:rPr lang="ko-KR" altLang="en-US" sz="1800" b="1" dirty="0" smtClean="0"/>
              <a:t>를 사용할 때의 핵심</a:t>
            </a:r>
            <a:r>
              <a:rPr lang="ko-KR" altLang="en-US" sz="1800" dirty="0" smtClean="0"/>
              <a:t>은 인터페이스를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알맞게 작성하는 것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Repository </a:t>
            </a:r>
            <a:r>
              <a:rPr lang="ko-KR" altLang="en-US" sz="1800" dirty="0" smtClean="0"/>
              <a:t>인터페이스는 </a:t>
            </a:r>
            <a:r>
              <a:rPr lang="ko-KR" altLang="en-US" sz="1800" dirty="0" err="1" smtClean="0"/>
              <a:t>제네릭</a:t>
            </a:r>
            <a:r>
              <a:rPr lang="ko-KR" altLang="en-US" sz="1800" dirty="0" smtClean="0"/>
              <a:t> 타입으로 </a:t>
            </a:r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엔티티</a:t>
            </a:r>
            <a:r>
              <a:rPr lang="ko-KR" altLang="en-US" sz="1800" dirty="0" smtClean="0"/>
              <a:t> 타입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식별값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으로 지정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Spring Data</a:t>
            </a:r>
            <a:r>
              <a:rPr lang="ko-KR" altLang="en-US" sz="1800" dirty="0" smtClean="0"/>
              <a:t>가 정한 규칙에 따라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정의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jpa:repositories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태그를 통한 빈 객체 생성</a:t>
            </a:r>
            <a:endParaRPr lang="ko-KR" altLang="en-US" sz="1800" dirty="0"/>
          </a:p>
        </p:txBody>
      </p:sp>
      <p:cxnSp>
        <p:nvCxnSpPr>
          <p:cNvPr id="10" name="직선 연결선 9"/>
          <p:cNvCxnSpPr>
            <a:stCxn id="4" idx="1"/>
          </p:cNvCxnSpPr>
          <p:nvPr/>
        </p:nvCxnSpPr>
        <p:spPr>
          <a:xfrm>
            <a:off x="6810375" y="2208213"/>
            <a:ext cx="34502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7791768" y="3926999"/>
            <a:ext cx="163576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78" y="4774111"/>
            <a:ext cx="6084979" cy="160586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340474" y="5577045"/>
            <a:ext cx="23971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6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572</Words>
  <Application>Microsoft Office PowerPoint</Application>
  <PresentationFormat>와이드스크린</PresentationFormat>
  <Paragraphs>170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Spring Data JPA</vt:lpstr>
      <vt:lpstr>DDD(Domain Driven Design)란?</vt:lpstr>
      <vt:lpstr>JPA(Java Persistent API)란?</vt:lpstr>
      <vt:lpstr>Spring Data JPA 모듈</vt:lpstr>
      <vt:lpstr>Spring Data JPA 사용하기</vt:lpstr>
      <vt:lpstr>Spring Data JPA 의존 추가</vt:lpstr>
      <vt:lpstr>DB 테이블 및 초기데이터 생성</vt:lpstr>
      <vt:lpstr>도메인 클래스 정의</vt:lpstr>
      <vt:lpstr>Repository 인터페이스 작성</vt:lpstr>
      <vt:lpstr>Repository 인터페이스 사용</vt:lpstr>
      <vt:lpstr>조회 메서드 규칙</vt:lpstr>
      <vt:lpstr>정렬과 페이징 처리</vt:lpstr>
      <vt:lpstr>저장/삭제 메서드</vt:lpstr>
      <vt:lpstr>@Query를 이용한 JPQL 쿼리 사용</vt:lpstr>
      <vt:lpstr>Specification을 이용한 검색 조건 표현</vt:lpstr>
      <vt:lpstr>Spring MVC에 적용해보기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</dc:title>
  <dc:creator>ji01</dc:creator>
  <cp:lastModifiedBy>ji01</cp:lastModifiedBy>
  <cp:revision>53</cp:revision>
  <dcterms:created xsi:type="dcterms:W3CDTF">2019-02-28T00:42:06Z</dcterms:created>
  <dcterms:modified xsi:type="dcterms:W3CDTF">2019-03-06T04:05:32Z</dcterms:modified>
</cp:coreProperties>
</file>