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80" r:id="rId5"/>
    <p:sldId id="260" r:id="rId6"/>
    <p:sldId id="282" r:id="rId7"/>
    <p:sldId id="281" r:id="rId8"/>
    <p:sldId id="261" r:id="rId9"/>
    <p:sldId id="268" r:id="rId10"/>
    <p:sldId id="269" r:id="rId11"/>
    <p:sldId id="283" r:id="rId12"/>
    <p:sldId id="267" r:id="rId13"/>
    <p:sldId id="284" r:id="rId14"/>
    <p:sldId id="266" r:id="rId15"/>
    <p:sldId id="285" r:id="rId16"/>
    <p:sldId id="265" r:id="rId17"/>
    <p:sldId id="264" r:id="rId18"/>
    <p:sldId id="286" r:id="rId19"/>
    <p:sldId id="270" r:id="rId20"/>
    <p:sldId id="287" r:id="rId21"/>
    <p:sldId id="263" r:id="rId22"/>
    <p:sldId id="288" r:id="rId23"/>
    <p:sldId id="272" r:id="rId24"/>
    <p:sldId id="279" r:id="rId25"/>
    <p:sldId id="278" r:id="rId26"/>
    <p:sldId id="262" r:id="rId27"/>
  </p:sldIdLst>
  <p:sldSz cx="10801350" cy="7021513"/>
  <p:notesSz cx="6858000" cy="9144000"/>
  <p:defaultTextStyle>
    <a:defPPr>
      <a:defRPr lang="ko-KR"/>
    </a:defPPr>
    <a:lvl1pPr marL="0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84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367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551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735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918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102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4285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3469" algn="l" defTabSz="101836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92" y="-258"/>
      </p:cViewPr>
      <p:guideLst>
        <p:guide orient="horz" pos="221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43555-C7B1-4F90-8CCD-9B1A36E2D3CA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31362-9C37-4B54-B15E-738DBB644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6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84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367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551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735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918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102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4285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3469" algn="l" defTabSz="1018367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31362-9C37-4B54-B15E-738DBB644F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0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81221"/>
            <a:ext cx="9181148" cy="15050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978857"/>
            <a:ext cx="7560945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50532" y="287688"/>
            <a:ext cx="2870983" cy="613407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7579" y="287688"/>
            <a:ext cx="8432930" cy="613407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4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511973"/>
            <a:ext cx="9181148" cy="139455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76018"/>
            <a:ext cx="9181148" cy="153595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5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4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3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7580" y="1677362"/>
            <a:ext cx="5651956" cy="474439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9559" y="1677362"/>
            <a:ext cx="5651956" cy="474439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81186"/>
            <a:ext cx="9721215" cy="117025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71714"/>
            <a:ext cx="4772472" cy="6550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84" indent="0">
              <a:buNone/>
              <a:defRPr sz="2200" b="1"/>
            </a:lvl2pPr>
            <a:lvl3pPr marL="1018367" indent="0">
              <a:buNone/>
              <a:defRPr sz="2000" b="1"/>
            </a:lvl3pPr>
            <a:lvl4pPr marL="1527551" indent="0">
              <a:buNone/>
              <a:defRPr sz="1800" b="1"/>
            </a:lvl4pPr>
            <a:lvl5pPr marL="2036735" indent="0">
              <a:buNone/>
              <a:defRPr sz="1800" b="1"/>
            </a:lvl5pPr>
            <a:lvl6pPr marL="2545918" indent="0">
              <a:buNone/>
              <a:defRPr sz="1800" b="1"/>
            </a:lvl6pPr>
            <a:lvl7pPr marL="3055102" indent="0">
              <a:buNone/>
              <a:defRPr sz="1800" b="1"/>
            </a:lvl7pPr>
            <a:lvl8pPr marL="3564285" indent="0">
              <a:buNone/>
              <a:defRPr sz="1800" b="1"/>
            </a:lvl8pPr>
            <a:lvl9pPr marL="4073469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226730"/>
            <a:ext cx="4772472" cy="404549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1571714"/>
            <a:ext cx="4774347" cy="6550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84" indent="0">
              <a:buNone/>
              <a:defRPr sz="2200" b="1"/>
            </a:lvl2pPr>
            <a:lvl3pPr marL="1018367" indent="0">
              <a:buNone/>
              <a:defRPr sz="2000" b="1"/>
            </a:lvl3pPr>
            <a:lvl4pPr marL="1527551" indent="0">
              <a:buNone/>
              <a:defRPr sz="1800" b="1"/>
            </a:lvl4pPr>
            <a:lvl5pPr marL="2036735" indent="0">
              <a:buNone/>
              <a:defRPr sz="1800" b="1"/>
            </a:lvl5pPr>
            <a:lvl6pPr marL="2545918" indent="0">
              <a:buNone/>
              <a:defRPr sz="1800" b="1"/>
            </a:lvl6pPr>
            <a:lvl7pPr marL="3055102" indent="0">
              <a:buNone/>
              <a:defRPr sz="1800" b="1"/>
            </a:lvl7pPr>
            <a:lvl8pPr marL="3564285" indent="0">
              <a:buNone/>
              <a:defRPr sz="1800" b="1"/>
            </a:lvl8pPr>
            <a:lvl9pPr marL="4073469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2226730"/>
            <a:ext cx="4774347" cy="404549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79560"/>
            <a:ext cx="3553570" cy="11897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9561"/>
            <a:ext cx="6038255" cy="599266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469317"/>
            <a:ext cx="3553570" cy="4802910"/>
          </a:xfrm>
        </p:spPr>
        <p:txBody>
          <a:bodyPr/>
          <a:lstStyle>
            <a:lvl1pPr marL="0" indent="0">
              <a:buNone/>
              <a:defRPr sz="1600"/>
            </a:lvl1pPr>
            <a:lvl2pPr marL="509184" indent="0">
              <a:buNone/>
              <a:defRPr sz="1300"/>
            </a:lvl2pPr>
            <a:lvl3pPr marL="1018367" indent="0">
              <a:buNone/>
              <a:defRPr sz="1100"/>
            </a:lvl3pPr>
            <a:lvl4pPr marL="1527551" indent="0">
              <a:buNone/>
              <a:defRPr sz="1000"/>
            </a:lvl4pPr>
            <a:lvl5pPr marL="2036735" indent="0">
              <a:buNone/>
              <a:defRPr sz="1000"/>
            </a:lvl5pPr>
            <a:lvl6pPr marL="2545918" indent="0">
              <a:buNone/>
              <a:defRPr sz="1000"/>
            </a:lvl6pPr>
            <a:lvl7pPr marL="3055102" indent="0">
              <a:buNone/>
              <a:defRPr sz="1000"/>
            </a:lvl7pPr>
            <a:lvl8pPr marL="3564285" indent="0">
              <a:buNone/>
              <a:defRPr sz="1000"/>
            </a:lvl8pPr>
            <a:lvl9pPr marL="407346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915059"/>
            <a:ext cx="6480810" cy="580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27385"/>
            <a:ext cx="6480810" cy="4212908"/>
          </a:xfrm>
        </p:spPr>
        <p:txBody>
          <a:bodyPr/>
          <a:lstStyle>
            <a:lvl1pPr marL="0" indent="0">
              <a:buNone/>
              <a:defRPr sz="3600"/>
            </a:lvl1pPr>
            <a:lvl2pPr marL="509184" indent="0">
              <a:buNone/>
              <a:defRPr sz="3100"/>
            </a:lvl2pPr>
            <a:lvl3pPr marL="1018367" indent="0">
              <a:buNone/>
              <a:defRPr sz="2700"/>
            </a:lvl3pPr>
            <a:lvl4pPr marL="1527551" indent="0">
              <a:buNone/>
              <a:defRPr sz="2200"/>
            </a:lvl4pPr>
            <a:lvl5pPr marL="2036735" indent="0">
              <a:buNone/>
              <a:defRPr sz="2200"/>
            </a:lvl5pPr>
            <a:lvl6pPr marL="2545918" indent="0">
              <a:buNone/>
              <a:defRPr sz="2200"/>
            </a:lvl6pPr>
            <a:lvl7pPr marL="3055102" indent="0">
              <a:buNone/>
              <a:defRPr sz="2200"/>
            </a:lvl7pPr>
            <a:lvl8pPr marL="3564285" indent="0">
              <a:buNone/>
              <a:defRPr sz="2200"/>
            </a:lvl8pPr>
            <a:lvl9pPr marL="4073469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495310"/>
            <a:ext cx="6480810" cy="824052"/>
          </a:xfrm>
        </p:spPr>
        <p:txBody>
          <a:bodyPr/>
          <a:lstStyle>
            <a:lvl1pPr marL="0" indent="0">
              <a:buNone/>
              <a:defRPr sz="1600"/>
            </a:lvl1pPr>
            <a:lvl2pPr marL="509184" indent="0">
              <a:buNone/>
              <a:defRPr sz="1300"/>
            </a:lvl2pPr>
            <a:lvl3pPr marL="1018367" indent="0">
              <a:buNone/>
              <a:defRPr sz="1100"/>
            </a:lvl3pPr>
            <a:lvl4pPr marL="1527551" indent="0">
              <a:buNone/>
              <a:defRPr sz="1000"/>
            </a:lvl4pPr>
            <a:lvl5pPr marL="2036735" indent="0">
              <a:buNone/>
              <a:defRPr sz="1000"/>
            </a:lvl5pPr>
            <a:lvl6pPr marL="2545918" indent="0">
              <a:buNone/>
              <a:defRPr sz="1000"/>
            </a:lvl6pPr>
            <a:lvl7pPr marL="3055102" indent="0">
              <a:buNone/>
              <a:defRPr sz="1000"/>
            </a:lvl7pPr>
            <a:lvl8pPr marL="3564285" indent="0">
              <a:buNone/>
              <a:defRPr sz="1000"/>
            </a:lvl8pPr>
            <a:lvl9pPr marL="407346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38354"/>
            <a:ext cx="9721215" cy="4633874"/>
          </a:xfrm>
          <a:prstGeom prst="rect">
            <a:avLst/>
          </a:prstGeom>
        </p:spPr>
        <p:txBody>
          <a:bodyPr vert="horz" lIns="101837" tIns="50918" rIns="101837" bIns="50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507903"/>
            <a:ext cx="2520315" cy="373831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0F6F-5674-4D46-978E-172FBC2834C6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507903"/>
            <a:ext cx="3420428" cy="373831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507903"/>
            <a:ext cx="2520315" cy="373831"/>
          </a:xfrm>
          <a:prstGeom prst="rect">
            <a:avLst/>
          </a:prstGeom>
        </p:spPr>
        <p:txBody>
          <a:bodyPr vert="horz" lIns="101837" tIns="50918" rIns="101837" bIns="5091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AEB0-B83A-4742-AB28-7973A603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3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367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888" indent="-381888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423" indent="-318240" algn="l" defTabSz="1018367" rtl="0" eaLnBrk="1" latinLnBrk="1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959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143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326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0510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9694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877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061" indent="-254592" algn="l" defTabSz="101836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84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67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51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735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918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102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85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469" algn="l" defTabSz="101836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393771"/>
            <a:ext cx="9721215" cy="1170253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b="1" dirty="0" smtClean="0">
                <a:solidFill>
                  <a:srgbClr val="00B0F0"/>
                </a:solidFill>
              </a:rPr>
              <a:t>결과 보고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2923" y="5229657"/>
            <a:ext cx="2016224" cy="40009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ko-KR" altLang="en-US" smtClean="0"/>
              <a:t>인턴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지선학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09" y="1860637"/>
            <a:ext cx="7454532" cy="7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24061" y="243394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3.1 </a:t>
            </a:r>
            <a:r>
              <a:rPr lang="ko-KR" altLang="en-US" sz="3600" dirty="0"/>
              <a:t>로그인 관련</a:t>
            </a:r>
            <a:r>
              <a:rPr lang="en-US" altLang="ko-KR" sz="3600" dirty="0"/>
              <a:t> </a:t>
            </a:r>
            <a:r>
              <a:rPr lang="ko-KR" altLang="en-US" sz="3600" dirty="0"/>
              <a:t>화면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9" y="1521166"/>
            <a:ext cx="2088331" cy="205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153" y="3575451"/>
            <a:ext cx="1766905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관리자 로그인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7" name="오른쪽 화살표 6"/>
          <p:cNvSpPr/>
          <p:nvPr/>
        </p:nvSpPr>
        <p:spPr>
          <a:xfrm>
            <a:off x="3096419" y="1854572"/>
            <a:ext cx="57606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78" y="1531028"/>
            <a:ext cx="2343595" cy="203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5221" y="359063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관리자 페이지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6984851" y="1854572"/>
            <a:ext cx="57606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99" y="1458517"/>
            <a:ext cx="1945796" cy="206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42810" y="3556130"/>
            <a:ext cx="168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로그인 실패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25183" y="6319068"/>
            <a:ext cx="115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로그아웃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45" y="4283422"/>
            <a:ext cx="3895249" cy="81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19" y="5322604"/>
            <a:ext cx="5565434" cy="771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870021" y="4671932"/>
            <a:ext cx="357065" cy="162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57431" y="5832768"/>
            <a:ext cx="1095524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7712551" y="5094932"/>
            <a:ext cx="1368152" cy="1440160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17193" y="4194646"/>
            <a:ext cx="1656184" cy="1728192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1224061" y="243394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3.2 </a:t>
            </a:r>
            <a:r>
              <a:rPr lang="ko-KR" altLang="en-US" sz="3600" dirty="0"/>
              <a:t>로그인 관련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구</a:t>
            </a:r>
            <a:r>
              <a:rPr lang="ko-KR" altLang="en-US" sz="3600" dirty="0"/>
              <a:t>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7784559" y="5166940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users</a:t>
            </a:r>
            <a:endParaRPr lang="ko-KR" altLang="en-US" sz="1400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7784559" y="5887020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usersInfo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96619" y="3147209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UserLogin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640962" y="3150716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&lt;&lt;interface&gt;&gt;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UsersMapper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4251" y="3147209"/>
            <a:ext cx="1656184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UserLoginService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99511" y="4266654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95747" y="5116089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UserInfo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0" idx="0"/>
          </p:cNvCxnSpPr>
          <p:nvPr/>
        </p:nvCxnSpPr>
        <p:spPr>
          <a:xfrm>
            <a:off x="2412343" y="2682478"/>
            <a:ext cx="0" cy="46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4291" y="237470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URL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" idx="2"/>
          </p:cNvCxnSpPr>
          <p:nvPr/>
        </p:nvCxnSpPr>
        <p:spPr>
          <a:xfrm>
            <a:off x="2412343" y="3867289"/>
            <a:ext cx="0" cy="47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2283" y="431891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페이지 응답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0" idx="3"/>
            <a:endCxn id="8" idx="1"/>
          </p:cNvCxnSpPr>
          <p:nvPr/>
        </p:nvCxnSpPr>
        <p:spPr>
          <a:xfrm>
            <a:off x="3240435" y="3507249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639469" y="4119503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UsersMapper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xml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27" idx="0"/>
          </p:cNvCxnSpPr>
          <p:nvPr/>
        </p:nvCxnSpPr>
        <p:spPr>
          <a:xfrm flipV="1">
            <a:off x="4045285" y="3507249"/>
            <a:ext cx="0" cy="68739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0"/>
            <a:endCxn id="9" idx="2"/>
          </p:cNvCxnSpPr>
          <p:nvPr/>
        </p:nvCxnSpPr>
        <p:spPr>
          <a:xfrm flipV="1">
            <a:off x="8392280" y="3870796"/>
            <a:ext cx="1493" cy="24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6" idx="2"/>
            <a:endCxn id="33" idx="0"/>
          </p:cNvCxnSpPr>
          <p:nvPr/>
        </p:nvCxnSpPr>
        <p:spPr>
          <a:xfrm>
            <a:off x="8392280" y="4839583"/>
            <a:ext cx="4347" cy="25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808387" y="1962398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LogAop</a:t>
            </a:r>
            <a:endParaRPr lang="ko-KR" altLang="en-US" sz="1400" dirty="0"/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>
            <a:off x="3561198" y="2682478"/>
            <a:ext cx="0" cy="8247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36546" y="5994846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`Model`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097185" y="4572442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`View`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501313" y="628401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로그인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8" idx="3"/>
            <a:endCxn id="9" idx="1"/>
          </p:cNvCxnSpPr>
          <p:nvPr/>
        </p:nvCxnSpPr>
        <p:spPr>
          <a:xfrm>
            <a:off x="6402241" y="3507249"/>
            <a:ext cx="1238721" cy="350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94455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사용자 페이지 기능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0115" y="13505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사용자 게시판</a:t>
            </a: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9" y="1982437"/>
            <a:ext cx="2574282" cy="1744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425" y="379878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게시판 조회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11" y="1998588"/>
            <a:ext cx="2233860" cy="177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705" y="3798788"/>
            <a:ext cx="1979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게시판 작성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60" y="1937765"/>
            <a:ext cx="2452803" cy="183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04731" y="3779043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게시판 수정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785051" y="377904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게시판 삭제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78" y="2537268"/>
            <a:ext cx="2439473" cy="64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081195" y="3067502"/>
            <a:ext cx="144016" cy="8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4611157"/>
            <a:ext cx="34956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88307" y="42308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공지사</a:t>
            </a:r>
            <a:r>
              <a:rPr lang="ko-KR" altLang="en-US" sz="1800" dirty="0"/>
              <a:t>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6907" y="6299904"/>
            <a:ext cx="17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공지사항 조회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979597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3.3 </a:t>
            </a:r>
            <a:r>
              <a:rPr lang="ko-KR" altLang="en-US" sz="3600" dirty="0" smtClean="0"/>
              <a:t>사용자 페이지 구</a:t>
            </a:r>
            <a:r>
              <a:rPr lang="ko-KR" altLang="en-US" sz="3600" dirty="0"/>
              <a:t>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4056825" y="5059772"/>
            <a:ext cx="1011683" cy="47608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userBoard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1099" y="3256290"/>
            <a:ext cx="1028359" cy="491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UserBoard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05424" y="3278915"/>
            <a:ext cx="1505622" cy="4471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&lt;&lt;interface&gt;&gt;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UserBoardMapper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099" y="3256290"/>
            <a:ext cx="1028359" cy="491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UserBoard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81683" y="4279704"/>
            <a:ext cx="1244315" cy="59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Board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endCxn id="14" idx="0"/>
          </p:cNvCxnSpPr>
          <p:nvPr/>
        </p:nvCxnSpPr>
        <p:spPr>
          <a:xfrm>
            <a:off x="598278" y="2722980"/>
            <a:ext cx="1" cy="533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7394" y="2431874"/>
            <a:ext cx="119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URL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>
            <a:stCxn id="14" idx="2"/>
          </p:cNvCxnSpPr>
          <p:nvPr/>
        </p:nvCxnSpPr>
        <p:spPr>
          <a:xfrm>
            <a:off x="598279" y="3748114"/>
            <a:ext cx="0" cy="53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010" y="4289778"/>
            <a:ext cx="1249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 응답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4" idx="3"/>
            <a:endCxn id="12" idx="1"/>
          </p:cNvCxnSpPr>
          <p:nvPr/>
        </p:nvCxnSpPr>
        <p:spPr>
          <a:xfrm>
            <a:off x="1112458" y="3502202"/>
            <a:ext cx="128864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805289" y="4138171"/>
            <a:ext cx="1505622" cy="59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UserBoardMapper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xml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938637" y="3505401"/>
            <a:ext cx="0" cy="766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3" idx="0"/>
            <a:endCxn id="13" idx="2"/>
          </p:cNvCxnSpPr>
          <p:nvPr/>
        </p:nvCxnSpPr>
        <p:spPr>
          <a:xfrm flipV="1">
            <a:off x="4558100" y="3726028"/>
            <a:ext cx="135" cy="412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2"/>
            <a:endCxn id="10" idx="1"/>
          </p:cNvCxnSpPr>
          <p:nvPr/>
        </p:nvCxnSpPr>
        <p:spPr>
          <a:xfrm>
            <a:off x="4558100" y="4733278"/>
            <a:ext cx="4567" cy="32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83088" y="2084313"/>
            <a:ext cx="934872" cy="4471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LogAop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27" idx="2"/>
          </p:cNvCxnSpPr>
          <p:nvPr/>
        </p:nvCxnSpPr>
        <p:spPr>
          <a:xfrm>
            <a:off x="1550524" y="2531426"/>
            <a:ext cx="1" cy="9739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28598" y="4904493"/>
            <a:ext cx="86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`Model`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1937" y="4594103"/>
            <a:ext cx="86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`View`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536834" y="5322684"/>
            <a:ext cx="2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사용자 게시판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36" name="순서도: 자기 디스크 35"/>
          <p:cNvSpPr/>
          <p:nvPr/>
        </p:nvSpPr>
        <p:spPr>
          <a:xfrm>
            <a:off x="9431850" y="4992951"/>
            <a:ext cx="1011683" cy="47608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notice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24706" y="3256192"/>
            <a:ext cx="1131195" cy="491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NoticeBoard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04480" y="3276976"/>
            <a:ext cx="1656184" cy="4471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&lt;&lt;interface&gt;&gt;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NoticeBoardMapper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07706" y="3256192"/>
            <a:ext cx="1131195" cy="491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NoticeBoard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56708" y="4279606"/>
            <a:ext cx="1244315" cy="59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Notice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endCxn id="39" idx="0"/>
          </p:cNvCxnSpPr>
          <p:nvPr/>
        </p:nvCxnSpPr>
        <p:spPr>
          <a:xfrm>
            <a:off x="5973303" y="2722882"/>
            <a:ext cx="1" cy="533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419" y="2431776"/>
            <a:ext cx="119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URL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</p:cNvCxnSpPr>
          <p:nvPr/>
        </p:nvCxnSpPr>
        <p:spPr>
          <a:xfrm>
            <a:off x="5973304" y="3748016"/>
            <a:ext cx="0" cy="53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8669" y="4289680"/>
            <a:ext cx="1249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 응답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>
            <a:off x="6538901" y="3502104"/>
            <a:ext cx="118580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9105033" y="4122991"/>
            <a:ext cx="1656184" cy="491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NoticeBoardMapper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xml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313662" y="3505303"/>
            <a:ext cx="0" cy="766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7" idx="2"/>
            <a:endCxn id="36" idx="1"/>
          </p:cNvCxnSpPr>
          <p:nvPr/>
        </p:nvCxnSpPr>
        <p:spPr>
          <a:xfrm>
            <a:off x="9933125" y="4614815"/>
            <a:ext cx="4567" cy="37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6458113" y="2084215"/>
            <a:ext cx="934872" cy="4471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LogAop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stCxn id="51" idx="2"/>
          </p:cNvCxnSpPr>
          <p:nvPr/>
        </p:nvCxnSpPr>
        <p:spPr>
          <a:xfrm>
            <a:off x="6925549" y="2531328"/>
            <a:ext cx="1" cy="9739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03623" y="4904395"/>
            <a:ext cx="86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`Model`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688707" y="4509710"/>
            <a:ext cx="68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`View`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911859" y="5322586"/>
            <a:ext cx="2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공지사항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stCxn id="47" idx="0"/>
            <a:endCxn id="38" idx="2"/>
          </p:cNvCxnSpPr>
          <p:nvPr/>
        </p:nvCxnSpPr>
        <p:spPr>
          <a:xfrm flipH="1" flipV="1">
            <a:off x="9932572" y="3724089"/>
            <a:ext cx="553" cy="39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2" idx="3"/>
            <a:endCxn id="13" idx="1"/>
          </p:cNvCxnSpPr>
          <p:nvPr/>
        </p:nvCxnSpPr>
        <p:spPr>
          <a:xfrm>
            <a:off x="3429458" y="3502202"/>
            <a:ext cx="375966" cy="27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7" idx="3"/>
            <a:endCxn id="38" idx="1"/>
          </p:cNvCxnSpPr>
          <p:nvPr/>
        </p:nvCxnSpPr>
        <p:spPr>
          <a:xfrm flipV="1">
            <a:off x="8855901" y="3500533"/>
            <a:ext cx="248579" cy="157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56285" y="1350516"/>
            <a:ext cx="0" cy="50405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84930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3.4 </a:t>
            </a:r>
            <a:r>
              <a:rPr lang="ko-KR" altLang="en-US" sz="3600" dirty="0" smtClean="0"/>
              <a:t>사용자 페이지 기능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0115" y="13505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- Q&amp;A</a:t>
            </a:r>
            <a:r>
              <a:rPr lang="ko-KR" altLang="en-US" sz="1800" dirty="0" smtClean="0"/>
              <a:t> 게시판</a:t>
            </a:r>
            <a:endParaRPr lang="ko-KR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5" y="1782564"/>
            <a:ext cx="3199623" cy="1496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6179" y="327498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&lt;Q&amp;A </a:t>
            </a:r>
            <a:r>
              <a:rPr lang="ko-KR" altLang="en-US" sz="1400" dirty="0" smtClean="0"/>
              <a:t>게시판 조회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99" y="2142604"/>
            <a:ext cx="3252851" cy="804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80595" y="3202979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&lt;Q&amp;A </a:t>
            </a:r>
            <a:r>
              <a:rPr lang="ko-KR" altLang="en-US" sz="1400" dirty="0" smtClean="0"/>
              <a:t>게시판 등록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66" y="1720498"/>
            <a:ext cx="3175966" cy="150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4971" y="327498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&lt;Q&amp;A </a:t>
            </a:r>
            <a:r>
              <a:rPr lang="ko-KR" altLang="en-US" sz="1400" dirty="0" smtClean="0"/>
              <a:t>게시판 삭제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115" y="38707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내 계정 수정</a:t>
            </a:r>
            <a:endParaRPr lang="ko-KR" altLang="en-US" sz="18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52" y="4331867"/>
            <a:ext cx="3849359" cy="1771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36205" y="62293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내 계정 수정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38996" y="5959028"/>
            <a:ext cx="23804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989122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3.5 </a:t>
            </a:r>
            <a:r>
              <a:rPr lang="ko-KR" altLang="en-US" sz="3600" dirty="0" smtClean="0"/>
              <a:t>사용자 페이지 구조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6" name="순서도: 자기 디스크 55"/>
          <p:cNvSpPr/>
          <p:nvPr/>
        </p:nvSpPr>
        <p:spPr>
          <a:xfrm>
            <a:off x="7803609" y="5518102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qna</a:t>
            </a:r>
            <a:endParaRPr lang="ko-KR" altLang="en-US" sz="14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96619" y="3144604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QnaBoard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482872" y="3141838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&lt;&lt;interface&gt;&gt;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QnaBoardMapper</a:t>
            </a:r>
            <a:endParaRPr lang="ko-KR" altLang="en-US" sz="14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84251" y="3144604"/>
            <a:ext cx="1656184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Qna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99511" y="4187849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Qna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>
            <a:endCxn id="62" idx="0"/>
          </p:cNvCxnSpPr>
          <p:nvPr/>
        </p:nvCxnSpPr>
        <p:spPr>
          <a:xfrm>
            <a:off x="2412343" y="2679873"/>
            <a:ext cx="0" cy="46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44291" y="237209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URL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>
            <a:stCxn id="62" idx="2"/>
          </p:cNvCxnSpPr>
          <p:nvPr/>
        </p:nvCxnSpPr>
        <p:spPr>
          <a:xfrm>
            <a:off x="2412343" y="3864684"/>
            <a:ext cx="0" cy="47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72283" y="431631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페이지 응답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>
            <a:stCxn id="62" idx="3"/>
            <a:endCxn id="59" idx="1"/>
          </p:cNvCxnSpPr>
          <p:nvPr/>
        </p:nvCxnSpPr>
        <p:spPr>
          <a:xfrm>
            <a:off x="3240435" y="3504644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7495880" y="4326649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QnaBoardMapper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xml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4045285" y="3504645"/>
            <a:ext cx="0" cy="6873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2" idx="0"/>
            <a:endCxn id="61" idx="2"/>
          </p:cNvCxnSpPr>
          <p:nvPr/>
        </p:nvCxnSpPr>
        <p:spPr>
          <a:xfrm flipH="1" flipV="1">
            <a:off x="8393773" y="3861918"/>
            <a:ext cx="13008" cy="46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2"/>
            <a:endCxn id="56" idx="1"/>
          </p:cNvCxnSpPr>
          <p:nvPr/>
        </p:nvCxnSpPr>
        <p:spPr>
          <a:xfrm>
            <a:off x="8406781" y="5046729"/>
            <a:ext cx="8896" cy="47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808387" y="1959793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LogAop</a:t>
            </a:r>
            <a:endParaRPr lang="ko-KR" altLang="en-US" sz="1400" dirty="0"/>
          </a:p>
        </p:txBody>
      </p:sp>
      <p:cxnSp>
        <p:nvCxnSpPr>
          <p:cNvPr id="77" name="직선 연결선 76"/>
          <p:cNvCxnSpPr>
            <a:stCxn id="76" idx="2"/>
          </p:cNvCxnSpPr>
          <p:nvPr/>
        </p:nvCxnSpPr>
        <p:spPr>
          <a:xfrm>
            <a:off x="3561198" y="2679873"/>
            <a:ext cx="0" cy="8247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36546" y="5128145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`Model`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097185" y="4569837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`View`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501313" y="577621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Qna</a:t>
            </a:r>
            <a:r>
              <a:rPr lang="ko-KR" altLang="en-US" sz="1400" dirty="0" smtClean="0"/>
              <a:t>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59" idx="3"/>
            <a:endCxn id="61" idx="1"/>
          </p:cNvCxnSpPr>
          <p:nvPr/>
        </p:nvCxnSpPr>
        <p:spPr>
          <a:xfrm flipV="1">
            <a:off x="6402241" y="3501878"/>
            <a:ext cx="1080631" cy="276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02246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3.5 </a:t>
            </a:r>
            <a:r>
              <a:rPr lang="ko-KR" altLang="en-US" sz="3600" dirty="0" smtClean="0"/>
              <a:t>관리자 페이지 기능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566540"/>
            <a:ext cx="9721215" cy="360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관리자 메인 페이지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정보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44" y="2439820"/>
            <a:ext cx="5502459" cy="393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448347" y="2642387"/>
            <a:ext cx="79208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6099" y="271439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게시판 </a:t>
            </a:r>
            <a:r>
              <a:rPr lang="ko-KR" altLang="en-US" sz="1200" dirty="0" err="1" smtClean="0"/>
              <a:t>최신글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조회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74572" y="3711474"/>
            <a:ext cx="79208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115" y="378348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Q&amp;A </a:t>
            </a:r>
            <a:r>
              <a:rPr lang="ko-KR" altLang="en-US" sz="1200" dirty="0" smtClean="0"/>
              <a:t>게시판 </a:t>
            </a:r>
            <a:r>
              <a:rPr lang="ko-KR" altLang="en-US" sz="1200" dirty="0" err="1" smtClean="0"/>
              <a:t>최신글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조회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232323" y="5151634"/>
            <a:ext cx="79208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423" y="520804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최근 접속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824611" y="1983282"/>
            <a:ext cx="1440160" cy="803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5893" y="177613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회원 수 조회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5832723" y="2271314"/>
            <a:ext cx="1440160" cy="515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72883" y="205529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오늘 날짜 방문자 수 조회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6768827" y="3495451"/>
            <a:ext cx="1584176" cy="565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98751" y="3969889"/>
            <a:ext cx="223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 정보를 통한 시간대별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정보 시각화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33" y="2494485"/>
            <a:ext cx="5439484" cy="3896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0068" y="1566540"/>
            <a:ext cx="9721215" cy="360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관리자 메인 페이지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별 접속 정보 페이지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320555" y="2325526"/>
            <a:ext cx="1584176" cy="736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2723" y="212941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별 접속 정보 페이지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808387" y="5061830"/>
            <a:ext cx="108012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44291" y="54938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 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990281" y="27039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3.5 </a:t>
            </a:r>
            <a:r>
              <a:rPr lang="ko-KR" altLang="en-US" sz="3600" dirty="0" smtClean="0"/>
              <a:t>관리자 페이지 기능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3240435" y="4091492"/>
            <a:ext cx="3240360" cy="1436135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56959" y="5005474"/>
            <a:ext cx="2872700" cy="145038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/>
          <p:cNvSpPr/>
          <p:nvPr/>
        </p:nvSpPr>
        <p:spPr>
          <a:xfrm>
            <a:off x="7127645" y="5074877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96619" y="3135726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AdminMain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82872" y="3136639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&lt;&lt;interface&gt;&gt;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AdminMainMapper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84251" y="3135726"/>
            <a:ext cx="1656184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AdminMain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99511" y="4178971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LogStatis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endCxn id="7" idx="0"/>
          </p:cNvCxnSpPr>
          <p:nvPr/>
        </p:nvCxnSpPr>
        <p:spPr>
          <a:xfrm>
            <a:off x="2412343" y="2670995"/>
            <a:ext cx="0" cy="46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4291" y="236321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URL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7" idx="2"/>
          </p:cNvCxnSpPr>
          <p:nvPr/>
        </p:nvCxnSpPr>
        <p:spPr>
          <a:xfrm>
            <a:off x="2412343" y="3855806"/>
            <a:ext cx="0" cy="47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2283" y="430743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페이지 응답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7" idx="3"/>
            <a:endCxn id="5" idx="1"/>
          </p:cNvCxnSpPr>
          <p:nvPr/>
        </p:nvCxnSpPr>
        <p:spPr>
          <a:xfrm>
            <a:off x="3240435" y="3495766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484766" y="4099076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AdminMainMapper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xml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052322" y="3495766"/>
            <a:ext cx="1" cy="5957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0"/>
            <a:endCxn id="6" idx="2"/>
          </p:cNvCxnSpPr>
          <p:nvPr/>
        </p:nvCxnSpPr>
        <p:spPr>
          <a:xfrm flipH="1" flipV="1">
            <a:off x="8393773" y="3856719"/>
            <a:ext cx="1894" cy="242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5" idx="2"/>
            <a:endCxn id="28" idx="0"/>
          </p:cNvCxnSpPr>
          <p:nvPr/>
        </p:nvCxnSpPr>
        <p:spPr>
          <a:xfrm flipH="1">
            <a:off x="8393309" y="4819156"/>
            <a:ext cx="2358" cy="18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808387" y="1950915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LogAop</a:t>
            </a:r>
            <a:endParaRPr lang="ko-KR" altLang="en-US" sz="1400" dirty="0"/>
          </a:p>
        </p:txBody>
      </p:sp>
      <p:cxnSp>
        <p:nvCxnSpPr>
          <p:cNvPr id="20" name="직선 연결선 19"/>
          <p:cNvCxnSpPr>
            <a:stCxn id="19" idx="2"/>
          </p:cNvCxnSpPr>
          <p:nvPr/>
        </p:nvCxnSpPr>
        <p:spPr>
          <a:xfrm>
            <a:off x="3561198" y="2670995"/>
            <a:ext cx="0" cy="8247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364" y="5590110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`Model`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97185" y="4560959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`View`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41595" y="6212001"/>
            <a:ext cx="289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관리자 메인 페이지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7860869" y="5726242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userBoard</a:t>
            </a:r>
            <a:endParaRPr lang="ko-KR" altLang="en-US" sz="1400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8472937" y="5072054"/>
            <a:ext cx="1224136" cy="57606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users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92474" y="4868736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38394" y="4198176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38394" y="4901992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users</a:t>
            </a:r>
            <a:endParaRPr lang="ko-KR" altLang="en-US" sz="1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-990281" y="27039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3.6 </a:t>
            </a:r>
            <a:r>
              <a:rPr lang="ko-KR" altLang="en-US" sz="3600" dirty="0" smtClean="0"/>
              <a:t>관리자 페이지 구</a:t>
            </a:r>
            <a:r>
              <a:rPr lang="ko-KR" altLang="en-US" sz="3600" dirty="0"/>
              <a:t>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" idx="3"/>
            <a:endCxn id="6" idx="1"/>
          </p:cNvCxnSpPr>
          <p:nvPr/>
        </p:nvCxnSpPr>
        <p:spPr>
          <a:xfrm>
            <a:off x="6402241" y="3495766"/>
            <a:ext cx="1080631" cy="91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 조회 및 권한 관리 기능</a:t>
            </a:r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14737" r="4515" b="11425"/>
          <a:stretch/>
        </p:blipFill>
        <p:spPr bwMode="auto">
          <a:xfrm>
            <a:off x="2387185" y="2831906"/>
            <a:ext cx="6001306" cy="1624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6048747" y="4344074"/>
            <a:ext cx="7200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12643" y="513616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권한 확인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552803" y="2275587"/>
            <a:ext cx="36004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40835" y="19985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계정 삭제 기능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786140" y="2871788"/>
            <a:ext cx="1521046" cy="1492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53003" y="347997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권한 설정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814011" y="5670996"/>
            <a:ext cx="2304256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Transaction </a:t>
            </a:r>
            <a:r>
              <a:rPr lang="ko-KR" altLang="en-US" sz="1400" dirty="0" smtClean="0"/>
              <a:t>관리 적용</a:t>
            </a:r>
            <a:endParaRPr lang="ko-KR" altLang="en-US" sz="14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-1002246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3.7 </a:t>
            </a:r>
            <a:r>
              <a:rPr lang="ko-KR" altLang="en-US" sz="3600" dirty="0" smtClean="0"/>
              <a:t>관리자 페이지 기능</a:t>
            </a:r>
            <a:endParaRPr lang="ko-KR" alt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061" y="1638355"/>
            <a:ext cx="9721215" cy="46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개요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Application </a:t>
            </a:r>
            <a:r>
              <a:rPr lang="ko-KR" altLang="en-US" sz="2800" dirty="0" smtClean="0"/>
              <a:t>구</a:t>
            </a:r>
            <a:r>
              <a:rPr lang="ko-KR" altLang="en-US" sz="2800" dirty="0"/>
              <a:t>성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화면 구성 및 구조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4. Spring </a:t>
            </a:r>
            <a:r>
              <a:rPr lang="ko-KR" altLang="en-US" sz="2800" dirty="0" smtClean="0"/>
              <a:t>중요 기능 적용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7753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40435" y="4091492"/>
            <a:ext cx="1638953" cy="1436135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89490" y="5005474"/>
            <a:ext cx="1621565" cy="145038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7782272" y="5074877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96619" y="3135726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UserManager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482872" y="3136639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&lt;&lt;interface&gt;&gt;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UsersMapper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69167" y="3135726"/>
            <a:ext cx="200398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AdminUserManager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99511" y="4178971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2271158" y="2670995"/>
            <a:ext cx="0" cy="46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4291" y="236321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URL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9" idx="2"/>
          </p:cNvCxnSpPr>
          <p:nvPr/>
        </p:nvCxnSpPr>
        <p:spPr>
          <a:xfrm>
            <a:off x="2271158" y="3855806"/>
            <a:ext cx="0" cy="47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72283" y="430743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페이지 응답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9" idx="3"/>
            <a:endCxn id="7" idx="1"/>
          </p:cNvCxnSpPr>
          <p:nvPr/>
        </p:nvCxnSpPr>
        <p:spPr>
          <a:xfrm>
            <a:off x="3273149" y="3495766"/>
            <a:ext cx="16234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484766" y="4099076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UsersMapper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xml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052322" y="3495766"/>
            <a:ext cx="1" cy="5957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  <a:endCxn id="8" idx="2"/>
          </p:cNvCxnSpPr>
          <p:nvPr/>
        </p:nvCxnSpPr>
        <p:spPr>
          <a:xfrm flipH="1" flipV="1">
            <a:off x="8393773" y="3856719"/>
            <a:ext cx="1894" cy="242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6" idx="2"/>
            <a:endCxn id="5" idx="0"/>
          </p:cNvCxnSpPr>
          <p:nvPr/>
        </p:nvCxnSpPr>
        <p:spPr>
          <a:xfrm>
            <a:off x="8395667" y="4819156"/>
            <a:ext cx="4606" cy="18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808387" y="1950915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LogAop</a:t>
            </a:r>
            <a:endParaRPr lang="ko-KR" altLang="en-US" sz="1400" dirty="0"/>
          </a:p>
        </p:txBody>
      </p:sp>
      <p:cxnSp>
        <p:nvCxnSpPr>
          <p:cNvPr id="21" name="직선 연결선 20"/>
          <p:cNvCxnSpPr>
            <a:stCxn id="20" idx="2"/>
          </p:cNvCxnSpPr>
          <p:nvPr/>
        </p:nvCxnSpPr>
        <p:spPr>
          <a:xfrm>
            <a:off x="3561198" y="2670995"/>
            <a:ext cx="0" cy="8247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72483" y="5542874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`Model`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97185" y="4560959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`View`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41595" y="6212001"/>
            <a:ext cx="289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관리자 메인 페이지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5" name="순서도: 자기 디스크 24"/>
          <p:cNvSpPr/>
          <p:nvPr/>
        </p:nvSpPr>
        <p:spPr>
          <a:xfrm>
            <a:off x="7803719" y="5726242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userInfo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92474" y="4868736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UserInfo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7" idx="3"/>
            <a:endCxn id="8" idx="1"/>
          </p:cNvCxnSpPr>
          <p:nvPr/>
        </p:nvCxnSpPr>
        <p:spPr>
          <a:xfrm>
            <a:off x="6402241" y="3495766"/>
            <a:ext cx="1080631" cy="91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/>
        </p:nvSpPr>
        <p:spPr>
          <a:xfrm>
            <a:off x="-1002246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3.7 </a:t>
            </a:r>
            <a:r>
              <a:rPr lang="ko-KR" altLang="en-US" sz="3600" dirty="0" smtClean="0"/>
              <a:t>관리자 페이지 구</a:t>
            </a:r>
            <a:r>
              <a:rPr lang="ko-KR" altLang="en-US" sz="3600" dirty="0"/>
              <a:t>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 웹 접근 관리</a:t>
            </a:r>
            <a:endParaRPr lang="ko-KR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 t="610" r="-1945" b="-610"/>
          <a:stretch/>
        </p:blipFill>
        <p:spPr bwMode="auto">
          <a:xfrm>
            <a:off x="3240435" y="2480342"/>
            <a:ext cx="4904195" cy="3589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240435" y="5474717"/>
            <a:ext cx="151216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4251" y="5834757"/>
            <a:ext cx="205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접속 </a:t>
            </a:r>
            <a:r>
              <a:rPr lang="en-US" altLang="ko-KR" sz="1400" dirty="0" smtClean="0"/>
              <a:t>IP </a:t>
            </a:r>
            <a:r>
              <a:rPr lang="ko-KR" altLang="en-US" sz="1400" dirty="0" smtClean="0"/>
              <a:t>조</a:t>
            </a:r>
            <a:r>
              <a:rPr lang="ko-KR" altLang="en-US" sz="1400" dirty="0"/>
              <a:t>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80995" y="322272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접속 행위 정보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704931" y="3386485"/>
            <a:ext cx="576064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048747" y="2234357"/>
            <a:ext cx="72008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96819" y="199858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컬럼별</a:t>
            </a:r>
            <a:r>
              <a:rPr lang="ko-KR" altLang="en-US" sz="1400" dirty="0" smtClean="0"/>
              <a:t> 검색 기능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8" t="25557" b="5386"/>
          <a:stretch/>
        </p:blipFill>
        <p:spPr bwMode="auto">
          <a:xfrm>
            <a:off x="1135912" y="2351872"/>
            <a:ext cx="2248539" cy="15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2736379" y="4275135"/>
            <a:ext cx="1512168" cy="263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1896" y="4015393"/>
            <a:ext cx="188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ID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각 사용자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접속 정보 통계 확인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3024411" y="3745732"/>
            <a:ext cx="1224136" cy="792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36979" y="6031036"/>
            <a:ext cx="2304256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AOP </a:t>
            </a:r>
            <a:r>
              <a:rPr lang="ko-KR" altLang="en-US" sz="1400" dirty="0" smtClean="0"/>
              <a:t>적용</a:t>
            </a:r>
            <a:endParaRPr lang="ko-KR" altLang="en-US" sz="14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-1002246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3.8 </a:t>
            </a:r>
            <a:r>
              <a:rPr lang="ko-KR" altLang="en-US" sz="3600" dirty="0" smtClean="0"/>
              <a:t>관리자 페이지 기능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002246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3.9 </a:t>
            </a:r>
            <a:r>
              <a:rPr lang="ko-KR" altLang="en-US" sz="3600" dirty="0" smtClean="0"/>
              <a:t>관리자 페이지 구</a:t>
            </a:r>
            <a:r>
              <a:rPr lang="ko-KR" altLang="en-US" sz="3600" dirty="0"/>
              <a:t>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7782272" y="4998677"/>
            <a:ext cx="1224136" cy="5760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8529" y="3135726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AdminLogManager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482872" y="3136639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&lt;&lt;interface&gt;&gt;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AdminLogMapper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167" y="3135726"/>
            <a:ext cx="200398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AdminLog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99511" y="4104576"/>
            <a:ext cx="1505622" cy="535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1" idx="0"/>
          </p:cNvCxnSpPr>
          <p:nvPr/>
        </p:nvCxnSpPr>
        <p:spPr>
          <a:xfrm>
            <a:off x="2271158" y="2670995"/>
            <a:ext cx="0" cy="46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4291" y="236321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URL </a:t>
            </a:r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2"/>
          </p:cNvCxnSpPr>
          <p:nvPr/>
        </p:nvCxnSpPr>
        <p:spPr>
          <a:xfrm>
            <a:off x="2271158" y="3855806"/>
            <a:ext cx="0" cy="47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03601" y="430743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페이지 응답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11" idx="3"/>
            <a:endCxn id="9" idx="1"/>
          </p:cNvCxnSpPr>
          <p:nvPr/>
        </p:nvCxnSpPr>
        <p:spPr>
          <a:xfrm>
            <a:off x="3273149" y="3495766"/>
            <a:ext cx="14653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7484766" y="4099076"/>
            <a:ext cx="182180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AdminLogMapper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xml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052322" y="3495766"/>
            <a:ext cx="1" cy="5957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0"/>
            <a:endCxn id="10" idx="2"/>
          </p:cNvCxnSpPr>
          <p:nvPr/>
        </p:nvCxnSpPr>
        <p:spPr>
          <a:xfrm flipH="1" flipV="1">
            <a:off x="8393773" y="3856719"/>
            <a:ext cx="1894" cy="242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8" idx="2"/>
            <a:endCxn id="8" idx="1"/>
          </p:cNvCxnSpPr>
          <p:nvPr/>
        </p:nvCxnSpPr>
        <p:spPr>
          <a:xfrm flipH="1">
            <a:off x="8394340" y="4819156"/>
            <a:ext cx="1327" cy="17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808387" y="1950915"/>
            <a:ext cx="150562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LogAop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2" idx="2"/>
          </p:cNvCxnSpPr>
          <p:nvPr/>
        </p:nvCxnSpPr>
        <p:spPr>
          <a:xfrm>
            <a:off x="3561198" y="2670995"/>
            <a:ext cx="0" cy="8247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63604" y="4684003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`Model`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8354" y="4560959"/>
            <a:ext cx="104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`View`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41595" y="6212001"/>
            <a:ext cx="289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관리자 메인 페이지 관련 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29" name="직선 연결선 28"/>
          <p:cNvCxnSpPr>
            <a:stCxn id="9" idx="3"/>
            <a:endCxn id="10" idx="1"/>
          </p:cNvCxnSpPr>
          <p:nvPr/>
        </p:nvCxnSpPr>
        <p:spPr>
          <a:xfrm>
            <a:off x="6560331" y="3495766"/>
            <a:ext cx="922541" cy="91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1084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4.1 AOP</a:t>
            </a:r>
            <a:r>
              <a:rPr lang="ko-KR" altLang="en-US" sz="3200" dirty="0" smtClean="0"/>
              <a:t>를 활용할 사용자 로그 수집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Aop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</a:t>
            </a:r>
            <a:r>
              <a:rPr lang="ko-KR" altLang="en-US" sz="1600" dirty="0"/>
              <a:t>용</a:t>
            </a:r>
            <a:r>
              <a:rPr lang="ko-KR" altLang="en-US" sz="1600" dirty="0" smtClean="0"/>
              <a:t> 중요 코드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7762" y="2050016"/>
            <a:ext cx="4626180" cy="242384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2591" y="2050015"/>
            <a:ext cx="4626179" cy="41764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155" y="207846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LogAop.java</a:t>
            </a:r>
            <a:endParaRPr lang="ko-KR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5" y="2431620"/>
            <a:ext cx="3181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7" y="3726780"/>
            <a:ext cx="4276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7025" y="2965555"/>
            <a:ext cx="460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en-US" altLang="ko-KR" sz="1400" dirty="0" err="1" smtClean="0"/>
              <a:t>Aop</a:t>
            </a:r>
            <a:r>
              <a:rPr lang="ko-KR" altLang="en-US" sz="1400" dirty="0" smtClean="0"/>
              <a:t>가 적용 될 특정 </a:t>
            </a:r>
            <a:r>
              <a:rPr lang="en-US" altLang="ko-KR" sz="1400" dirty="0" err="1" smtClean="0"/>
              <a:t>Pointcut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범위 지정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2) </a:t>
            </a:r>
            <a:r>
              <a:rPr lang="en-US" altLang="ko-KR" sz="1400" dirty="0" err="1" smtClean="0"/>
              <a:t>com.secuve.seminar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 하위의 모든 클래스에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대한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2398" y="3996809"/>
            <a:ext cx="4204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en-US" altLang="ko-KR" sz="1400" dirty="0" err="1" smtClean="0"/>
              <a:t>joinpoint</a:t>
            </a:r>
            <a:r>
              <a:rPr lang="ko-KR" altLang="en-US" sz="1400" dirty="0" smtClean="0"/>
              <a:t>가 적용된 곳의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명을 호출</a:t>
            </a:r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en-US" altLang="ko-KR" sz="1400" dirty="0" err="1" smtClean="0"/>
              <a:t>com.secuve.seminar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 하위의 모든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명을 호출</a:t>
            </a:r>
            <a:endParaRPr lang="en-US" altLang="ko-KR" sz="1400" dirty="0" smtClean="0"/>
          </a:p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사용자가 접근한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확인</a:t>
            </a:r>
            <a:endParaRPr lang="en-US" altLang="ko-KR" sz="1400" dirty="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6" y="5094932"/>
            <a:ext cx="4257983" cy="2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9165" y="5435808"/>
            <a:ext cx="390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HTTP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정보 반환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2) HTTP </a:t>
            </a:r>
            <a:r>
              <a:rPr lang="ko-KR" altLang="en-US" sz="1400" dirty="0" err="1" smtClean="0"/>
              <a:t>헤더값을</a:t>
            </a:r>
            <a:r>
              <a:rPr lang="ko-KR" altLang="en-US" sz="1400" dirty="0" smtClean="0"/>
              <a:t> 읽어와서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값을 반환 받음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7777" y="2238267"/>
            <a:ext cx="245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</a:t>
            </a:r>
            <a:endParaRPr lang="ko-KR" altLang="en-US" sz="14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55" y="2718668"/>
            <a:ext cx="4069773" cy="2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48747" y="305954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@Aspect</a:t>
            </a:r>
            <a:r>
              <a:rPr lang="ko-KR" altLang="en-US" sz="1400" dirty="0" smtClean="0"/>
              <a:t>가 적용된 클래스를 찾음</a:t>
            </a:r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해당 </a:t>
            </a:r>
            <a:r>
              <a:rPr lang="en-US" altLang="ko-KR" sz="1400" dirty="0" err="1" smtClean="0"/>
              <a:t>Aop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객체에 등록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0961" y="-17636"/>
            <a:ext cx="31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r>
              <a:rPr lang="en-US" altLang="ko-KR" b="1" dirty="0">
                <a:solidFill>
                  <a:schemeClr val="bg1"/>
                </a:solidFill>
              </a:rPr>
              <a:t>. Spring </a:t>
            </a:r>
            <a:r>
              <a:rPr lang="ko-KR" altLang="en-US" b="1" dirty="0">
                <a:solidFill>
                  <a:schemeClr val="bg1"/>
                </a:solidFill>
              </a:rPr>
              <a:t>중요 기능 적용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43941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4.2 </a:t>
            </a:r>
            <a:r>
              <a:rPr lang="ko-KR" altLang="en-US" sz="3200" dirty="0" smtClean="0"/>
              <a:t>선언적 </a:t>
            </a:r>
            <a:r>
              <a:rPr lang="en-US" altLang="ko-KR" sz="3200" dirty="0" smtClean="0"/>
              <a:t>Spring transaction </a:t>
            </a:r>
            <a:r>
              <a:rPr lang="ko-KR" altLang="en-US" sz="3200" dirty="0" smtClean="0"/>
              <a:t>적용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0068" y="1638354"/>
            <a:ext cx="9721215" cy="46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- Transaction </a:t>
            </a:r>
            <a:r>
              <a:rPr lang="ko-KR" altLang="en-US" sz="1600" dirty="0" smtClean="0"/>
              <a:t>적용 중요 코드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2591" y="2050015"/>
            <a:ext cx="4626179" cy="32609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0" y="2572742"/>
            <a:ext cx="411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4171" y="2142604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HomeController.java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8280" y="3150716"/>
            <a:ext cx="41983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Transaction</a:t>
            </a:r>
            <a:r>
              <a:rPr lang="ko-KR" altLang="en-US" sz="1400" dirty="0" smtClean="0"/>
              <a:t>을 적용할 대상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명시적으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@Transactional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적용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2) @Transactional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옵션에 따라 전파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규칙 등을 정의</a:t>
            </a:r>
            <a:endParaRPr lang="en-US" altLang="ko-KR" sz="1400" dirty="0"/>
          </a:p>
          <a:p>
            <a:r>
              <a:rPr lang="en-US" altLang="ko-KR" sz="1400" dirty="0" smtClean="0"/>
              <a:t>   (isolation, </a:t>
            </a:r>
            <a:r>
              <a:rPr lang="en-US" altLang="ko-KR" sz="1400" dirty="0" err="1" smtClean="0"/>
              <a:t>readOnly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rollbackFor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noRollbackFor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    timeout)</a:t>
            </a:r>
            <a:r>
              <a:rPr lang="ko-KR" altLang="en-US" sz="1400" dirty="0" smtClean="0"/>
              <a:t>                                                                                                                         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27762" y="2050016"/>
            <a:ext cx="4626180" cy="24688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76739" y="209208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servlet-contxt.xml</a:t>
            </a:r>
            <a:endParaRPr lang="ko-KR" altLang="en-US" sz="16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47" y="2544795"/>
            <a:ext cx="4053054" cy="4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4731" y="3150716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· </a:t>
            </a:r>
            <a:r>
              <a:rPr lang="en-US" altLang="ko-KR" sz="1400" dirty="0" err="1" smtClean="0"/>
              <a:t>dataSource</a:t>
            </a:r>
            <a:r>
              <a:rPr lang="ko-KR" altLang="en-US" sz="1400" dirty="0" smtClean="0"/>
              <a:t>를 참고하는 </a:t>
            </a:r>
            <a:r>
              <a:rPr lang="en-US" altLang="ko-KR" sz="1400" dirty="0" err="1" smtClean="0"/>
              <a:t>transactionManager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명시</a:t>
            </a:r>
            <a:endParaRPr lang="ko-KR" altLang="en-US" sz="1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47" y="3609975"/>
            <a:ext cx="1905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95208" y="387079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· @Transactional</a:t>
            </a:r>
            <a:r>
              <a:rPr lang="ko-KR" altLang="en-US" sz="1400" dirty="0" smtClean="0"/>
              <a:t>을 스프링에 실제적으로 적용하기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위해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146" y="5806301"/>
            <a:ext cx="970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join() </a:t>
            </a:r>
            <a:r>
              <a:rPr lang="ko-KR" altLang="en-US" sz="1600" dirty="0" err="1" smtClean="0"/>
              <a:t>메소드에서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테이블에 값이 들어가는 과정에서 한쪽이 </a:t>
            </a:r>
            <a:r>
              <a:rPr lang="en-US" altLang="ko-KR" sz="1600" dirty="0" smtClean="0"/>
              <a:t>Exception</a:t>
            </a:r>
            <a:r>
              <a:rPr lang="ko-KR" altLang="en-US" sz="1600" dirty="0" smtClean="0"/>
              <a:t>이 발생할 경우에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trasaction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발생 확인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61" y="-17636"/>
            <a:ext cx="31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r>
              <a:rPr lang="en-US" altLang="ko-KR" b="1" dirty="0">
                <a:solidFill>
                  <a:schemeClr val="bg1"/>
                </a:solidFill>
              </a:rPr>
              <a:t>. Spring </a:t>
            </a:r>
            <a:r>
              <a:rPr lang="ko-KR" altLang="en-US" b="1" dirty="0">
                <a:solidFill>
                  <a:schemeClr val="bg1"/>
                </a:solidFill>
              </a:rPr>
              <a:t>중요 기능 적용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2485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4.3 Spring ORM</a:t>
            </a:r>
            <a:r>
              <a:rPr lang="ko-KR" altLang="en-US" sz="3200" dirty="0"/>
              <a:t> </a:t>
            </a:r>
            <a:r>
              <a:rPr lang="en-US" altLang="ko-KR" sz="3200" dirty="0" err="1" smtClean="0"/>
              <a:t>mybatis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적용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92468" y="1638548"/>
            <a:ext cx="9721215" cy="4633874"/>
          </a:xfrm>
          <a:prstGeom prst="rect">
            <a:avLst/>
          </a:prstGeom>
        </p:spPr>
        <p:txBody>
          <a:bodyPr vert="horz" lIns="101837" tIns="50918" rIns="101837" bIns="50918" rtlCol="0">
            <a:normAutofit/>
          </a:bodyPr>
          <a:lstStyle>
            <a:lvl1pPr marL="381888" indent="-381888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423" indent="-318240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2959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143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326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0510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9694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8877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8061" indent="-254592" algn="l" defTabSz="101836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mybatis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 중요 코드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7762" y="2050016"/>
            <a:ext cx="4626180" cy="24688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76739" y="209208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servlet-contxt.xml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04731" y="3726780"/>
            <a:ext cx="5112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en-US" altLang="ko-KR" sz="1400" dirty="0" err="1" smtClean="0"/>
              <a:t>dataSource</a:t>
            </a:r>
            <a:r>
              <a:rPr lang="ko-KR" altLang="en-US" sz="1400" dirty="0" smtClean="0"/>
              <a:t>를 참조하는 </a:t>
            </a:r>
            <a:r>
              <a:rPr lang="en-US" altLang="ko-KR" sz="1400" dirty="0" err="1" smtClean="0"/>
              <a:t>SqlSessionFactoryBean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초기화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2) </a:t>
            </a:r>
            <a:r>
              <a:rPr lang="en-US" altLang="ko-KR" sz="1400" dirty="0" err="1" smtClean="0"/>
              <a:t>MapperScannerConfigurer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빈 객체 설정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24" y="2662211"/>
            <a:ext cx="4435706" cy="106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442591" y="2050015"/>
            <a:ext cx="4626179" cy="33521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3" y="2259986"/>
            <a:ext cx="3971732" cy="45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388" y="2774573"/>
            <a:ext cx="406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· </a:t>
            </a:r>
            <a:r>
              <a:rPr lang="en-US" altLang="ko-KR" sz="1400" dirty="0" smtClean="0"/>
              <a:t>Mapper </a:t>
            </a:r>
            <a:r>
              <a:rPr lang="ko-KR" altLang="en-US" sz="1400" dirty="0" smtClean="0"/>
              <a:t>적용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파일 정의</a:t>
            </a:r>
            <a:endParaRPr lang="ko-KR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5" y="3160345"/>
            <a:ext cx="3883905" cy="161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8147" y="4805492"/>
            <a:ext cx="427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Mapper </a:t>
            </a:r>
            <a:r>
              <a:rPr lang="ko-KR" altLang="en-US" sz="1400" dirty="0" smtClean="0"/>
              <a:t>정의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대한 쿼리 정의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6139" y="5815012"/>
            <a:ext cx="9837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interface Mapper </a:t>
            </a:r>
            <a:r>
              <a:rPr lang="ko-KR" altLang="en-US" sz="1600" dirty="0" smtClean="0"/>
              <a:t>클래스는 </a:t>
            </a:r>
            <a:r>
              <a:rPr lang="en-US" altLang="ko-KR" sz="1600" dirty="0" smtClean="0"/>
              <a:t>Service </a:t>
            </a:r>
            <a:r>
              <a:rPr lang="ko-KR" altLang="en-US" sz="1600" dirty="0" smtClean="0"/>
              <a:t>클래스에서 호출하여 재정의 하거나 </a:t>
            </a:r>
            <a:r>
              <a:rPr lang="en-US" altLang="ko-KR" sz="1600" dirty="0" smtClean="0"/>
              <a:t>Mapper </a:t>
            </a:r>
            <a:r>
              <a:rPr lang="ko-KR" altLang="en-US" sz="1600" dirty="0" smtClean="0"/>
              <a:t>자체를 직접 호출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하여 사용 가능함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0961" y="-17636"/>
            <a:ext cx="31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r>
              <a:rPr lang="en-US" altLang="ko-KR" b="1" dirty="0">
                <a:solidFill>
                  <a:schemeClr val="bg1"/>
                </a:solidFill>
              </a:rPr>
              <a:t>. Spring </a:t>
            </a:r>
            <a:r>
              <a:rPr lang="ko-KR" altLang="en-US" b="1" dirty="0">
                <a:solidFill>
                  <a:schemeClr val="bg1"/>
                </a:solidFill>
              </a:rPr>
              <a:t>중요 기능 적용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ache2.asset-cache.net/xc/513207601.jpg?v=2&amp;c=IWSAsset&amp;k=2&amp;d=1qU2BGIDBxkae0JgxfDsMSrvpTPMuPE2kT2NjprXIGjuwgvkw4yvWxzTSpBPDtx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9" y="1077837"/>
            <a:ext cx="7189002" cy="4977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90760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1.1 </a:t>
            </a:r>
            <a:r>
              <a:rPr lang="ko-KR" altLang="en-US" sz="3600" dirty="0" smtClean="0"/>
              <a:t>배경 및 목적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현 어플리케이션 구현은 </a:t>
            </a:r>
            <a:r>
              <a:rPr lang="en-US" altLang="ko-KR" sz="2000" dirty="0" smtClean="0"/>
              <a:t>Spring Framework</a:t>
            </a:r>
            <a:r>
              <a:rPr lang="ko-KR" altLang="en-US" sz="2000" dirty="0" smtClean="0"/>
              <a:t>의 전반적인 기능을 이해하는 것을 목표로 함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‘Web Manager Application’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Spring</a:t>
            </a:r>
            <a:r>
              <a:rPr lang="ko-KR" altLang="en-US" sz="2000" dirty="0" smtClean="0"/>
              <a:t>에서 제공하는 </a:t>
            </a:r>
            <a:r>
              <a:rPr lang="en-US" altLang="ko-KR" sz="2000" dirty="0" smtClean="0"/>
              <a:t>Spring MVC, DI, AOP, ORM, Transaction</a:t>
            </a:r>
            <a:r>
              <a:rPr lang="ko-KR" altLang="en-US" sz="2000" dirty="0" smtClean="0"/>
              <a:t>등을 활용하여 구현 함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이는 웹 페이지의 관리자 페이지로써 가입한 사용자 권한 관리 및 로그를 수집하고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이를 일종의 그래프로 시각화 함</a:t>
            </a:r>
            <a:endParaRPr lang="en-US" altLang="ko-KR" sz="2000" dirty="0"/>
          </a:p>
        </p:txBody>
      </p:sp>
      <p:pic>
        <p:nvPicPr>
          <p:cNvPr id="12290" name="Picture 2" descr="http://images.gofreedownload.net/people-user-2706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87" y="4339418"/>
            <a:ext cx="1034120" cy="10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664371" y="4806900"/>
            <a:ext cx="8428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 descr="http://images.gofreedownload.net/administrator-320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95" y="4086820"/>
            <a:ext cx="1251285" cy="12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7222085" y="4734892"/>
            <a:ext cx="8428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222085" y="5101577"/>
            <a:ext cx="84288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600475" y="5382964"/>
            <a:ext cx="3528392" cy="2880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Spring Framework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91" y="6103044"/>
            <a:ext cx="3477594" cy="3666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00475" y="4319101"/>
            <a:ext cx="1512168" cy="9632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Page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16699" y="4302844"/>
            <a:ext cx="1512168" cy="963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Manager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184651" y="4626881"/>
            <a:ext cx="360040" cy="2880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12243" y="534289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&lt;user&gt;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0995" y="53109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&lt;admin&gt;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61" y="-17636"/>
            <a:ext cx="169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</a:rPr>
              <a:t>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998594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1.2 </a:t>
            </a:r>
            <a:r>
              <a:rPr lang="ko-KR" altLang="en-US" sz="3600" dirty="0" smtClean="0"/>
              <a:t>개발 환경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02384"/>
              </p:ext>
            </p:extLst>
          </p:nvPr>
        </p:nvGraphicFramePr>
        <p:xfrm>
          <a:off x="1800225" y="1820440"/>
          <a:ext cx="72009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18"/>
                <a:gridCol w="56886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 8.0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MariaDB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plugin_innoDB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Framwork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4.0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JDK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Eclipse(version: 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Mars.2 Release (4.5.2)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JavaScipt</a:t>
                      </a:r>
                      <a:r>
                        <a:rPr lang="en-US" altLang="ko-KR" baseline="0" dirty="0" smtClean="0"/>
                        <a:t>, CSS, </a:t>
                      </a:r>
                      <a:r>
                        <a:rPr lang="en-US" altLang="ko-KR" baseline="0" dirty="0" err="1" smtClean="0"/>
                        <a:t>JQuery</a:t>
                      </a:r>
                      <a:r>
                        <a:rPr lang="en-US" altLang="ko-KR" baseline="0" dirty="0" smtClean="0"/>
                        <a:t>, HTML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61" y="-17636"/>
            <a:ext cx="169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</a:rPr>
              <a:t>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직선 연결선 89"/>
          <p:cNvCxnSpPr/>
          <p:nvPr/>
        </p:nvCxnSpPr>
        <p:spPr>
          <a:xfrm>
            <a:off x="792163" y="3257230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792163" y="4985422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92163" y="6250122"/>
            <a:ext cx="93610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781465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2.1 Spring </a:t>
            </a:r>
            <a:r>
              <a:rPr lang="ko-KR" altLang="en-US" sz="3600" dirty="0" smtClean="0"/>
              <a:t>구조</a:t>
            </a:r>
            <a:endParaRPr lang="ko-KR" altLang="en-US" sz="3600" dirty="0"/>
          </a:p>
        </p:txBody>
      </p:sp>
      <p:sp>
        <p:nvSpPr>
          <p:cNvPr id="13" name="직사각형 12"/>
          <p:cNvSpPr/>
          <p:nvPr/>
        </p:nvSpPr>
        <p:spPr>
          <a:xfrm>
            <a:off x="7344891" y="3833294"/>
            <a:ext cx="1728192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&lt;&lt;spring bean&gt;&gt;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HandlerMapping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6579" y="3833294"/>
            <a:ext cx="1728192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891" y="3357002"/>
            <a:ext cx="1728192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&lt;&lt;spring bean&gt;&gt;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HandlerAdapter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44291" y="3833294"/>
            <a:ext cx="17281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&lt;&lt;spring bean&gt;&gt;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4847" y="5345462"/>
            <a:ext cx="1728192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&lt;&lt;spring bean&gt;&gt;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92105" y="5345462"/>
            <a:ext cx="118037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 View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72883" y="5345462"/>
            <a:ext cx="17281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ModelAndView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30471" y="433735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(~Controller.java)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4517660" y="2105102"/>
            <a:ext cx="17281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 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66775" y="262474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(~Mapper.java)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7272883" y="2105102"/>
            <a:ext cx="17281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MyBatis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4291" y="1313014"/>
            <a:ext cx="17281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 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44291" y="2103370"/>
            <a:ext cx="17281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 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0667" y="2675262"/>
            <a:ext cx="16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(~Service.java)</a:t>
            </a:r>
            <a:endParaRPr lang="ko-KR" altLang="en-US" sz="1600" dirty="0"/>
          </a:p>
        </p:txBody>
      </p:sp>
      <p:sp>
        <p:nvSpPr>
          <p:cNvPr id="60" name="직사각형 59"/>
          <p:cNvSpPr/>
          <p:nvPr/>
        </p:nvSpPr>
        <p:spPr>
          <a:xfrm>
            <a:off x="8857059" y="880966"/>
            <a:ext cx="1728192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MariaDB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60" idx="1"/>
            <a:endCxn id="55" idx="0"/>
          </p:cNvCxnSpPr>
          <p:nvPr/>
        </p:nvCxnSpPr>
        <p:spPr>
          <a:xfrm flipH="1">
            <a:off x="8136979" y="1132994"/>
            <a:ext cx="720080" cy="9721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64371" y="580944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(~.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64" name="직선 연결선 63"/>
          <p:cNvCxnSpPr>
            <a:stCxn id="55" idx="1"/>
            <a:endCxn id="53" idx="3"/>
          </p:cNvCxnSpPr>
          <p:nvPr/>
        </p:nvCxnSpPr>
        <p:spPr>
          <a:xfrm flipH="1">
            <a:off x="6245852" y="2357130"/>
            <a:ext cx="1027031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3" idx="1"/>
            <a:endCxn id="58" idx="3"/>
          </p:cNvCxnSpPr>
          <p:nvPr/>
        </p:nvCxnSpPr>
        <p:spPr>
          <a:xfrm flipH="1" flipV="1">
            <a:off x="3672483" y="2355398"/>
            <a:ext cx="845177" cy="17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6" idx="2"/>
            <a:endCxn id="58" idx="0"/>
          </p:cNvCxnSpPr>
          <p:nvPr/>
        </p:nvCxnSpPr>
        <p:spPr>
          <a:xfrm>
            <a:off x="2808387" y="1817070"/>
            <a:ext cx="0" cy="2863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8" idx="2"/>
            <a:endCxn id="16" idx="0"/>
          </p:cNvCxnSpPr>
          <p:nvPr/>
        </p:nvCxnSpPr>
        <p:spPr>
          <a:xfrm>
            <a:off x="2808387" y="2607426"/>
            <a:ext cx="0" cy="122586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6" idx="3"/>
          </p:cNvCxnSpPr>
          <p:nvPr/>
        </p:nvCxnSpPr>
        <p:spPr>
          <a:xfrm>
            <a:off x="3672483" y="4085322"/>
            <a:ext cx="84517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4" idx="3"/>
            <a:endCxn id="15" idx="1"/>
          </p:cNvCxnSpPr>
          <p:nvPr/>
        </p:nvCxnSpPr>
        <p:spPr>
          <a:xfrm flipV="1">
            <a:off x="6264771" y="3609030"/>
            <a:ext cx="1080120" cy="4762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4" idx="3"/>
            <a:endCxn id="13" idx="1"/>
          </p:cNvCxnSpPr>
          <p:nvPr/>
        </p:nvCxnSpPr>
        <p:spPr>
          <a:xfrm>
            <a:off x="6264771" y="4085322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4" idx="2"/>
            <a:endCxn id="17" idx="0"/>
          </p:cNvCxnSpPr>
          <p:nvPr/>
        </p:nvCxnSpPr>
        <p:spPr>
          <a:xfrm flipH="1">
            <a:off x="5398943" y="4337350"/>
            <a:ext cx="1732" cy="10081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9" idx="0"/>
          </p:cNvCxnSpPr>
          <p:nvPr/>
        </p:nvCxnSpPr>
        <p:spPr>
          <a:xfrm flipV="1">
            <a:off x="3082294" y="4337350"/>
            <a:ext cx="1670309" cy="10081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48" idx="0"/>
          </p:cNvCxnSpPr>
          <p:nvPr/>
        </p:nvCxnSpPr>
        <p:spPr>
          <a:xfrm>
            <a:off x="6048747" y="4337350"/>
            <a:ext cx="2088232" cy="10081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2163" y="289128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20155" y="4585312"/>
            <a:ext cx="158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92163" y="5796746"/>
            <a:ext cx="158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759367" y="1817070"/>
            <a:ext cx="0" cy="538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34927" y="1518192"/>
            <a:ext cx="174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(~Mapper.xml)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3586888" y="3005202"/>
            <a:ext cx="1073071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Spring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AOP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129175" y="3509258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7" idx="1"/>
          </p:cNvCxnSpPr>
          <p:nvPr/>
        </p:nvCxnSpPr>
        <p:spPr>
          <a:xfrm flipH="1">
            <a:off x="2808387" y="3257230"/>
            <a:ext cx="77850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145091" y="2103370"/>
            <a:ext cx="1121807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Spring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Transaction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12" idx="0"/>
          </p:cNvCxnSpPr>
          <p:nvPr/>
        </p:nvCxnSpPr>
        <p:spPr>
          <a:xfrm flipH="1" flipV="1">
            <a:off x="8497020" y="1619048"/>
            <a:ext cx="1208975" cy="484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144091" y="3233570"/>
            <a:ext cx="732922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Spring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DI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115" idx="2"/>
          </p:cNvCxnSpPr>
          <p:nvPr/>
        </p:nvCxnSpPr>
        <p:spPr>
          <a:xfrm>
            <a:off x="510552" y="3737626"/>
            <a:ext cx="1" cy="273630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5" idx="0"/>
          </p:cNvCxnSpPr>
          <p:nvPr/>
        </p:nvCxnSpPr>
        <p:spPr>
          <a:xfrm flipV="1">
            <a:off x="510552" y="929314"/>
            <a:ext cx="1" cy="23042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748341" y="6391076"/>
            <a:ext cx="3272022" cy="3787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 </a:t>
            </a:r>
            <a:r>
              <a:rPr lang="en-US" altLang="ko-KR" sz="1400" dirty="0" err="1" smtClean="0"/>
              <a:t>Framwork</a:t>
            </a:r>
            <a:r>
              <a:rPr lang="en-US" altLang="ko-KR" sz="1400" dirty="0" smtClean="0"/>
              <a:t> IOC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6222831" y="2675262"/>
            <a:ext cx="1121807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Spring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ORM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960" y="-17636"/>
            <a:ext cx="30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Application </a:t>
            </a:r>
            <a:r>
              <a:rPr lang="ko-KR" altLang="en-US" b="1" dirty="0">
                <a:solidFill>
                  <a:schemeClr val="bg1"/>
                </a:solidFill>
              </a:rPr>
              <a:t>구성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81403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관리자 페이지 구조</a:t>
            </a:r>
            <a:endParaRPr lang="ko-KR" altLang="en-US" sz="3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0068" y="281186"/>
            <a:ext cx="9721215" cy="1170252"/>
          </a:xfrm>
          <a:prstGeom prst="rect">
            <a:avLst/>
          </a:prstGeom>
        </p:spPr>
        <p:txBody>
          <a:bodyPr vert="horz" lIns="101837" tIns="50918" rIns="101837" bIns="50918" rtlCol="0" anchor="ctr">
            <a:normAutofit/>
          </a:bodyPr>
          <a:lstStyle>
            <a:lvl1pPr algn="ctr" defTabSz="1018367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9301" y="1187760"/>
            <a:ext cx="347909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Manager Application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67484" y="1998588"/>
            <a:ext cx="1963855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메인 페이지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671281" y="1998588"/>
            <a:ext cx="162302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관리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587619" y="1998588"/>
            <a:ext cx="162302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480795" y="1998588"/>
            <a:ext cx="162302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</a:t>
            </a:r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04921" y="3359927"/>
            <a:ext cx="130923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최신 </a:t>
            </a:r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917608" y="4083832"/>
            <a:ext cx="1297755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최근 접속 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19546" y="2639259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최신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028969" y="4450289"/>
            <a:ext cx="1298496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삭제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027865" y="3726384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권한 설정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175623" y="3002226"/>
            <a:ext cx="1064435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Q&amp;A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167828" y="3726780"/>
            <a:ext cx="1064435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답변 등록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027864" y="2990068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조회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914375" y="3002226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공지사항 등록</a:t>
            </a:r>
            <a:endParaRPr lang="ko-KR" altLang="en-US" sz="1200" dirty="0"/>
          </a:p>
        </p:txBody>
      </p:sp>
      <p:cxnSp>
        <p:nvCxnSpPr>
          <p:cNvPr id="21" name="꺾인 연결선 20"/>
          <p:cNvCxnSpPr>
            <a:stCxn id="6" idx="2"/>
            <a:endCxn id="7" idx="0"/>
          </p:cNvCxnSpPr>
          <p:nvPr/>
        </p:nvCxnSpPr>
        <p:spPr>
          <a:xfrm rot="5400000">
            <a:off x="3170743" y="-229515"/>
            <a:ext cx="306772" cy="4149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8" idx="0"/>
          </p:cNvCxnSpPr>
          <p:nvPr/>
        </p:nvCxnSpPr>
        <p:spPr>
          <a:xfrm rot="5400000">
            <a:off x="4287433" y="887175"/>
            <a:ext cx="306772" cy="19160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9" idx="0"/>
          </p:cNvCxnSpPr>
          <p:nvPr/>
        </p:nvCxnSpPr>
        <p:spPr>
          <a:xfrm rot="16200000" flipH="1">
            <a:off x="5245602" y="1845060"/>
            <a:ext cx="306772" cy="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2"/>
            <a:endCxn id="10" idx="0"/>
          </p:cNvCxnSpPr>
          <p:nvPr/>
        </p:nvCxnSpPr>
        <p:spPr>
          <a:xfrm rot="16200000" flipH="1">
            <a:off x="6192190" y="898472"/>
            <a:ext cx="306772" cy="18934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2" idx="1"/>
          </p:cNvCxnSpPr>
          <p:nvPr/>
        </p:nvCxnSpPr>
        <p:spPr>
          <a:xfrm rot="16200000" flipH="1">
            <a:off x="-200196" y="3182250"/>
            <a:ext cx="1797416" cy="4381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1" idx="1"/>
          </p:cNvCxnSpPr>
          <p:nvPr/>
        </p:nvCxnSpPr>
        <p:spPr>
          <a:xfrm rot="16200000" flipH="1">
            <a:off x="155415" y="2826643"/>
            <a:ext cx="1073506" cy="425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3" idx="1"/>
          </p:cNvCxnSpPr>
          <p:nvPr/>
        </p:nvCxnSpPr>
        <p:spPr>
          <a:xfrm>
            <a:off x="470542" y="2502643"/>
            <a:ext cx="449004" cy="352838"/>
          </a:xfrm>
          <a:prstGeom prst="bentConnector3">
            <a:avLst>
              <a:gd name="adj1" fmla="val 1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16200000" flipH="1">
            <a:off x="1846297" y="3474961"/>
            <a:ext cx="2163864" cy="219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H="1">
            <a:off x="2207698" y="3113560"/>
            <a:ext cx="1439959" cy="2181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2575854" y="2745402"/>
            <a:ext cx="703644" cy="2181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20" idx="1"/>
          </p:cNvCxnSpPr>
          <p:nvPr/>
        </p:nvCxnSpPr>
        <p:spPr>
          <a:xfrm rot="16200000" flipH="1">
            <a:off x="4442008" y="2746081"/>
            <a:ext cx="715798" cy="228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7" idx="1"/>
          </p:cNvCxnSpPr>
          <p:nvPr/>
        </p:nvCxnSpPr>
        <p:spPr>
          <a:xfrm rot="16200000" flipH="1">
            <a:off x="6212145" y="2987319"/>
            <a:ext cx="1440358" cy="4710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6" idx="1"/>
          </p:cNvCxnSpPr>
          <p:nvPr/>
        </p:nvCxnSpPr>
        <p:spPr>
          <a:xfrm rot="16200000" flipH="1">
            <a:off x="6578316" y="2621141"/>
            <a:ext cx="715810" cy="478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32330" y="4778861"/>
            <a:ext cx="1570284" cy="475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접속 통계 현황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회원수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방문자수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942717" y="5520563"/>
            <a:ext cx="2090047" cy="475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시간대 별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 그래프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Hightcharts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937669" y="6203420"/>
            <a:ext cx="2090047" cy="475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별 접속 통계 그래프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Hightcharts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42" name="꺾인 연결선 41"/>
          <p:cNvCxnSpPr>
            <a:endCxn id="35" idx="1"/>
          </p:cNvCxnSpPr>
          <p:nvPr/>
        </p:nvCxnSpPr>
        <p:spPr>
          <a:xfrm rot="16200000" flipH="1">
            <a:off x="-551158" y="3533217"/>
            <a:ext cx="2514062" cy="452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36" idx="1"/>
          </p:cNvCxnSpPr>
          <p:nvPr/>
        </p:nvCxnSpPr>
        <p:spPr>
          <a:xfrm rot="16200000" flipH="1">
            <a:off x="-916810" y="3898880"/>
            <a:ext cx="3255756" cy="4632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37" idx="1"/>
          </p:cNvCxnSpPr>
          <p:nvPr/>
        </p:nvCxnSpPr>
        <p:spPr>
          <a:xfrm rot="16200000" flipH="1">
            <a:off x="-1260762" y="4242832"/>
            <a:ext cx="3938613" cy="458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14375" y="3720430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공지사항 삭제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4896619" y="4443937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공지사항 수정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8385951" y="1998581"/>
            <a:ext cx="1785323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웹 접근 관리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8898228" y="2993690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접근 로그 조회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8899511" y="3720642"/>
            <a:ext cx="1287967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컬럼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별 검색</a:t>
            </a:r>
            <a:endParaRPr lang="ko-KR" altLang="en-US" sz="1200" dirty="0"/>
          </a:p>
        </p:txBody>
      </p:sp>
      <p:cxnSp>
        <p:nvCxnSpPr>
          <p:cNvPr id="62" name="꺾인 연결선 61"/>
          <p:cNvCxnSpPr>
            <a:endCxn id="47" idx="1"/>
          </p:cNvCxnSpPr>
          <p:nvPr/>
        </p:nvCxnSpPr>
        <p:spPr>
          <a:xfrm rot="16200000" flipH="1">
            <a:off x="4082906" y="3105182"/>
            <a:ext cx="1434003" cy="2289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48" idx="1"/>
          </p:cNvCxnSpPr>
          <p:nvPr/>
        </p:nvCxnSpPr>
        <p:spPr>
          <a:xfrm rot="16200000" flipH="1">
            <a:off x="3712273" y="3475812"/>
            <a:ext cx="2157511" cy="2111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1" idx="1"/>
          </p:cNvCxnSpPr>
          <p:nvPr/>
        </p:nvCxnSpPr>
        <p:spPr>
          <a:xfrm rot="16200000" flipH="1">
            <a:off x="8396470" y="2708154"/>
            <a:ext cx="707262" cy="296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2" idx="1"/>
          </p:cNvCxnSpPr>
          <p:nvPr/>
        </p:nvCxnSpPr>
        <p:spPr>
          <a:xfrm rot="16200000" flipH="1">
            <a:off x="8033635" y="3070988"/>
            <a:ext cx="1434214" cy="2975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 flipH="1">
            <a:off x="7679094" y="3425531"/>
            <a:ext cx="2185482" cy="3397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" idx="2"/>
            <a:endCxn id="50" idx="0"/>
          </p:cNvCxnSpPr>
          <p:nvPr/>
        </p:nvCxnSpPr>
        <p:spPr>
          <a:xfrm rot="16200000" flipH="1">
            <a:off x="7185347" y="-94686"/>
            <a:ext cx="306765" cy="3879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960" y="-17636"/>
            <a:ext cx="30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Application </a:t>
            </a:r>
            <a:r>
              <a:rPr lang="ko-KR" altLang="en-US" b="1" dirty="0">
                <a:solidFill>
                  <a:schemeClr val="bg1"/>
                </a:solidFill>
              </a:rPr>
              <a:t>구성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9" name="꺾인 연결선 18"/>
          <p:cNvCxnSpPr>
            <a:stCxn id="37" idx="3"/>
            <a:endCxn id="55" idx="2"/>
          </p:cNvCxnSpPr>
          <p:nvPr/>
        </p:nvCxnSpPr>
        <p:spPr>
          <a:xfrm flipV="1">
            <a:off x="3027716" y="4975925"/>
            <a:ext cx="6686493" cy="14653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29067" y="4400342"/>
            <a:ext cx="1570284" cy="575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별 접속 통계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Hightcharts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2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81403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사용자 페이지 구조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313645" y="1638548"/>
            <a:ext cx="216024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5" y="2502644"/>
            <a:ext cx="21602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서비스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24411" y="2502644"/>
            <a:ext cx="21602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90065" y="2502644"/>
            <a:ext cx="21602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0995" y="2502644"/>
            <a:ext cx="21602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36179" y="4230440"/>
            <a:ext cx="1584176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50071" y="4954345"/>
            <a:ext cx="1570284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 계정 수정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961915" y="3509772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613469" y="4954345"/>
            <a:ext cx="1571181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</a:t>
            </a:r>
            <a:r>
              <a:rPr lang="ko-KR" altLang="en-US" sz="140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13470" y="4230440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등록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72834" y="3506282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Q&amp;A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865039" y="4230836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Q&amp;A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613469" y="3494124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조회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869084" y="4950855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Q&amp;A</a:t>
            </a:r>
            <a:r>
              <a:rPr lang="ko-KR" altLang="en-US" sz="1400" dirty="0" smtClean="0"/>
              <a:t> 삭제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09621" y="3506282"/>
            <a:ext cx="1558440" cy="432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공지사항 조회</a:t>
            </a:r>
            <a:endParaRPr lang="ko-KR" altLang="en-US" sz="1400" dirty="0"/>
          </a:p>
        </p:txBody>
      </p:sp>
      <p:cxnSp>
        <p:nvCxnSpPr>
          <p:cNvPr id="22" name="꺾인 연결선 21"/>
          <p:cNvCxnSpPr>
            <a:stCxn id="4" idx="2"/>
            <a:endCxn id="5" idx="0"/>
          </p:cNvCxnSpPr>
          <p:nvPr/>
        </p:nvCxnSpPr>
        <p:spPr>
          <a:xfrm rot="5400000">
            <a:off x="3236980" y="345859"/>
            <a:ext cx="360040" cy="39535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6" idx="0"/>
          </p:cNvCxnSpPr>
          <p:nvPr/>
        </p:nvCxnSpPr>
        <p:spPr>
          <a:xfrm rot="5400000">
            <a:off x="4569128" y="1678007"/>
            <a:ext cx="360040" cy="12892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7" idx="0"/>
          </p:cNvCxnSpPr>
          <p:nvPr/>
        </p:nvCxnSpPr>
        <p:spPr>
          <a:xfrm rot="16200000" flipH="1">
            <a:off x="5851955" y="1684414"/>
            <a:ext cx="360040" cy="1276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8" idx="0"/>
          </p:cNvCxnSpPr>
          <p:nvPr/>
        </p:nvCxnSpPr>
        <p:spPr>
          <a:xfrm rot="16200000" flipH="1">
            <a:off x="7197420" y="338949"/>
            <a:ext cx="360040" cy="3967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10" idx="1"/>
          </p:cNvCxnSpPr>
          <p:nvPr/>
        </p:nvCxnSpPr>
        <p:spPr>
          <a:xfrm rot="16200000" flipH="1">
            <a:off x="-282824" y="3937671"/>
            <a:ext cx="2163867" cy="301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9" idx="1"/>
          </p:cNvCxnSpPr>
          <p:nvPr/>
        </p:nvCxnSpPr>
        <p:spPr>
          <a:xfrm rot="16200000" flipH="1">
            <a:off x="72182" y="3582665"/>
            <a:ext cx="1439962" cy="2880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11" idx="1"/>
          </p:cNvCxnSpPr>
          <p:nvPr/>
        </p:nvCxnSpPr>
        <p:spPr>
          <a:xfrm rot="16200000" flipH="1">
            <a:off x="445383" y="3209462"/>
            <a:ext cx="719294" cy="313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12" idx="1"/>
          </p:cNvCxnSpPr>
          <p:nvPr/>
        </p:nvCxnSpPr>
        <p:spPr>
          <a:xfrm rot="16200000" flipH="1">
            <a:off x="2381023" y="3938120"/>
            <a:ext cx="2163867" cy="3010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13" idx="1"/>
          </p:cNvCxnSpPr>
          <p:nvPr/>
        </p:nvCxnSpPr>
        <p:spPr>
          <a:xfrm rot="16200000" flipH="1">
            <a:off x="2742975" y="3576166"/>
            <a:ext cx="1439963" cy="3010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16" idx="1"/>
          </p:cNvCxnSpPr>
          <p:nvPr/>
        </p:nvCxnSpPr>
        <p:spPr>
          <a:xfrm rot="16200000" flipH="1">
            <a:off x="3111131" y="3208007"/>
            <a:ext cx="703649" cy="3010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18" idx="1"/>
          </p:cNvCxnSpPr>
          <p:nvPr/>
        </p:nvCxnSpPr>
        <p:spPr>
          <a:xfrm rot="16200000" flipH="1">
            <a:off x="5699274" y="3212157"/>
            <a:ext cx="715804" cy="304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17" idx="1"/>
          </p:cNvCxnSpPr>
          <p:nvPr/>
        </p:nvCxnSpPr>
        <p:spPr>
          <a:xfrm rot="16200000" flipH="1">
            <a:off x="7674871" y="3972863"/>
            <a:ext cx="2160377" cy="228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5" idx="1"/>
          </p:cNvCxnSpPr>
          <p:nvPr/>
        </p:nvCxnSpPr>
        <p:spPr>
          <a:xfrm rot="16200000" flipH="1">
            <a:off x="8032858" y="3614877"/>
            <a:ext cx="1440358" cy="2240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14" idx="1"/>
          </p:cNvCxnSpPr>
          <p:nvPr/>
        </p:nvCxnSpPr>
        <p:spPr>
          <a:xfrm rot="16200000" flipH="1">
            <a:off x="8399030" y="3248699"/>
            <a:ext cx="715809" cy="2317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960" y="-17636"/>
            <a:ext cx="30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Application </a:t>
            </a:r>
            <a:r>
              <a:rPr lang="ko-KR" altLang="en-US" b="1" dirty="0">
                <a:solidFill>
                  <a:schemeClr val="bg1"/>
                </a:solidFill>
              </a:rPr>
              <a:t>구성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034255" y="281186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2.4 Database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31906"/>
              </p:ext>
            </p:extLst>
          </p:nvPr>
        </p:nvGraphicFramePr>
        <p:xfrm>
          <a:off x="555431" y="2070596"/>
          <a:ext cx="2700300" cy="10971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8132"/>
                <a:gridCol w="1512168"/>
              </a:tblGrid>
              <a:tr h="19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BIGINT(20)</a:t>
                      </a:r>
                      <a:endParaRPr lang="ko-KR" altLang="en-US" sz="1400" dirty="0"/>
                    </a:p>
                  </a:txBody>
                  <a:tcPr/>
                </a:tc>
              </a:tr>
              <a:tr h="792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userName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password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isAdmin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VARCHAR(255)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VARCHAR(255)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VARCHAR(10)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423" y="17628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`users`</a:t>
            </a:r>
            <a:endParaRPr lang="ko-KR" altLang="en-US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53239"/>
              </p:ext>
            </p:extLst>
          </p:nvPr>
        </p:nvGraphicFramePr>
        <p:xfrm>
          <a:off x="3946796" y="2070596"/>
          <a:ext cx="2484276" cy="8336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958"/>
                <a:gridCol w="157731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infoId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BIGINT(20)</a:t>
                      </a:r>
                      <a:endParaRPr lang="ko-KR" altLang="en-US" sz="1400" dirty="0"/>
                    </a:p>
                  </a:txBody>
                  <a:tcPr/>
                </a:tc>
              </a:tr>
              <a:tr h="528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email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tel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VARCHAR(255)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VARCHAR(255)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1835" y="173618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</a:t>
            </a:r>
            <a:r>
              <a:rPr lang="en-US" altLang="ko-KR" sz="1400" dirty="0" err="1" smtClean="0"/>
              <a:t>usersinfo</a:t>
            </a:r>
            <a:r>
              <a:rPr lang="en-US" altLang="ko-KR" sz="1400" dirty="0" smtClean="0"/>
              <a:t>`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70661"/>
              </p:ext>
            </p:extLst>
          </p:nvPr>
        </p:nvGraphicFramePr>
        <p:xfrm>
          <a:off x="359131" y="4231820"/>
          <a:ext cx="2899060" cy="1625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3279"/>
                <a:gridCol w="1545781"/>
              </a:tblGrid>
              <a:tr h="281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LogId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BIGINT(20)</a:t>
                      </a:r>
                      <a:endParaRPr lang="ko-KR" altLang="en-US" sz="1400" dirty="0"/>
                    </a:p>
                  </a:txBody>
                  <a:tcPr/>
                </a:tc>
              </a:tr>
              <a:tr h="132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LogUserName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LogRegDate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LogContent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IpAddress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LogInHit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VARCHAR(255)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DATETIME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VARCHAR(800)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VARCHAR(255)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BIGINT(20)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115" y="385105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`log`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20511"/>
              </p:ext>
            </p:extLst>
          </p:nvPr>
        </p:nvGraphicFramePr>
        <p:xfrm>
          <a:off x="3600475" y="4230836"/>
          <a:ext cx="3168352" cy="13092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NoticeId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BIGINT(20)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1004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NoticeUserName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NoticeTitle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NoticeContent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NoticeRegDate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VARCHAR(255)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VARCHAR(300)</a:t>
                      </a:r>
                    </a:p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VARCHAR(8000)</a:t>
                      </a:r>
                    </a:p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DATETIME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00475" y="392305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`notice`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94830"/>
              </p:ext>
            </p:extLst>
          </p:nvPr>
        </p:nvGraphicFramePr>
        <p:xfrm>
          <a:off x="7353769" y="4239655"/>
          <a:ext cx="3015458" cy="15033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1282"/>
                <a:gridCol w="1584176"/>
              </a:tblGrid>
              <a:tr h="384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QnaId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BIGINT(20)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1119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QnaUserName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QnaQuestion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QnsAnswer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QnaRegDate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VARCHAR(255)</a:t>
                      </a:r>
                    </a:p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VARCHAR(1000)</a:t>
                      </a:r>
                    </a:p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VARCHAR(8000)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DATETIME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44891" y="390530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</a:t>
            </a:r>
            <a:r>
              <a:rPr lang="en-US" altLang="ko-KR" sz="1400" dirty="0" err="1" smtClean="0"/>
              <a:t>qna</a:t>
            </a:r>
            <a:r>
              <a:rPr lang="en-US" altLang="ko-KR" sz="1400" dirty="0" smtClean="0"/>
              <a:t>`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44891" y="169081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</a:t>
            </a:r>
            <a:r>
              <a:rPr lang="en-US" altLang="ko-KR" sz="1400" dirty="0" err="1" smtClean="0"/>
              <a:t>userboard</a:t>
            </a:r>
            <a:r>
              <a:rPr lang="en-US" altLang="ko-KR" sz="1400" dirty="0" smtClean="0"/>
              <a:t>`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03188"/>
              </p:ext>
            </p:extLst>
          </p:nvPr>
        </p:nvGraphicFramePr>
        <p:xfrm>
          <a:off x="7344891" y="2056050"/>
          <a:ext cx="2890961" cy="15423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8793"/>
                <a:gridCol w="1512168"/>
              </a:tblGrid>
              <a:tr h="384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BIGINT(20)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1119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bUserName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bTitle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bContent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bHit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bRegDate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VARCHAR(255)</a:t>
                      </a:r>
                    </a:p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VARCHAR(200)</a:t>
                      </a:r>
                    </a:p>
                    <a:p>
                      <a:pPr marL="0" marR="0" indent="0" algn="l" defTabSz="10183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VARCHAR(300)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INT(20)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TIMESTAMP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3260080" y="2214612"/>
            <a:ext cx="68210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22080" y="2191752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67799" y="2172282"/>
            <a:ext cx="0" cy="8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6"/>
          </p:cNvCxnSpPr>
          <p:nvPr/>
        </p:nvCxnSpPr>
        <p:spPr>
          <a:xfrm flipV="1">
            <a:off x="3867799" y="2172282"/>
            <a:ext cx="74389" cy="4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6"/>
          </p:cNvCxnSpPr>
          <p:nvPr/>
        </p:nvCxnSpPr>
        <p:spPr>
          <a:xfrm>
            <a:off x="3867799" y="2214612"/>
            <a:ext cx="74389" cy="47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13742" y="2169900"/>
            <a:ext cx="0" cy="8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6812" y="2214612"/>
            <a:ext cx="1132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외래키</a:t>
            </a:r>
            <a:r>
              <a:rPr lang="ko-KR" altLang="en-US" sz="900" b="1" dirty="0" smtClean="0"/>
              <a:t> 참조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960" y="-17636"/>
            <a:ext cx="30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Application </a:t>
            </a:r>
            <a:r>
              <a:rPr lang="ko-KR" altLang="en-US" b="1" dirty="0">
                <a:solidFill>
                  <a:schemeClr val="bg1"/>
                </a:solidFill>
              </a:rPr>
              <a:t>구성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24196" y="263430"/>
            <a:ext cx="9721215" cy="11702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3.1 </a:t>
            </a:r>
            <a:r>
              <a:rPr lang="ko-KR" altLang="en-US" sz="3600" dirty="0" smtClean="0"/>
              <a:t>로그인 관련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9" y="1350516"/>
            <a:ext cx="2338888" cy="2225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0195" y="3654772"/>
            <a:ext cx="1206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3242"/>
          <a:stretch/>
        </p:blipFill>
        <p:spPr bwMode="auto">
          <a:xfrm>
            <a:off x="4279037" y="1296264"/>
            <a:ext cx="2192784" cy="237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r="2723"/>
          <a:stretch/>
        </p:blipFill>
        <p:spPr bwMode="auto">
          <a:xfrm>
            <a:off x="7904504" y="1278508"/>
            <a:ext cx="2176691" cy="237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99709" y="365278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회원가입 성공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163613" y="3654772"/>
            <a:ext cx="168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회원가입 실패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3240435" y="1847662"/>
            <a:ext cx="57606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965127" y="1846678"/>
            <a:ext cx="57606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0155" y="617505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일반 사용자 로그인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5" name="오른쪽 화살표 14"/>
          <p:cNvSpPr/>
          <p:nvPr/>
        </p:nvSpPr>
        <p:spPr>
          <a:xfrm>
            <a:off x="3240435" y="4731978"/>
            <a:ext cx="57606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r="1"/>
          <a:stretch/>
        </p:blipFill>
        <p:spPr bwMode="auto">
          <a:xfrm>
            <a:off x="798990" y="4086820"/>
            <a:ext cx="2009397" cy="207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75" y="4158828"/>
            <a:ext cx="2614009" cy="2026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5417" y="6247060"/>
            <a:ext cx="24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일반 사용자 로그인 성공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6984851" y="4733093"/>
            <a:ext cx="57606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53" y="4158828"/>
            <a:ext cx="1945796" cy="206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397664" y="6247060"/>
            <a:ext cx="168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로그인 실패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04131" y="1350516"/>
            <a:ext cx="2304256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Transaction </a:t>
            </a:r>
            <a:r>
              <a:rPr lang="ko-KR" altLang="en-US" sz="1400" dirty="0" smtClean="0"/>
              <a:t>관리 적용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961" y="-17636"/>
            <a:ext cx="258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화면 구성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1109</Words>
  <Application>Microsoft Office PowerPoint</Application>
  <PresentationFormat>사용자 지정</PresentationFormat>
  <Paragraphs>377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 결과 보고</vt:lpstr>
      <vt:lpstr>목차</vt:lpstr>
      <vt:lpstr>1.1 배경 및 목적</vt:lpstr>
      <vt:lpstr>1.2 개발 환경</vt:lpstr>
      <vt:lpstr>2.1 Spring 구조</vt:lpstr>
      <vt:lpstr>2.2 관리자 페이지 구조</vt:lpstr>
      <vt:lpstr>2.3 사용자 페이지 구조</vt:lpstr>
      <vt:lpstr>2.4 Database</vt:lpstr>
      <vt:lpstr>3.1 로그인 관련 화면</vt:lpstr>
      <vt:lpstr>PowerPoint 프레젠테이션</vt:lpstr>
      <vt:lpstr>PowerPoint 프레젠테이션</vt:lpstr>
      <vt:lpstr>3.3 사용자 페이지 기능</vt:lpstr>
      <vt:lpstr>PowerPoint 프레젠테이션</vt:lpstr>
      <vt:lpstr>3.4 사용자 페이지 기능</vt:lpstr>
      <vt:lpstr>PowerPoint 프레젠테이션</vt:lpstr>
      <vt:lpstr>3.5 관리자 페이지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 AOP를 활용할 사용자 로그 수집</vt:lpstr>
      <vt:lpstr>4.2 선언적 Spring transaction 적용</vt:lpstr>
      <vt:lpstr>4.3 Spring ORM mybatis 적용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Manager Application 결과 보고</dc:title>
  <dc:creator>secuve</dc:creator>
  <cp:lastModifiedBy>secuve</cp:lastModifiedBy>
  <cp:revision>52</cp:revision>
  <dcterms:created xsi:type="dcterms:W3CDTF">2016-08-10T02:27:12Z</dcterms:created>
  <dcterms:modified xsi:type="dcterms:W3CDTF">2016-08-11T09:12:33Z</dcterms:modified>
</cp:coreProperties>
</file>