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7" r:id="rId10"/>
    <p:sldId id="264" r:id="rId11"/>
    <p:sldId id="270" r:id="rId12"/>
    <p:sldId id="269" r:id="rId13"/>
    <p:sldId id="268" r:id="rId14"/>
    <p:sldId id="265" r:id="rId15"/>
    <p:sldId id="266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3" r:id="rId31"/>
  </p:sldIdLst>
  <p:sldSz cx="1080135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5" autoAdjust="0"/>
  </p:normalViewPr>
  <p:slideViewPr>
    <p:cSldViewPr showGuides="1">
      <p:cViewPr varScale="1">
        <p:scale>
          <a:sx n="110" d="100"/>
          <a:sy n="110" d="100"/>
        </p:scale>
        <p:origin x="-1038" y="-78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3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274640"/>
            <a:ext cx="243030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8" y="274640"/>
            <a:ext cx="711088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6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8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8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9" y="273050"/>
            <a:ext cx="35535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9" y="1435102"/>
            <a:ext cx="35535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5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71F8-CBA1-4C43-8A77-AA508CE926FA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7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프레임워크 세미나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2221" y="5507940"/>
            <a:ext cx="28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인턴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지선학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5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servlet-context.xml </a:t>
            </a:r>
            <a:r>
              <a:rPr lang="ko-KR" altLang="en-US" sz="1800" dirty="0" smtClean="0"/>
              <a:t>설정</a:t>
            </a:r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30274" y="2196504"/>
            <a:ext cx="5355565" cy="34369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2.3 XML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DI</a:t>
            </a:r>
            <a:r>
              <a:rPr lang="ko-KR" altLang="en-US" sz="3600" dirty="0" smtClean="0"/>
              <a:t>설정</a:t>
            </a:r>
            <a:endParaRPr lang="ko-KR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3" y="2567520"/>
            <a:ext cx="4445744" cy="26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5688774" y="2204864"/>
            <a:ext cx="4814249" cy="342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2528712"/>
            <a:ext cx="2227779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3068586"/>
            <a:ext cx="375797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80" y="4104764"/>
            <a:ext cx="3976623" cy="1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4580754"/>
            <a:ext cx="3906694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2908056" y="2852936"/>
            <a:ext cx="3356715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908319" y="3140968"/>
            <a:ext cx="3356452" cy="4245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09442" y="4235241"/>
            <a:ext cx="3783584" cy="4178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600202"/>
            <a:ext cx="9829159" cy="452596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GenericXmlApplicationContext</a:t>
            </a:r>
            <a:r>
              <a:rPr lang="en-US" altLang="ko-KR" sz="2000" dirty="0" smtClean="0"/>
              <a:t> : xml </a:t>
            </a:r>
            <a:r>
              <a:rPr lang="ko-KR" altLang="en-US" sz="2000" dirty="0" smtClean="0"/>
              <a:t>설정 파일을 읽어드려 스프링 컨테이너 생성</a:t>
            </a:r>
            <a:endParaRPr lang="ko-KR" altLang="en-US" sz="20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0"/>
            <a:ext cx="714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2.3 </a:t>
            </a:r>
            <a:r>
              <a:rPr lang="en-US" altLang="ko-KR" sz="2800" dirty="0" err="1" smtClean="0"/>
              <a:t>GenericXmlApplicationContext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19" y="2589887"/>
            <a:ext cx="7755135" cy="119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5040635" y="3861048"/>
            <a:ext cx="720080" cy="60104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51" y="4916977"/>
            <a:ext cx="8431392" cy="95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/>
          <p:nvPr/>
        </p:nvCxnSpPr>
        <p:spPr>
          <a:xfrm rot="10800000" flipV="1">
            <a:off x="1079898" y="3286567"/>
            <a:ext cx="206705" cy="2230665"/>
          </a:xfrm>
          <a:prstGeom prst="bentConnector3">
            <a:avLst>
              <a:gd name="adj1" fmla="val 2105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@Configuration : </a:t>
            </a:r>
            <a:r>
              <a:rPr lang="ko-KR" altLang="en-US" sz="1400" dirty="0" smtClean="0"/>
              <a:t>클래스를 스프링 설정으로 사용함</a:t>
            </a:r>
            <a:endParaRPr lang="en-US" altLang="ko-KR" sz="1400" dirty="0" smtClean="0"/>
          </a:p>
          <a:p>
            <a:r>
              <a:rPr lang="en-US" altLang="ko-KR" sz="1400" dirty="0" smtClean="0"/>
              <a:t>@Bean : </a:t>
            </a:r>
            <a:r>
              <a:rPr lang="ko-KR" altLang="en-US" sz="1400" dirty="0" err="1" smtClean="0"/>
              <a:t>메서드의</a:t>
            </a:r>
            <a:r>
              <a:rPr lang="ko-KR" altLang="en-US" sz="1400" dirty="0" smtClean="0"/>
              <a:t> 리턴 값을 빈 객체를 사용함</a:t>
            </a:r>
            <a:endParaRPr lang="en-US" altLang="ko-KR" sz="14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2.3 DI </a:t>
            </a:r>
            <a:r>
              <a:rPr lang="ko-KR" altLang="en-US" sz="3600" dirty="0" smtClean="0"/>
              <a:t>설정 </a:t>
            </a:r>
            <a:r>
              <a:rPr lang="ko-KR" altLang="en-US" sz="3600" dirty="0" err="1" smtClean="0"/>
              <a:t>어노테이션</a:t>
            </a:r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87" y="2588646"/>
            <a:ext cx="4372841" cy="379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653011" y="3150840"/>
            <a:ext cx="3539752" cy="16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64771" y="299695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빈 객체의 </a:t>
            </a:r>
            <a:r>
              <a:rPr lang="ko-KR" altLang="en-US" sz="1400" dirty="0" err="1" smtClean="0"/>
              <a:t>식별자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112643" y="5120898"/>
            <a:ext cx="1152128" cy="1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3837" y="4941168"/>
            <a:ext cx="2381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빈</a:t>
            </a:r>
            <a:r>
              <a:rPr lang="ko-KR" altLang="en-US" sz="1400" dirty="0" smtClean="0"/>
              <a:t> 객체 참조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653011" y="3284985"/>
            <a:ext cx="3611760" cy="791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2.4 </a:t>
            </a:r>
            <a:r>
              <a:rPr lang="ko-KR" altLang="en-US" sz="3600" dirty="0" smtClean="0"/>
              <a:t>자바 코드를 이용한 </a:t>
            </a:r>
            <a:r>
              <a:rPr lang="en-US" altLang="ko-KR" sz="3600" dirty="0" smtClean="0"/>
              <a:t>DI</a:t>
            </a:r>
            <a:r>
              <a:rPr lang="ko-KR" altLang="en-US" sz="3600" dirty="0" smtClean="0"/>
              <a:t>설정</a:t>
            </a:r>
            <a:endParaRPr lang="ko-KR" altLang="en-US" sz="3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0274" y="2196504"/>
            <a:ext cx="5355565" cy="34369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51" y="2348880"/>
            <a:ext cx="3578136" cy="311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5688774" y="2204864"/>
            <a:ext cx="4814249" cy="342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2528712"/>
            <a:ext cx="2227779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3068586"/>
            <a:ext cx="375797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80" y="4104764"/>
            <a:ext cx="3976623" cy="1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4580754"/>
            <a:ext cx="3906694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3456459" y="3068586"/>
            <a:ext cx="2808312" cy="72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456459" y="3140968"/>
            <a:ext cx="2808312" cy="576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536579" y="4580754"/>
            <a:ext cx="1656447" cy="72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0195" y="15567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0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AnnotationConfigApplicationContext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전달받은 클래스 정보를 분석해서 스프링 컨테이너가 제공할 빈 객체 초기화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0"/>
            <a:ext cx="807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2.3 </a:t>
            </a:r>
            <a:r>
              <a:rPr lang="en-US" altLang="ko-KR" sz="2800" dirty="0" err="1" smtClean="0"/>
              <a:t>AnnotationConfigApplicationContext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636912"/>
            <a:ext cx="71628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5040635" y="3980081"/>
            <a:ext cx="720080" cy="60104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17" y="4941168"/>
            <a:ext cx="8899802" cy="70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2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78539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 smtClean="0"/>
              <a:t>스프링 컨테이너는 </a:t>
            </a:r>
            <a:r>
              <a:rPr lang="ko-KR" altLang="en-US" sz="1800" dirty="0"/>
              <a:t>빈</a:t>
            </a:r>
            <a:r>
              <a:rPr lang="ko-KR" altLang="en-US" sz="1800" dirty="0" smtClean="0"/>
              <a:t> 객체를 생성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프로퍼티</a:t>
            </a:r>
            <a:r>
              <a:rPr lang="ko-KR" altLang="en-US" sz="1800" dirty="0" smtClean="0"/>
              <a:t> 할당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초기화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소멸의 일련의 과정을 관리 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스프링은 라이프 사이클에 특화된 인터페이스를 제공</a:t>
            </a:r>
            <a:endParaRPr lang="ko-KR" altLang="en-US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72999" y="548680"/>
            <a:ext cx="807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3.1 </a:t>
            </a:r>
            <a:r>
              <a:rPr lang="ko-KR" altLang="en-US" sz="2800" dirty="0" smtClean="0"/>
              <a:t>빈 라이프 사이클 개요</a:t>
            </a:r>
            <a:endParaRPr lang="ko-KR" altLang="en-US" sz="2800" dirty="0"/>
          </a:p>
        </p:txBody>
      </p:sp>
      <p:sp>
        <p:nvSpPr>
          <p:cNvPr id="6" name="타원 5"/>
          <p:cNvSpPr/>
          <p:nvPr/>
        </p:nvSpPr>
        <p:spPr>
          <a:xfrm>
            <a:off x="2885508" y="2076088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89488" y="2436128"/>
            <a:ext cx="1008112" cy="36004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빈 객체 생성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4"/>
            <a:endCxn id="7" idx="0"/>
          </p:cNvCxnSpPr>
          <p:nvPr/>
        </p:nvCxnSpPr>
        <p:spPr>
          <a:xfrm>
            <a:off x="2993520" y="2292112"/>
            <a:ext cx="24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343091" y="2940184"/>
            <a:ext cx="1300906" cy="36004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빈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프로퍼티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설정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7" idx="2"/>
            <a:endCxn id="13" idx="0"/>
          </p:cNvCxnSpPr>
          <p:nvPr/>
        </p:nvCxnSpPr>
        <p:spPr>
          <a:xfrm>
            <a:off x="2993544" y="2796168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841237" y="3442716"/>
            <a:ext cx="2304591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BeanNameAware.setBeanName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993544" y="3300224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306443" y="3857236"/>
            <a:ext cx="3374152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ApplicationContextAware.setApplicationContext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992130" y="371322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683141" y="4270236"/>
            <a:ext cx="2614785" cy="36004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BeanPostProcessor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의 초기화 전 처리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990533" y="412774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128547" y="4774292"/>
            <a:ext cx="1731474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@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PostConstruct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메소드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990533" y="4630276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825129" y="5191100"/>
            <a:ext cx="2356473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InitializingBean.afterPropertiesSet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996108" y="5044796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338281" y="5602580"/>
            <a:ext cx="1330168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커스텀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메서드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996108" y="5461604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687997" y="6021288"/>
            <a:ext cx="2614785" cy="36004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BeanPostProcessor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의 초기화 후 처리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990533" y="5873084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7110199" y="3775320"/>
            <a:ext cx="1008112" cy="36004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빈 객체 사용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55374" y="4264904"/>
            <a:ext cx="1731474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@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PreDestroy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메소드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757779" y="4675232"/>
            <a:ext cx="1731474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DisposableBean.destroy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12775" y="5088612"/>
            <a:ext cx="1601188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커스텀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destroy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메서드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623516" y="412622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23516" y="4535408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10151" y="4948788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7515504" y="54943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549625" y="5529040"/>
            <a:ext cx="147547" cy="134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623516" y="5359116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152203" y="4702284"/>
            <a:ext cx="3659447" cy="124280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152203" y="4725144"/>
            <a:ext cx="637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초기</a:t>
            </a:r>
            <a:r>
              <a:rPr lang="ko-KR" altLang="en-US" sz="1000" dirty="0"/>
              <a:t>화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6370" y="4210768"/>
            <a:ext cx="3024336" cy="124280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629987" y="424751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소멸</a:t>
            </a:r>
            <a:endParaRPr lang="ko-KR" altLang="en-US" sz="1100" dirty="0"/>
          </a:p>
        </p:txBody>
      </p:sp>
      <p:cxnSp>
        <p:nvCxnSpPr>
          <p:cNvPr id="55" name="꺾인 연결선 54"/>
          <p:cNvCxnSpPr>
            <a:stCxn id="35" idx="3"/>
            <a:endCxn id="39" idx="1"/>
          </p:cNvCxnSpPr>
          <p:nvPr/>
        </p:nvCxnSpPr>
        <p:spPr>
          <a:xfrm flipV="1">
            <a:off x="4302782" y="3955340"/>
            <a:ext cx="2807417" cy="2245968"/>
          </a:xfrm>
          <a:prstGeom prst="bentConnector3">
            <a:avLst>
              <a:gd name="adj1" fmla="val 391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81601" y="6453336"/>
            <a:ext cx="3091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빈 라이프사이클 개요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59" name="칠각형 58"/>
          <p:cNvSpPr/>
          <p:nvPr/>
        </p:nvSpPr>
        <p:spPr>
          <a:xfrm>
            <a:off x="2338281" y="2310114"/>
            <a:ext cx="265403" cy="252028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2224085" y="2814170"/>
            <a:ext cx="265403" cy="252028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칠각형 60"/>
          <p:cNvSpPr/>
          <p:nvPr/>
        </p:nvSpPr>
        <p:spPr>
          <a:xfrm>
            <a:off x="1030816" y="4617132"/>
            <a:ext cx="265403" cy="252028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칠각형 61"/>
          <p:cNvSpPr/>
          <p:nvPr/>
        </p:nvSpPr>
        <p:spPr>
          <a:xfrm>
            <a:off x="8951696" y="4041068"/>
            <a:ext cx="265403" cy="252028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85740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 err="1" smtClean="0"/>
              <a:t>InitializingBean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빈의 초기화 과정에서 실행될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정의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err="1" smtClean="0"/>
              <a:t>DisposableBean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빈의 소멸 과정에서 실행될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정의</a:t>
            </a:r>
            <a:endParaRPr lang="ko-KR" altLang="en-US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0115" y="548680"/>
            <a:ext cx="104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3.2 </a:t>
            </a:r>
            <a:r>
              <a:rPr lang="en-US" altLang="ko-KR" sz="2800" dirty="0" err="1" smtClean="0"/>
              <a:t>InitializingBean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DisposableBean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인터페이스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1134" y="2708920"/>
            <a:ext cx="5355565" cy="34369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98994" y="2707701"/>
            <a:ext cx="4814249" cy="342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44" y="3429000"/>
            <a:ext cx="4355523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4131" y="283319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BeanLifeCycle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설정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8747" y="284554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1" y="3429000"/>
            <a:ext cx="4844797" cy="17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8147" y="548680"/>
            <a:ext cx="973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3.2 </a:t>
            </a:r>
            <a:r>
              <a:rPr lang="ko-KR" altLang="en-US" sz="2800" dirty="0" smtClean="0"/>
              <a:t>인터페이스 설정 실행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InitializingBean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DisposableBean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429000"/>
            <a:ext cx="929599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8147" y="1628800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InitializingBean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DisposableBean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사용해서 빈 객체가 사용되기 전후에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 될 수 있도록 정의 가능함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개발자 입장에서 필요한 인터페이스만 상속받아 구현하면 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2213" y="529312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빈 객체 실행 결과</a:t>
            </a:r>
            <a:r>
              <a:rPr lang="en-US" altLang="ko-KR" sz="1100" dirty="0" smtClean="0"/>
              <a:t>&gt; 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38635" y="4221088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8635" y="5128314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@</a:t>
            </a:r>
            <a:r>
              <a:rPr lang="en-US" altLang="ko-KR" sz="1800" dirty="0" err="1" smtClean="0"/>
              <a:t>PostConstruct</a:t>
            </a:r>
            <a:r>
              <a:rPr lang="en-US" altLang="ko-KR" sz="1800" dirty="0" smtClean="0"/>
              <a:t> : </a:t>
            </a:r>
            <a:r>
              <a:rPr lang="ko-KR" altLang="en-US" sz="1800" dirty="0"/>
              <a:t>빈의 초기화 과정에서 실행될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정의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- @</a:t>
            </a:r>
            <a:r>
              <a:rPr lang="en-US" altLang="ko-KR" sz="1800" dirty="0" err="1" smtClean="0"/>
              <a:t>PreDestroy</a:t>
            </a:r>
            <a:r>
              <a:rPr lang="en-US" altLang="ko-KR" sz="1800" dirty="0" smtClean="0"/>
              <a:t> : </a:t>
            </a:r>
            <a:r>
              <a:rPr lang="ko-KR" altLang="en-US" sz="1800" dirty="0"/>
              <a:t>빈의 소멸 과정에서 실행될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정의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72999" y="548680"/>
            <a:ext cx="872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3.3 @</a:t>
            </a:r>
            <a:r>
              <a:rPr lang="en-US" altLang="ko-KR" sz="2800" dirty="0" err="1" smtClean="0"/>
              <a:t>PostConstruct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@</a:t>
            </a:r>
            <a:r>
              <a:rPr lang="en-US" altLang="ko-KR" sz="2800" dirty="0" err="1" smtClean="0"/>
              <a:t>PreDestroy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1134" y="2708920"/>
            <a:ext cx="5355565" cy="34369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98994" y="2707701"/>
            <a:ext cx="4814249" cy="20894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3092" y="429211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BeanLifeCycle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설정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48747" y="284554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9" y="4653136"/>
            <a:ext cx="4738885" cy="130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89447" r="71706" b="733"/>
          <a:stretch/>
        </p:blipFill>
        <p:spPr bwMode="auto">
          <a:xfrm>
            <a:off x="6276614" y="3308236"/>
            <a:ext cx="2148397" cy="11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35" y="3278378"/>
            <a:ext cx="3009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6139" y="287392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pom.xml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56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844824"/>
            <a:ext cx="9721215" cy="4209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빈 라이프 사이클로 인해서 인터페이스를 이용한 설정 방식보다 </a:t>
            </a:r>
            <a:r>
              <a:rPr lang="ko-KR" altLang="en-US" sz="1800" dirty="0" err="1" smtClean="0"/>
              <a:t>어노테이션</a:t>
            </a:r>
            <a:r>
              <a:rPr lang="ko-KR" altLang="en-US" sz="1800" dirty="0" smtClean="0"/>
              <a:t> 방식이 먼저 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행됨</a:t>
            </a:r>
            <a:endParaRPr lang="en-US" altLang="ko-KR" sz="18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1247497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8147" y="548680"/>
            <a:ext cx="973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3.2 </a:t>
            </a:r>
            <a:r>
              <a:rPr lang="ko-KR" altLang="en-US" sz="2800" dirty="0" err="1" smtClean="0"/>
              <a:t>어노테이션</a:t>
            </a:r>
            <a:r>
              <a:rPr lang="ko-KR" altLang="en-US" sz="2800" dirty="0" smtClean="0"/>
              <a:t> 설정 실행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@</a:t>
            </a:r>
            <a:r>
              <a:rPr lang="en-US" altLang="ko-KR" sz="2800" dirty="0" err="1" smtClean="0"/>
              <a:t>PostConstruct</a:t>
            </a:r>
            <a:r>
              <a:rPr lang="en-US" altLang="ko-KR" sz="2800" dirty="0" smtClean="0"/>
              <a:t>, @</a:t>
            </a:r>
            <a:r>
              <a:rPr lang="en-US" altLang="ko-KR" sz="2800" dirty="0" err="1" smtClean="0"/>
              <a:t>PreDestroy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" y="3140968"/>
            <a:ext cx="9274531" cy="244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482047" y="4077072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82047" y="5301208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9961" y="583168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빈 객체 실행 결과</a:t>
            </a:r>
            <a:r>
              <a:rPr lang="en-US" altLang="ko-KR" sz="1100" dirty="0" smtClean="0"/>
              <a:t>&gt; </a:t>
            </a:r>
            <a:endParaRPr lang="ko-KR" altLang="en-US" sz="11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67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108" y="202630"/>
            <a:ext cx="4860608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세미나 진행 계획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52382"/>
              </p:ext>
            </p:extLst>
          </p:nvPr>
        </p:nvGraphicFramePr>
        <p:xfrm>
          <a:off x="382168" y="1315618"/>
          <a:ext cx="10074900" cy="4260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678"/>
                <a:gridCol w="1697463"/>
                <a:gridCol w="370067"/>
                <a:gridCol w="370067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</a:tblGrid>
              <a:tr h="300323"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진행 내용</a:t>
                      </a:r>
                      <a:endParaRPr lang="ko-KR" altLang="en-US" sz="14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추진 일정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총 </a:t>
                      </a:r>
                      <a:r>
                        <a:rPr lang="en-US" altLang="ko-KR" sz="1200" b="1" dirty="0" smtClean="0"/>
                        <a:t>27</a:t>
                      </a:r>
                      <a:r>
                        <a:rPr lang="ko-KR" altLang="en-US" sz="1200" b="1" dirty="0" smtClean="0"/>
                        <a:t>일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en-US" altLang="ko-KR" sz="700" dirty="0" smtClean="0"/>
                        <a:t>(7.07~7.08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(7.11~7.15)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(7.18~7.22)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(7.25~7.29)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(8.01~8.05)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(8.08~8.12)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412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DI, AOP</a:t>
                      </a:r>
                      <a:endParaRPr lang="ko-KR" altLang="en-US" sz="12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1) DI </a:t>
                      </a:r>
                      <a:r>
                        <a:rPr lang="ko-KR" altLang="en-US" sz="1000" dirty="0" smtClean="0"/>
                        <a:t>개념</a:t>
                      </a:r>
                      <a:endParaRPr lang="en-US" altLang="ko-KR" sz="10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2) DI </a:t>
                      </a:r>
                      <a:r>
                        <a:rPr lang="ko-KR" altLang="en-US" sz="1000" baseline="0" dirty="0" smtClean="0"/>
                        <a:t>설정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3) </a:t>
                      </a:r>
                      <a:r>
                        <a:rPr lang="ko-KR" altLang="en-US" sz="1000" baseline="0" dirty="0" smtClean="0"/>
                        <a:t>빈 라이프 사이클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4) </a:t>
                      </a:r>
                      <a:r>
                        <a:rPr lang="ko-KR" altLang="en-US" sz="1000" baseline="0" dirty="0" smtClean="0"/>
                        <a:t>빈 범위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5) AOP </a:t>
                      </a:r>
                      <a:r>
                        <a:rPr lang="ko-KR" altLang="en-US" sz="1000" baseline="0" dirty="0" smtClean="0"/>
                        <a:t>개념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6) @Aspect 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  </a:t>
                      </a:r>
                      <a:r>
                        <a:rPr lang="ko-KR" altLang="en-US" sz="1000" baseline="0" dirty="0" err="1" smtClean="0"/>
                        <a:t>어노테이션</a:t>
                      </a:r>
                      <a:endParaRPr lang="ko-KR" altLang="en-US" sz="1000" dirty="0"/>
                    </a:p>
                  </a:txBody>
                  <a:tcPr marL="108014" marR="1080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스프링 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en-US" altLang="ko-KR" sz="1200" b="1" dirty="0" smtClean="0"/>
                        <a:t>MVC-1</a:t>
                      </a:r>
                      <a:endParaRPr lang="ko-KR" altLang="en-US" sz="1200" b="1" dirty="0" smtClean="0"/>
                    </a:p>
                    <a:p>
                      <a:pPr algn="l" latinLnBrk="1"/>
                      <a:endParaRPr lang="ko-KR" altLang="en-US" sz="12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dirty="0" smtClean="0"/>
                        <a:t>1) </a:t>
                      </a:r>
                      <a:r>
                        <a:rPr lang="ko-KR" altLang="en-US" sz="1000" dirty="0" smtClean="0"/>
                        <a:t>스프링 </a:t>
                      </a:r>
                      <a:r>
                        <a:rPr lang="en-US" altLang="ko-KR" sz="1000" dirty="0" smtClean="0"/>
                        <a:t>MVC </a:t>
                      </a:r>
                      <a:r>
                        <a:rPr lang="ko-KR" altLang="en-US" sz="1000" dirty="0" smtClean="0"/>
                        <a:t>개념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2) </a:t>
                      </a:r>
                      <a:r>
                        <a:rPr lang="ko-KR" altLang="en-US" sz="1000" dirty="0" smtClean="0"/>
                        <a:t>스프링 </a:t>
                      </a:r>
                      <a:r>
                        <a:rPr lang="en-US" altLang="ko-KR" sz="1000" dirty="0" smtClean="0"/>
                        <a:t>MVC </a:t>
                      </a:r>
                      <a:r>
                        <a:rPr lang="ko-KR" altLang="en-US" sz="1000" dirty="0" smtClean="0"/>
                        <a:t>설정</a:t>
                      </a:r>
                      <a:endParaRPr lang="en-US" altLang="ko-KR" sz="10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dirty="0" smtClean="0"/>
                        <a:t>3) </a:t>
                      </a:r>
                      <a:r>
                        <a:rPr lang="en-US" altLang="ko-KR" sz="1000" dirty="0" err="1" smtClean="0"/>
                        <a:t>DispatcherServlet</a:t>
                      </a:r>
                      <a:r>
                        <a:rPr lang="en-US" altLang="ko-KR" sz="1000" dirty="0" smtClean="0"/>
                        <a:t>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4)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컨트롤러 구현</a:t>
                      </a:r>
                      <a:endParaRPr lang="ko-KR" altLang="en-US" sz="1000" dirty="0"/>
                    </a:p>
                  </a:txBody>
                  <a:tcPr marL="108014" marR="10801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2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스프링 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en-US" altLang="ko-KR" sz="1200" b="1" dirty="0" smtClean="0"/>
                        <a:t>MVC-2</a:t>
                      </a:r>
                      <a:endParaRPr lang="ko-KR" altLang="en-US" sz="1200" b="1" dirty="0" smtClean="0"/>
                    </a:p>
                    <a:p>
                      <a:pPr algn="l" latinLnBrk="1"/>
                      <a:endParaRPr lang="ko-KR" altLang="en-US" sz="12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dirty="0" smtClean="0"/>
                        <a:t>1) </a:t>
                      </a:r>
                      <a:r>
                        <a:rPr lang="en-US" altLang="ko-KR" sz="1000" dirty="0" err="1" smtClean="0"/>
                        <a:t>ViewResolver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2) </a:t>
                      </a:r>
                      <a:r>
                        <a:rPr lang="ko-KR" altLang="en-US" sz="1000" baseline="0" dirty="0" err="1" smtClean="0"/>
                        <a:t>뷰</a:t>
                      </a:r>
                      <a:r>
                        <a:rPr lang="ko-KR" altLang="en-US" sz="1000" baseline="0" dirty="0" smtClean="0"/>
                        <a:t> 영역 구현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3) XML/JSON </a:t>
                      </a:r>
                      <a:r>
                        <a:rPr lang="ko-KR" altLang="en-US" sz="1000" baseline="0" dirty="0" smtClean="0"/>
                        <a:t>변환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4) </a:t>
                      </a:r>
                      <a:r>
                        <a:rPr lang="ko-KR" altLang="en-US" sz="1000" baseline="0" dirty="0" smtClean="0"/>
                        <a:t>파일 업로드</a:t>
                      </a:r>
                      <a:endParaRPr lang="ko-KR" altLang="en-US" sz="1000" dirty="0"/>
                    </a:p>
                  </a:txBody>
                  <a:tcPr marL="108014" marR="10801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7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데이터베이스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en-US" altLang="ko-KR" sz="1200" b="1" baseline="0" dirty="0" smtClean="0"/>
                        <a:t/>
                      </a:r>
                      <a:br>
                        <a:rPr lang="en-US" altLang="ko-KR" sz="1200" b="1" baseline="0" dirty="0" smtClean="0"/>
                      </a:br>
                      <a:r>
                        <a:rPr lang="ko-KR" altLang="en-US" sz="1200" b="1" baseline="0" dirty="0" smtClean="0"/>
                        <a:t>연동</a:t>
                      </a:r>
                      <a:r>
                        <a:rPr lang="en-US" altLang="ko-KR" sz="1200" b="1" baseline="0" dirty="0" smtClean="0"/>
                        <a:t>-1</a:t>
                      </a:r>
                      <a:endParaRPr lang="ko-KR" altLang="en-US" sz="1200" b="1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50" dirty="0" smtClean="0"/>
                        <a:t>1) </a:t>
                      </a:r>
                      <a:r>
                        <a:rPr lang="ko-KR" altLang="en-US" sz="1050" dirty="0" smtClean="0"/>
                        <a:t>스프링 </a:t>
                      </a:r>
                      <a:r>
                        <a:rPr lang="en-US" altLang="ko-KR" sz="1050" dirty="0" smtClean="0"/>
                        <a:t>JDBC</a:t>
                      </a:r>
                      <a:br>
                        <a:rPr lang="en-US" altLang="ko-KR" sz="1050" dirty="0" smtClean="0"/>
                      </a:br>
                      <a:r>
                        <a:rPr lang="en-US" altLang="ko-KR" sz="1050" dirty="0" smtClean="0"/>
                        <a:t>2) </a:t>
                      </a:r>
                      <a:r>
                        <a:rPr lang="ko-KR" altLang="en-US" sz="1050" dirty="0" smtClean="0"/>
                        <a:t>트랜잭션 관리</a:t>
                      </a:r>
                      <a:endParaRPr lang="ko-KR" altLang="en-US" sz="105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데이터베이스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en-US" altLang="ko-KR" sz="1200" b="1" baseline="0" dirty="0" smtClean="0"/>
                        <a:t/>
                      </a:r>
                      <a:br>
                        <a:rPr lang="en-US" altLang="ko-KR" sz="1200" b="1" baseline="0" dirty="0" smtClean="0"/>
                      </a:br>
                      <a:r>
                        <a:rPr lang="ko-KR" altLang="en-US" sz="1200" b="1" baseline="0" dirty="0" smtClean="0"/>
                        <a:t>연동</a:t>
                      </a:r>
                      <a:r>
                        <a:rPr lang="en-US" altLang="ko-KR" sz="1200" b="1" baseline="0" dirty="0" smtClean="0"/>
                        <a:t>-2</a:t>
                      </a:r>
                      <a:endParaRPr lang="ko-KR" altLang="en-US" sz="1200" b="1" dirty="0" smtClean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1) @Repository</a:t>
                      </a:r>
                      <a:br>
                        <a:rPr lang="en-US" altLang="ko-KR" sz="1050" dirty="0" smtClean="0"/>
                      </a:br>
                      <a:r>
                        <a:rPr lang="en-US" altLang="ko-KR" sz="1050" dirty="0" smtClean="0"/>
                        <a:t>2)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MyBatis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연동</a:t>
                      </a:r>
                      <a:endParaRPr lang="ko-KR" altLang="en-US" sz="105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486531" y="2697294"/>
            <a:ext cx="150543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66085" y="3610520"/>
            <a:ext cx="128143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201389" y="4299096"/>
            <a:ext cx="12961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477281" y="4869160"/>
            <a:ext cx="122413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713043" y="5347338"/>
            <a:ext cx="122413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ApplicationContextAware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빈 객체 초기화 과정에서 컨테이너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ApplicationContext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전달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               </a:t>
            </a:r>
            <a:r>
              <a:rPr lang="ko-KR" altLang="en-US" sz="1800" dirty="0" smtClean="0"/>
              <a:t>받음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BeanNameAware</a:t>
            </a:r>
            <a:r>
              <a:rPr lang="en-US" altLang="ko-KR" sz="1800" dirty="0" smtClean="0"/>
              <a:t> : </a:t>
            </a:r>
            <a:r>
              <a:rPr lang="ko-KR" altLang="en-US" sz="1800" dirty="0"/>
              <a:t>빈</a:t>
            </a:r>
            <a:r>
              <a:rPr lang="ko-KR" altLang="en-US" sz="1800" dirty="0" smtClean="0"/>
              <a:t> 객체 초기화 과정에서 빈 이름을 받음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7" y="548680"/>
            <a:ext cx="973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3.3 </a:t>
            </a:r>
            <a:r>
              <a:rPr lang="en-US" altLang="ko-KR" sz="2800" dirty="0" err="1" smtClean="0"/>
              <a:t>ApplicationContextAware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BeanNameAware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인터페이스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8107" y="2744737"/>
            <a:ext cx="5355565" cy="378060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1" y="3187620"/>
            <a:ext cx="4252364" cy="319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2163" y="27716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User.java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98994" y="2707701"/>
            <a:ext cx="4814249" cy="20894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8747" y="284554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47" y="3366025"/>
            <a:ext cx="3998925" cy="1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9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004" y="1556792"/>
            <a:ext cx="9721215" cy="4569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ApplicationContext</a:t>
            </a:r>
            <a:r>
              <a:rPr lang="ko-KR" altLang="en-US" sz="1800" dirty="0" smtClean="0"/>
              <a:t>의 값과 초기화 과정 빈 이름을 확인 가능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Bean </a:t>
            </a:r>
            <a:r>
              <a:rPr lang="ko-KR" altLang="en-US" sz="1800" dirty="0" smtClean="0"/>
              <a:t>라이프 사이클에 의해서 각 프로세스 별로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접근 결과를 확인 가능함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48680"/>
            <a:ext cx="1015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3.2 </a:t>
            </a:r>
            <a:r>
              <a:rPr lang="ko-KR" altLang="en-US" sz="2400" dirty="0" smtClean="0"/>
              <a:t>인터페이</a:t>
            </a:r>
            <a:r>
              <a:rPr lang="ko-KR" altLang="en-US" sz="2400" dirty="0"/>
              <a:t>스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설정 실행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ApplicationContextAware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BeanNameAware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73" y="3140968"/>
            <a:ext cx="844440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864171" y="3212976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64171" y="3861048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4171" y="3645024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64171" y="3429000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9961" y="583168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빈 객체 실행 결과</a:t>
            </a:r>
            <a:r>
              <a:rPr lang="en-US" altLang="ko-KR" sz="1100" dirty="0" smtClean="0"/>
              <a:t>&gt;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911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싱글톤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스프링 컨테이너를 기준으로 빈 객체는 한 개만 존재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48680"/>
            <a:ext cx="1015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4.1 </a:t>
            </a:r>
            <a:r>
              <a:rPr lang="ko-KR" altLang="en-US" sz="2400" dirty="0" err="1" smtClean="0"/>
              <a:t>싱글톤과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프로토타입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4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</a:t>
            </a:r>
            <a:r>
              <a:rPr lang="ko-KR" altLang="en-US" sz="2000" dirty="0" smtClean="0"/>
              <a:t>범위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8107" y="1964344"/>
            <a:ext cx="5088798" cy="190870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131" y="199154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smtClean="0"/>
              <a:t>App.java(main class)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24446" y="1928832"/>
            <a:ext cx="5088797" cy="1899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32723" y="192883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19" y="2351680"/>
            <a:ext cx="4372484" cy="51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아래쪽 화살표 15"/>
          <p:cNvSpPr/>
          <p:nvPr/>
        </p:nvSpPr>
        <p:spPr>
          <a:xfrm>
            <a:off x="5037635" y="3945056"/>
            <a:ext cx="720080" cy="60104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367199" y="6263190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" y="2367205"/>
            <a:ext cx="4837877" cy="129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9102994" y="2492896"/>
            <a:ext cx="9261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81" y="4678228"/>
            <a:ext cx="3578535" cy="19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5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스프링 컨테이너는 매번 새로운 객체를 생성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8146" y="548680"/>
            <a:ext cx="1015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4.1 </a:t>
            </a:r>
            <a:r>
              <a:rPr lang="ko-KR" altLang="en-US" sz="2400" dirty="0" err="1" smtClean="0"/>
              <a:t>싱글톤과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프로토타입</a:t>
            </a:r>
            <a:endParaRPr lang="ko-KR" altLang="en-US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4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</a:t>
            </a:r>
            <a:r>
              <a:rPr lang="ko-KR" altLang="en-US" sz="2000" dirty="0" smtClean="0"/>
              <a:t>범위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8107" y="1964344"/>
            <a:ext cx="5088798" cy="190870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131" y="199154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smtClean="0"/>
              <a:t>App.java(main class)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24446" y="1928832"/>
            <a:ext cx="5088797" cy="1899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32723" y="192883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3" name="아래쪽 화살표 12"/>
          <p:cNvSpPr/>
          <p:nvPr/>
        </p:nvSpPr>
        <p:spPr>
          <a:xfrm>
            <a:off x="5037635" y="3945056"/>
            <a:ext cx="720080" cy="60104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10329" y="6093296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" y="2367205"/>
            <a:ext cx="4837877" cy="129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81" y="2348880"/>
            <a:ext cx="4786115" cy="53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9289107" y="2492896"/>
            <a:ext cx="10187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09" y="4623827"/>
            <a:ext cx="3361302" cy="21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5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857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AOP(Aspect Oriented Programming)</a:t>
            </a:r>
            <a:r>
              <a:rPr lang="ko-KR" altLang="en-US" sz="2000" dirty="0" smtClean="0"/>
              <a:t>는 문제를 바라보는 관점을 기준으로 </a:t>
            </a:r>
            <a:r>
              <a:rPr lang="ko-KR" altLang="en-US" sz="2000" dirty="0" err="1" smtClean="0"/>
              <a:t>프로그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래밍하는</a:t>
            </a:r>
            <a:r>
              <a:rPr lang="ko-KR" altLang="en-US" sz="2000" dirty="0" smtClean="0"/>
              <a:t> 기법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공통 기능을 핵심 기능과 분리해 놓고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공통 기능을 핵심 기능에 적용하고자 하는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부분에 적용하는 것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5.1</a:t>
            </a:r>
            <a:r>
              <a:rPr lang="en-US" altLang="ko-KR" sz="2800" dirty="0" smtClean="0"/>
              <a:t> AOP </a:t>
            </a:r>
            <a:r>
              <a:rPr lang="ko-KR" altLang="en-US" sz="2800" dirty="0" smtClean="0"/>
              <a:t>정의 </a:t>
            </a:r>
            <a:r>
              <a:rPr lang="ko-KR" altLang="en-US" sz="2800" dirty="0" smtClean="0"/>
              <a:t>및 개념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5) AOP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76339" y="3645024"/>
            <a:ext cx="2304256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public void business(){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//</a:t>
            </a:r>
            <a:r>
              <a:rPr lang="ko-KR" altLang="en-US" sz="1400" dirty="0" smtClean="0">
                <a:solidFill>
                  <a:schemeClr val="tx1"/>
                </a:solidFill>
              </a:rPr>
              <a:t>핵심 기능 구현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120755" y="3140968"/>
            <a:ext cx="2304256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public void business(){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//</a:t>
            </a:r>
            <a:r>
              <a:rPr lang="ko-KR" altLang="en-US" sz="1400" dirty="0" smtClean="0">
                <a:solidFill>
                  <a:schemeClr val="tx1"/>
                </a:solidFill>
              </a:rPr>
              <a:t>핵심 기능 구현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179025" y="4293096"/>
            <a:ext cx="432048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69997" y="3140968"/>
            <a:ext cx="172819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공통 기능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6379" y="5445224"/>
            <a:ext cx="172819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공통 기능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8787" y="3789040"/>
            <a:ext cx="172819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공통 기능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08787" y="4797152"/>
            <a:ext cx="172819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공통 기능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4611" y="599841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&lt;AOP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0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747579"/>
              </p:ext>
            </p:extLst>
          </p:nvPr>
        </p:nvGraphicFramePr>
        <p:xfrm>
          <a:off x="1944291" y="1268760"/>
          <a:ext cx="68983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/>
                <a:gridCol w="5851843"/>
              </a:tblGrid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용어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Aspect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공통으로 적용되는 기능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Advice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Aspect</a:t>
                      </a:r>
                      <a:r>
                        <a:rPr lang="ko-KR" altLang="en-US" sz="1400" baseline="0" dirty="0" smtClean="0"/>
                        <a:t>의 기능 자체로 언제 공통 기능을 핵심 기능에 적용할 지를 정의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Jointpoint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Advice</a:t>
                      </a:r>
                      <a:r>
                        <a:rPr lang="ko-KR" altLang="en-US" sz="1400" dirty="0" smtClean="0"/>
                        <a:t>를 적용해야 되는 부분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Pointcut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Jointpoint</a:t>
                      </a:r>
                      <a:r>
                        <a:rPr lang="ko-KR" altLang="en-US" sz="1400" baseline="0" dirty="0" smtClean="0"/>
                        <a:t>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부분으로 실제로 </a:t>
                      </a:r>
                      <a:r>
                        <a:rPr lang="en-US" altLang="ko-KR" sz="1400" baseline="0" dirty="0" err="1" smtClean="0"/>
                        <a:t>Advie</a:t>
                      </a:r>
                      <a:r>
                        <a:rPr lang="ko-KR" altLang="en-US" sz="1400" baseline="0" dirty="0" smtClean="0"/>
                        <a:t>가 적용되는 부분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Weaving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Advice</a:t>
                      </a:r>
                      <a:r>
                        <a:rPr lang="ko-KR" altLang="en-US" sz="1400" dirty="0" smtClean="0"/>
                        <a:t>를 핵심 기능에 적용하는 행위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8146" y="591071"/>
            <a:ext cx="1015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5.1</a:t>
            </a:r>
            <a:r>
              <a:rPr lang="en-US" altLang="ko-KR" sz="2400" dirty="0" smtClean="0"/>
              <a:t> AOP </a:t>
            </a:r>
            <a:r>
              <a:rPr lang="ko-KR" altLang="en-US" sz="2400" dirty="0" smtClean="0"/>
              <a:t>용어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5) AOP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pic>
        <p:nvPicPr>
          <p:cNvPr id="6146" name="Picture 2" descr="spring-aop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50" y="3290984"/>
            <a:ext cx="3227479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endCxn id="12" idx="1"/>
          </p:cNvCxnSpPr>
          <p:nvPr/>
        </p:nvCxnSpPr>
        <p:spPr>
          <a:xfrm flipV="1">
            <a:off x="5612609" y="3660897"/>
            <a:ext cx="1692152" cy="13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4761" y="35070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공통 기능</a:t>
            </a:r>
            <a:endParaRPr lang="ko-KR" altLang="en-US" sz="1400" b="1" dirty="0"/>
          </a:p>
        </p:txBody>
      </p:sp>
      <p:cxnSp>
        <p:nvCxnSpPr>
          <p:cNvPr id="14" name="직선 화살표 연결선 13"/>
          <p:cNvCxnSpPr>
            <a:endCxn id="16" idx="1"/>
          </p:cNvCxnSpPr>
          <p:nvPr/>
        </p:nvCxnSpPr>
        <p:spPr>
          <a:xfrm flipV="1">
            <a:off x="6169885" y="5451224"/>
            <a:ext cx="115212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22013" y="529733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핵심 기능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53319" y="625493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smtClean="0"/>
              <a:t>AOP </a:t>
            </a:r>
            <a:r>
              <a:rPr lang="ko-KR" altLang="en-US" sz="1400" dirty="0" smtClean="0"/>
              <a:t>용어 개념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92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85740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스프링은 </a:t>
            </a:r>
            <a:r>
              <a:rPr lang="en-US" altLang="ko-KR" sz="2000" dirty="0" smtClean="0"/>
              <a:t>Aspect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적용 대상이 되는 객체에 대해 </a:t>
            </a:r>
            <a:r>
              <a:rPr lang="ko-KR" altLang="en-US" sz="2000" dirty="0" err="1" smtClean="0"/>
              <a:t>프록시</a:t>
            </a:r>
            <a:r>
              <a:rPr lang="en-US" altLang="ko-KR" sz="2000" dirty="0" smtClean="0"/>
              <a:t>(Proxy)</a:t>
            </a:r>
            <a:r>
              <a:rPr lang="ko-KR" altLang="en-US" sz="2000" dirty="0" smtClean="0"/>
              <a:t>를 만들어 제공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대상 객체에 직접 접근하지 않고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프록시를</a:t>
            </a:r>
            <a:r>
              <a:rPr lang="ko-KR" altLang="en-US" sz="2000" dirty="0" smtClean="0"/>
              <a:t> 통해서 간접적으로 접근함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5.2 Proxy</a:t>
            </a:r>
            <a:r>
              <a:rPr lang="ko-KR" altLang="en-US" sz="2800" dirty="0"/>
              <a:t>를 통한 </a:t>
            </a:r>
            <a:r>
              <a:rPr lang="en-US" altLang="ko-KR" sz="2800" dirty="0"/>
              <a:t>AOP </a:t>
            </a:r>
            <a:r>
              <a:rPr lang="ko-KR" altLang="en-US" sz="2800" dirty="0"/>
              <a:t>구현</a:t>
            </a:r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5) AOP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314929" y="3754536"/>
            <a:ext cx="2160240" cy="1944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4929" y="2572852"/>
            <a:ext cx="2160240" cy="563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25183" y="3996285"/>
            <a:ext cx="2160240" cy="1460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Trarget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Object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핵심기능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22187" y="4287178"/>
            <a:ext cx="1835444" cy="6194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7630" y="4402608"/>
            <a:ext cx="1257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475169" y="4402608"/>
            <a:ext cx="1257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602961" y="3136021"/>
            <a:ext cx="0" cy="6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390774" y="3136021"/>
            <a:ext cx="0" cy="6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187137" y="3136021"/>
            <a:ext cx="0" cy="6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1"/>
            <a:endCxn id="7" idx="3"/>
          </p:cNvCxnSpPr>
          <p:nvPr/>
        </p:nvCxnSpPr>
        <p:spPr>
          <a:xfrm flipH="1">
            <a:off x="6475169" y="4726644"/>
            <a:ext cx="1250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057630" y="4726644"/>
            <a:ext cx="1250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칠각형 20"/>
          <p:cNvSpPr/>
          <p:nvPr/>
        </p:nvSpPr>
        <p:spPr>
          <a:xfrm>
            <a:off x="3597158" y="4136447"/>
            <a:ext cx="219341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칠각형 21"/>
          <p:cNvSpPr/>
          <p:nvPr/>
        </p:nvSpPr>
        <p:spPr>
          <a:xfrm>
            <a:off x="4330675" y="3341135"/>
            <a:ext cx="219341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칠각형 22"/>
          <p:cNvSpPr/>
          <p:nvPr/>
        </p:nvSpPr>
        <p:spPr>
          <a:xfrm>
            <a:off x="6974554" y="4145073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칠각형 23"/>
          <p:cNvSpPr/>
          <p:nvPr/>
        </p:nvSpPr>
        <p:spPr>
          <a:xfrm>
            <a:off x="6985040" y="4770385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칠각형 24"/>
          <p:cNvSpPr/>
          <p:nvPr/>
        </p:nvSpPr>
        <p:spPr>
          <a:xfrm>
            <a:off x="5123621" y="3331550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칠각형 25"/>
          <p:cNvSpPr/>
          <p:nvPr/>
        </p:nvSpPr>
        <p:spPr>
          <a:xfrm>
            <a:off x="5928610" y="3322924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589178" y="4771274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6815" y="5949280"/>
            <a:ext cx="196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스프링 </a:t>
            </a:r>
            <a:r>
              <a:rPr lang="en-US" altLang="ko-KR" sz="1400" dirty="0" err="1" smtClean="0"/>
              <a:t>Porxy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구조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49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작업 순서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1) </a:t>
            </a:r>
            <a:r>
              <a:rPr lang="ko-KR" altLang="en-US" sz="2000" dirty="0" smtClean="0"/>
              <a:t>의존 설정</a:t>
            </a:r>
            <a:r>
              <a:rPr lang="en-US" altLang="ko-KR" sz="2000" dirty="0" smtClean="0"/>
              <a:t>(pom.xml)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6.1 XML </a:t>
            </a:r>
            <a:r>
              <a:rPr lang="ko-KR" altLang="en-US" sz="2800" dirty="0" smtClean="0"/>
              <a:t>기반의 </a:t>
            </a:r>
            <a:r>
              <a:rPr lang="en-US" altLang="ko-KR" sz="2800" dirty="0" smtClean="0"/>
              <a:t>AOP </a:t>
            </a:r>
            <a:r>
              <a:rPr lang="ko-KR" altLang="en-US" sz="2800" dirty="0" smtClean="0"/>
              <a:t>구현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6</a:t>
            </a:r>
            <a:r>
              <a:rPr lang="en-US" altLang="ko-KR" sz="2000" dirty="0" smtClean="0"/>
              <a:t>) AOP </a:t>
            </a:r>
            <a:r>
              <a:rPr lang="ko-KR" altLang="en-US" sz="2000" dirty="0" smtClean="0"/>
              <a:t>구</a:t>
            </a:r>
            <a:r>
              <a:rPr lang="ko-KR" altLang="en-US" sz="2000" dirty="0"/>
              <a:t>현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83" y="3029694"/>
            <a:ext cx="3219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46433" y="501317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의존 설정</a:t>
            </a:r>
            <a:r>
              <a:rPr lang="en-US" altLang="ko-KR" sz="1400" dirty="0" smtClean="0"/>
              <a:t>(pom.xml)&gt;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98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공통 기능 클래스 구현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6.1 XML </a:t>
            </a:r>
            <a:r>
              <a:rPr lang="ko-KR" altLang="en-US" sz="2800" dirty="0" smtClean="0"/>
              <a:t>기반의 </a:t>
            </a:r>
            <a:r>
              <a:rPr lang="en-US" altLang="ko-KR" sz="2800" dirty="0" smtClean="0"/>
              <a:t>AOP </a:t>
            </a:r>
            <a:r>
              <a:rPr lang="ko-KR" altLang="en-US" sz="2800" dirty="0" smtClean="0"/>
              <a:t>구현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6</a:t>
            </a:r>
            <a:r>
              <a:rPr lang="en-US" altLang="ko-KR" sz="2000" dirty="0" smtClean="0"/>
              <a:t>) AOP </a:t>
            </a:r>
            <a:r>
              <a:rPr lang="ko-KR" altLang="en-US" sz="2000" dirty="0" smtClean="0"/>
              <a:t>구</a:t>
            </a:r>
            <a:r>
              <a:rPr lang="ko-KR" altLang="en-US" sz="2000" dirty="0"/>
              <a:t>현</a:t>
            </a:r>
            <a:endParaRPr lang="ko-KR" alt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86" y="2276872"/>
            <a:ext cx="4072570" cy="409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4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3) XML </a:t>
            </a:r>
            <a:r>
              <a:rPr lang="ko-KR" altLang="en-US" sz="2000" dirty="0" smtClean="0"/>
              <a:t>설정 파일 </a:t>
            </a:r>
            <a:r>
              <a:rPr lang="en-US" altLang="ko-KR" sz="2000" dirty="0" smtClean="0"/>
              <a:t>Aspect </a:t>
            </a:r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6.1 XML </a:t>
            </a:r>
            <a:r>
              <a:rPr lang="ko-KR" altLang="en-US" sz="2800" dirty="0" smtClean="0"/>
              <a:t>기반의 </a:t>
            </a:r>
            <a:r>
              <a:rPr lang="en-US" altLang="ko-KR" sz="2800" dirty="0" smtClean="0"/>
              <a:t>AOP </a:t>
            </a:r>
            <a:r>
              <a:rPr lang="ko-KR" altLang="en-US" sz="2800" dirty="0" smtClean="0"/>
              <a:t>구현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6</a:t>
            </a:r>
            <a:r>
              <a:rPr lang="en-US" altLang="ko-KR" sz="2000" dirty="0" smtClean="0"/>
              <a:t>) AOP </a:t>
            </a:r>
            <a:r>
              <a:rPr lang="ko-KR" altLang="en-US" sz="2000" dirty="0" smtClean="0"/>
              <a:t>구</a:t>
            </a:r>
            <a:r>
              <a:rPr lang="ko-KR" altLang="en-US" sz="2000" dirty="0"/>
              <a:t>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12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600203"/>
            <a:ext cx="9721215" cy="1108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DI(Dependency)</a:t>
            </a:r>
            <a:r>
              <a:rPr lang="ko-KR" altLang="en-US" sz="2400" dirty="0" smtClean="0"/>
              <a:t>와 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en-US" altLang="ko-KR" sz="2400" dirty="0" smtClean="0"/>
              <a:t>AOP(Aspect Oriented Programming)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03053" y="5795972"/>
            <a:ext cx="229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1~2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38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목차</a:t>
            </a:r>
            <a:r>
              <a:rPr lang="ko-KR" altLang="en-US" sz="3600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1) DI </a:t>
            </a:r>
            <a:r>
              <a:rPr lang="ko-KR" altLang="en-US" sz="2400" dirty="0" smtClean="0"/>
              <a:t>개념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2) DI </a:t>
            </a:r>
            <a:r>
              <a:rPr lang="ko-KR" altLang="en-US" sz="2400" baseline="0" dirty="0" smtClean="0"/>
              <a:t>설정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3) </a:t>
            </a:r>
            <a:r>
              <a:rPr lang="ko-KR" altLang="en-US" sz="2400" baseline="0" dirty="0" smtClean="0"/>
              <a:t>빈 라이프 사이클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4) </a:t>
            </a:r>
            <a:r>
              <a:rPr lang="ko-KR" altLang="en-US" sz="2400" baseline="0" dirty="0" smtClean="0"/>
              <a:t>빈 범위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5) AOP </a:t>
            </a:r>
            <a:r>
              <a:rPr lang="ko-KR" altLang="en-US" sz="2400" baseline="0" dirty="0" smtClean="0"/>
              <a:t>개념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6</a:t>
            </a:r>
            <a:r>
              <a:rPr lang="en-US" altLang="ko-KR" sz="2400" baseline="0" dirty="0" smtClean="0"/>
              <a:t>)</a:t>
            </a:r>
            <a:r>
              <a:rPr lang="en-US" altLang="ko-KR" sz="2400" dirty="0" smtClean="0"/>
              <a:t> AOP </a:t>
            </a:r>
            <a:r>
              <a:rPr lang="ko-KR" altLang="en-US" sz="2400" dirty="0" smtClean="0"/>
              <a:t>구현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dirty="0" smtClean="0"/>
              <a:t>7) DI </a:t>
            </a:r>
            <a:r>
              <a:rPr lang="ko-KR" altLang="en-US" sz="2400" dirty="0" smtClean="0"/>
              <a:t>활용 예제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1) DI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495327"/>
            <a:ext cx="9721215" cy="4525963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IoC</a:t>
            </a:r>
            <a:r>
              <a:rPr lang="en-US" altLang="ko-KR" sz="1800" dirty="0" smtClean="0"/>
              <a:t>(Inversion of Control)</a:t>
            </a:r>
            <a:r>
              <a:rPr lang="ko-KR" altLang="en-US" sz="1800" dirty="0" smtClean="0"/>
              <a:t>는 말 그대로 누군가가 제어를 대신해준다는 개념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1.1 </a:t>
            </a:r>
            <a:r>
              <a:rPr lang="en-US" altLang="ko-KR" sz="3600" dirty="0" err="1" smtClean="0"/>
              <a:t>IoC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개념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3189130" y="2441143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인터페이스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9130" y="3890030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구현클래스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347" y="2441214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호출 클래스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6" idx="1"/>
          </p:cNvCxnSpPr>
          <p:nvPr/>
        </p:nvCxnSpPr>
        <p:spPr>
          <a:xfrm flipV="1">
            <a:off x="1972992" y="2684596"/>
            <a:ext cx="1216138" cy="7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0"/>
            <a:endCxn id="6" idx="2"/>
          </p:cNvCxnSpPr>
          <p:nvPr/>
        </p:nvCxnSpPr>
        <p:spPr>
          <a:xfrm flipV="1">
            <a:off x="3856953" y="2928046"/>
            <a:ext cx="0" cy="96198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7" idx="1"/>
          </p:cNvCxnSpPr>
          <p:nvPr/>
        </p:nvCxnSpPr>
        <p:spPr>
          <a:xfrm>
            <a:off x="1305170" y="2928117"/>
            <a:ext cx="1883961" cy="12053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7967" y="2420891"/>
            <a:ext cx="76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869605" y="3270539"/>
            <a:ext cx="76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</a:t>
            </a:r>
            <a:r>
              <a:rPr lang="ko-KR" altLang="en-US" sz="1200" dirty="0"/>
              <a:t>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2881" y="3530801"/>
            <a:ext cx="11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호출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717995" y="2441142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인터페이스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17995" y="3880504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구현클래스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46846" y="2441213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호출 클래스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3"/>
            <a:endCxn id="20" idx="1"/>
          </p:cNvCxnSpPr>
          <p:nvPr/>
        </p:nvCxnSpPr>
        <p:spPr>
          <a:xfrm flipV="1">
            <a:off x="7582491" y="2684595"/>
            <a:ext cx="1135503" cy="7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0"/>
            <a:endCxn id="20" idx="2"/>
          </p:cNvCxnSpPr>
          <p:nvPr/>
        </p:nvCxnSpPr>
        <p:spPr>
          <a:xfrm flipV="1">
            <a:off x="9385817" y="2928047"/>
            <a:ext cx="0" cy="95245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1" idx="3"/>
            <a:endCxn id="21" idx="1"/>
          </p:cNvCxnSpPr>
          <p:nvPr/>
        </p:nvCxnSpPr>
        <p:spPr>
          <a:xfrm flipV="1">
            <a:off x="7581312" y="4123955"/>
            <a:ext cx="1136681" cy="89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6830" y="2420890"/>
            <a:ext cx="76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398469" y="3270538"/>
            <a:ext cx="76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</a:t>
            </a:r>
            <a:r>
              <a:rPr lang="ko-KR" altLang="en-US" sz="1200" dirty="0"/>
              <a:t>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1562" y="4108360"/>
            <a:ext cx="686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245668" y="3881403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조립기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1" idx="0"/>
            <a:endCxn id="22" idx="2"/>
          </p:cNvCxnSpPr>
          <p:nvPr/>
        </p:nvCxnSpPr>
        <p:spPr>
          <a:xfrm flipV="1">
            <a:off x="6913490" y="2928118"/>
            <a:ext cx="1178" cy="9532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 화살표 35"/>
          <p:cNvSpPr/>
          <p:nvPr/>
        </p:nvSpPr>
        <p:spPr>
          <a:xfrm>
            <a:off x="5145497" y="3089215"/>
            <a:ext cx="510357" cy="44158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931745" y="3305239"/>
            <a:ext cx="136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의존성 삽입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3119" y="4601383"/>
            <a:ext cx="195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인터페이스 호출 방식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27161" y="4618984"/>
            <a:ext cx="195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IoC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호출 방식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37346" y="5157192"/>
            <a:ext cx="459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구현클래스 교체가 용이하지만 구현클래스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교체 시 호출클래스의 수정 해야 함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96092" y="5169968"/>
            <a:ext cx="4593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조립기가</a:t>
            </a:r>
            <a:r>
              <a:rPr lang="ko-KR" altLang="en-US" sz="1400" dirty="0" smtClean="0"/>
              <a:t> 구현클래스를 생성하므로 호출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클래스에는 영향을 미치지 않음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어떠한 것에도 의존하지 않은 상태로 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래스</a:t>
            </a:r>
            <a:r>
              <a:rPr lang="ko-KR" altLang="en-US" sz="1400" dirty="0" smtClean="0"/>
              <a:t> 간의 관계 형성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56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338143"/>
            <a:ext cx="9721215" cy="4525963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IoC</a:t>
            </a:r>
            <a:r>
              <a:rPr lang="ko-KR" altLang="en-US" sz="1800" dirty="0" smtClean="0"/>
              <a:t> 개념의 하나로 의존</a:t>
            </a:r>
            <a:r>
              <a:rPr lang="en-US" altLang="ko-KR" sz="1800" dirty="0" smtClean="0"/>
              <a:t>(Dependency)</a:t>
            </a:r>
            <a:r>
              <a:rPr lang="ko-KR" altLang="en-US" sz="1800" dirty="0" smtClean="0"/>
              <a:t>에 대한 설계 패턴</a:t>
            </a:r>
          </a:p>
          <a:p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1) DI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1.2 DI </a:t>
            </a:r>
            <a:r>
              <a:rPr lang="ko-KR" altLang="en-US" sz="3600" dirty="0" smtClean="0"/>
              <a:t>정</a:t>
            </a:r>
            <a:r>
              <a:rPr lang="ko-KR" altLang="en-US" sz="3600" dirty="0"/>
              <a:t>의</a:t>
            </a:r>
            <a:r>
              <a:rPr lang="ko-KR" altLang="en-US" sz="3600" dirty="0" smtClean="0"/>
              <a:t> 및 방식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6778" y="4434488"/>
            <a:ext cx="9696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Setter Injection : Setter()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의존성 삽입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Constructor Injection :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의존성 삽입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Method Injection : Method </a:t>
            </a:r>
            <a:r>
              <a:rPr lang="ko-KR" altLang="en-US" dirty="0" smtClean="0"/>
              <a:t>정의 전체를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주입하는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위와 같은 방식을 적용하는 방법은 크게 </a:t>
            </a:r>
            <a:r>
              <a:rPr lang="en-US" altLang="ko-KR" dirty="0" smtClean="0"/>
              <a:t>XML, JAVA Code </a:t>
            </a:r>
            <a:r>
              <a:rPr lang="ko-KR" altLang="en-US" dirty="0" smtClean="0"/>
              <a:t>방식이 있음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27169" y="4057329"/>
            <a:ext cx="2041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&lt;DI </a:t>
            </a:r>
            <a:r>
              <a:rPr lang="ko-KR" altLang="en-US" sz="1400" dirty="0" smtClean="0"/>
              <a:t>방식 분류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47703" y="2632150"/>
            <a:ext cx="2977081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Dependency Injection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6092" y="1916832"/>
            <a:ext cx="2977081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Setter Injection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96092" y="2632150"/>
            <a:ext cx="2977081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Constructor Injection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96092" y="3501008"/>
            <a:ext cx="2977081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 Injection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8" idx="3"/>
            <a:endCxn id="10" idx="1"/>
          </p:cNvCxnSpPr>
          <p:nvPr/>
        </p:nvCxnSpPr>
        <p:spPr>
          <a:xfrm flipV="1">
            <a:off x="4124784" y="2132856"/>
            <a:ext cx="1871308" cy="7153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직선 화살표 연결선 14"/>
          <p:cNvCxnSpPr>
            <a:stCxn id="8" idx="3"/>
            <a:endCxn id="11" idx="1"/>
          </p:cNvCxnSpPr>
          <p:nvPr/>
        </p:nvCxnSpPr>
        <p:spPr>
          <a:xfrm>
            <a:off x="4124784" y="2848174"/>
            <a:ext cx="1871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꺾인 연결선 17"/>
          <p:cNvCxnSpPr>
            <a:stCxn id="8" idx="3"/>
            <a:endCxn id="12" idx="1"/>
          </p:cNvCxnSpPr>
          <p:nvPr/>
        </p:nvCxnSpPr>
        <p:spPr>
          <a:xfrm>
            <a:off x="4124784" y="2848174"/>
            <a:ext cx="1871308" cy="8688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95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600201"/>
            <a:ext cx="9721215" cy="377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pom.xml </a:t>
            </a:r>
            <a:r>
              <a:rPr lang="ko-KR" altLang="en-US" sz="1800" dirty="0" smtClean="0"/>
              <a:t>파일</a:t>
            </a:r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2.1 Maven </a:t>
            </a:r>
            <a:r>
              <a:rPr lang="ko-KR" altLang="en-US" sz="3600" dirty="0" smtClean="0"/>
              <a:t>의존 설정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02" y="2348880"/>
            <a:ext cx="602895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4313" y="5302951"/>
            <a:ext cx="974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의존 설정을 위해 </a:t>
            </a:r>
            <a:r>
              <a:rPr lang="en-US" altLang="ko-KR" dirty="0" smtClean="0"/>
              <a:t>spring-context</a:t>
            </a:r>
            <a:r>
              <a:rPr lang="ko-KR" altLang="en-US" dirty="0" smtClean="0"/>
              <a:t>모듈을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추가함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9605" y="4365104"/>
            <a:ext cx="2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&lt;pom.xml </a:t>
            </a:r>
            <a:r>
              <a:rPr lang="ko-KR" altLang="en-US" dirty="0" smtClean="0"/>
              <a:t>설정 예제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0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2.2 </a:t>
            </a:r>
            <a:r>
              <a:rPr lang="ko-KR" altLang="en-US" sz="3600" dirty="0" smtClean="0"/>
              <a:t>클래스 구성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96219" y="5208948"/>
            <a:ext cx="266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 UML Diagram&gt;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52" y="1988840"/>
            <a:ext cx="189023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400676" y="1988840"/>
            <a:ext cx="4248471" cy="5040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 User() : </a:t>
            </a:r>
            <a:r>
              <a:rPr lang="ko-KR" altLang="en-US" dirty="0">
                <a:solidFill>
                  <a:schemeClr val="tx1"/>
                </a:solidFill>
              </a:rPr>
              <a:t>사용자 정보 보관하는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00675" y="4149080"/>
            <a:ext cx="4320479" cy="10081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UserRepository</a:t>
            </a:r>
            <a:r>
              <a:rPr lang="en-US" altLang="ko-KR" dirty="0">
                <a:solidFill>
                  <a:schemeClr val="tx1"/>
                </a:solidFill>
              </a:rPr>
              <a:t>() : User </a:t>
            </a:r>
            <a:r>
              <a:rPr lang="ko-KR" altLang="en-US" dirty="0">
                <a:solidFill>
                  <a:schemeClr val="tx1"/>
                </a:solidFill>
              </a:rPr>
              <a:t>객체를 보관하는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, ID</a:t>
            </a:r>
            <a:r>
              <a:rPr lang="ko-KR" altLang="en-US" dirty="0">
                <a:solidFill>
                  <a:schemeClr val="tx1"/>
                </a:solidFill>
              </a:rPr>
              <a:t>를 이용해서 </a:t>
            </a:r>
            <a:r>
              <a:rPr lang="en-US" altLang="ko-KR" dirty="0">
                <a:solidFill>
                  <a:schemeClr val="tx1"/>
                </a:solidFill>
              </a:rPr>
              <a:t>User </a:t>
            </a:r>
            <a:r>
              <a:rPr lang="ko-KR" altLang="en-US" dirty="0">
                <a:solidFill>
                  <a:schemeClr val="tx1"/>
                </a:solidFill>
              </a:rPr>
              <a:t>객체를 찾음</a:t>
            </a:r>
          </a:p>
        </p:txBody>
      </p:sp>
      <p:cxnSp>
        <p:nvCxnSpPr>
          <p:cNvPr id="9" name="직선 화살표 연결선 8"/>
          <p:cNvCxnSpPr>
            <a:endCxn id="2" idx="1"/>
          </p:cNvCxnSpPr>
          <p:nvPr/>
        </p:nvCxnSpPr>
        <p:spPr>
          <a:xfrm>
            <a:off x="3024411" y="2240868"/>
            <a:ext cx="23762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12443" y="4293096"/>
            <a:ext cx="208823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&lt;bean&gt;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생성할 객체 지정</a:t>
            </a:r>
            <a:endParaRPr lang="en-US" altLang="ko-KR" sz="1600" dirty="0" smtClean="0"/>
          </a:p>
          <a:p>
            <a:r>
              <a:rPr lang="en-US" altLang="ko-KR" sz="1600" dirty="0" smtClean="0"/>
              <a:t>&lt;constructor-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방식 설정</a:t>
            </a:r>
            <a:endParaRPr lang="en-US" altLang="ko-KR" sz="1600" dirty="0" smtClean="0"/>
          </a:p>
          <a:p>
            <a:r>
              <a:rPr lang="en-US" altLang="ko-KR" sz="1600" dirty="0" smtClean="0"/>
              <a:t>&lt;property&gt;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프로퍼티</a:t>
            </a:r>
            <a:r>
              <a:rPr lang="ko-KR" altLang="en-US" sz="1600" dirty="0" smtClean="0"/>
              <a:t> 방식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2.3 </a:t>
            </a:r>
            <a:r>
              <a:rPr lang="ko-KR" altLang="en-US" sz="3600" dirty="0" smtClean="0"/>
              <a:t>스프링 </a:t>
            </a:r>
            <a:r>
              <a:rPr lang="en-US" altLang="ko-KR" sz="3600" dirty="0" smtClean="0"/>
              <a:t>XML </a:t>
            </a:r>
            <a:r>
              <a:rPr lang="ko-KR" altLang="en-US" sz="3600" dirty="0" smtClean="0"/>
              <a:t>태그 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10129" y="2913318"/>
            <a:ext cx="7570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           &lt;bean id="</a:t>
            </a:r>
            <a:r>
              <a:rPr lang="ko-KR" altLang="en-US" sz="1200" dirty="0" smtClean="0"/>
              <a:t>빈 </a:t>
            </a:r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" class="</a:t>
            </a:r>
            <a:r>
              <a:rPr lang="ko-KR" altLang="en-US" sz="1200" dirty="0" smtClean="0"/>
              <a:t>생성할 객체의 완전한 클래스 이름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		&lt;property name="</a:t>
            </a:r>
            <a:r>
              <a:rPr lang="ko-KR" altLang="en-US" sz="1200" dirty="0" err="1" smtClean="0"/>
              <a:t>프로퍼티이름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			&lt;value&gt;</a:t>
            </a:r>
            <a:r>
              <a:rPr lang="ko-KR" altLang="en-US" sz="1200" dirty="0" err="1" smtClean="0"/>
              <a:t>프로퍼티값</a:t>
            </a:r>
            <a:r>
              <a:rPr lang="en-US" altLang="ko-KR" sz="1200" dirty="0" smtClean="0"/>
              <a:t>&lt;/value&gt;</a:t>
            </a:r>
          </a:p>
          <a:p>
            <a:r>
              <a:rPr lang="en-US" altLang="ko-KR" sz="1200" dirty="0" smtClean="0"/>
              <a:t>		&lt;/property&gt;</a:t>
            </a:r>
          </a:p>
          <a:p>
            <a:r>
              <a:rPr lang="en-US" altLang="ko-KR" sz="1200" dirty="0" smtClean="0"/>
              <a:t>		&lt;property name="</a:t>
            </a:r>
            <a:r>
              <a:rPr lang="ko-KR" altLang="en-US" sz="1200" dirty="0" err="1" smtClean="0"/>
              <a:t>프로퍼티이름</a:t>
            </a:r>
            <a:r>
              <a:rPr lang="en-US" altLang="ko-KR" sz="1200" dirty="0" smtClean="0"/>
              <a:t>" ref="</a:t>
            </a:r>
            <a:r>
              <a:rPr lang="ko-KR" altLang="en-US" sz="1200" dirty="0" smtClean="0"/>
              <a:t>다른 빈 </a:t>
            </a:r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	&lt;/bean&gt;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	&lt;bean id="</a:t>
            </a:r>
            <a:r>
              <a:rPr lang="ko-KR" altLang="en-US" sz="1200" dirty="0" smtClean="0"/>
              <a:t>빈 </a:t>
            </a:r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" class="</a:t>
            </a:r>
            <a:r>
              <a:rPr lang="ko-KR" altLang="en-US" sz="1200" dirty="0" smtClean="0"/>
              <a:t>생성할 객체의 완전한 클래스 이름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		&lt;constructor-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	&lt;value&gt;</a:t>
            </a:r>
            <a:r>
              <a:rPr lang="ko-KR" altLang="en-US" sz="1200" dirty="0" err="1" smtClean="0"/>
              <a:t>인자값</a:t>
            </a:r>
            <a:r>
              <a:rPr lang="en-US" altLang="ko-KR" sz="1200" dirty="0" smtClean="0"/>
              <a:t>&lt;/value&gt;</a:t>
            </a:r>
          </a:p>
          <a:p>
            <a:r>
              <a:rPr lang="en-US" altLang="ko-KR" sz="1200" dirty="0" smtClean="0"/>
              <a:t>		&lt;/constructor-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&lt;constructor-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	&lt;ref bean="</a:t>
            </a:r>
            <a:r>
              <a:rPr lang="ko-KR" altLang="en-US" sz="1200" dirty="0" smtClean="0"/>
              <a:t>다른 빈 </a:t>
            </a:r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		&lt;/constructor-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&lt;/bean&gt;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64997" y="598941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&lt;XML </a:t>
            </a:r>
            <a:r>
              <a:rPr lang="ko-KR" altLang="en-US" dirty="0" smtClean="0"/>
              <a:t>설정 구</a:t>
            </a:r>
            <a:r>
              <a:rPr lang="ko-KR" altLang="en-US" dirty="0"/>
              <a:t>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48347" y="2769302"/>
            <a:ext cx="5904656" cy="316835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1025</Words>
  <Application>Microsoft Office PowerPoint</Application>
  <PresentationFormat>사용자 지정</PresentationFormat>
  <Paragraphs>262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Spring 프레임워크 세미나</vt:lpstr>
      <vt:lpstr>세미나 진행 계획</vt:lpstr>
      <vt:lpstr>PowerPoint 프레젠테이션</vt:lpstr>
      <vt:lpstr>목차 </vt:lpstr>
      <vt:lpstr>1) DI 개념</vt:lpstr>
      <vt:lpstr>1) DI 개념</vt:lpstr>
      <vt:lpstr>2) DI 설정</vt:lpstr>
      <vt:lpstr>2) DI 설정</vt:lpstr>
      <vt:lpstr>2) DI 설정</vt:lpstr>
      <vt:lpstr>2) DI 설정</vt:lpstr>
      <vt:lpstr>2) DI 설정</vt:lpstr>
      <vt:lpstr>2) DI 설정</vt:lpstr>
      <vt:lpstr>2) DI 설정</vt:lpstr>
      <vt:lpstr>2) DI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프레임워크 세미나</dc:title>
  <dc:creator>secuve</dc:creator>
  <cp:lastModifiedBy>secuve</cp:lastModifiedBy>
  <cp:revision>69</cp:revision>
  <dcterms:created xsi:type="dcterms:W3CDTF">2016-07-07T00:14:21Z</dcterms:created>
  <dcterms:modified xsi:type="dcterms:W3CDTF">2016-07-11T09:18:54Z</dcterms:modified>
</cp:coreProperties>
</file>