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7" r:id="rId9"/>
    <p:sldId id="265" r:id="rId10"/>
    <p:sldId id="266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22" y="44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5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0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2FDD-831C-424B-B364-E71BAFDC5C2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9E29-905C-4355-91AC-17651425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FIDO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96400" y="5783263"/>
            <a:ext cx="2381250" cy="1655762"/>
          </a:xfrm>
        </p:spPr>
        <p:txBody>
          <a:bodyPr/>
          <a:lstStyle/>
          <a:p>
            <a:r>
              <a:rPr lang="ko-KR" altLang="en-US" err="1" smtClean="0"/>
              <a:t>지선학</a:t>
            </a:r>
            <a:r>
              <a:rPr lang="ko-KR" altLang="en-US" dirty="0" smtClean="0"/>
              <a:t> 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FIDO 2.0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9570"/>
              </p:ext>
            </p:extLst>
          </p:nvPr>
        </p:nvGraphicFramePr>
        <p:xfrm>
          <a:off x="352424" y="4402456"/>
          <a:ext cx="11515725" cy="1343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5"/>
              </a:tblGrid>
              <a:tr h="245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요약</a:t>
                      </a:r>
                      <a:endParaRPr lang="ko-KR" altLang="en-US" sz="1400" dirty="0"/>
                    </a:p>
                  </a:txBody>
                  <a:tcPr/>
                </a:tc>
              </a:tr>
              <a:tr h="103893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UAF</a:t>
                      </a:r>
                      <a:r>
                        <a:rPr lang="ko-KR" altLang="en-US" sz="1400" baseline="0" dirty="0" smtClean="0"/>
                        <a:t>를 통합하여 모든 플랫폼에서 사용할 수 있는 단일 범용인증기</a:t>
                      </a:r>
                      <a:r>
                        <a:rPr lang="ko-KR" altLang="en-US" sz="1400" baseline="0" dirty="0" smtClean="0"/>
                        <a:t>술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2015</a:t>
                      </a:r>
                      <a:r>
                        <a:rPr lang="ko-KR" altLang="en-US" sz="1400" baseline="0" dirty="0" smtClean="0"/>
                        <a:t>년 </a:t>
                      </a:r>
                      <a:r>
                        <a:rPr lang="en-US" altLang="ko-KR" sz="1400" baseline="0" dirty="0" smtClean="0"/>
                        <a:t>11</a:t>
                      </a:r>
                      <a:r>
                        <a:rPr lang="ko-KR" altLang="en-US" sz="1400" baseline="0" dirty="0" smtClean="0"/>
                        <a:t>월 </a:t>
                      </a:r>
                      <a:r>
                        <a:rPr lang="en-US" altLang="ko-KR" sz="1400" baseline="0" dirty="0" smtClean="0"/>
                        <a:t>W3C(World Wide Web Consortium: </a:t>
                      </a:r>
                      <a:r>
                        <a:rPr lang="ko-KR" altLang="en-US" sz="1400" baseline="0" dirty="0" smtClean="0"/>
                        <a:t>회원기구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정직원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공공기관이 협력하여 웹 표준을 개발하는 국제 컨소시엄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에 제출됨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표준 규격을 만족하는 제품들끼리 어느 나라 제품이던 서로 연동 가능하게 하려고 함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Microsoft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Google</a:t>
                      </a:r>
                      <a:r>
                        <a:rPr lang="ko-KR" altLang="en-US" sz="1400" baseline="0" dirty="0" smtClean="0"/>
                        <a:t>의 주도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54318"/>
              </p:ext>
            </p:extLst>
          </p:nvPr>
        </p:nvGraphicFramePr>
        <p:xfrm>
          <a:off x="352426" y="5819775"/>
          <a:ext cx="11515724" cy="878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4"/>
              </a:tblGrid>
              <a:tr h="27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목표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57373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UAF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의 시나리오 모두 지원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Simple(</a:t>
                      </a:r>
                      <a:r>
                        <a:rPr lang="ko-KR" altLang="en-US" sz="1400" baseline="0" dirty="0" smtClean="0"/>
                        <a:t>모든 </a:t>
                      </a:r>
                      <a:r>
                        <a:rPr lang="en-US" altLang="ko-KR" sz="1400" baseline="0" dirty="0" smtClean="0"/>
                        <a:t>OS</a:t>
                      </a:r>
                      <a:r>
                        <a:rPr lang="ko-KR" altLang="en-US" sz="1400" baseline="0" dirty="0" smtClean="0"/>
                        <a:t>에 적용 가능한 </a:t>
                      </a:r>
                      <a:r>
                        <a:rPr lang="ko-KR" altLang="en-US" sz="1400" baseline="0" dirty="0" err="1" smtClean="0"/>
                        <a:t>플로그인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66975" y="390524"/>
            <a:ext cx="2771775" cy="366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48600" y="390524"/>
            <a:ext cx="2771775" cy="303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57525" y="435769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USER DEVICE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629650" y="424755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RELYING PARTY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47961" y="795338"/>
            <a:ext cx="2252663" cy="471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62299" y="906662"/>
            <a:ext cx="322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BROWSER/APP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759866" y="2458490"/>
            <a:ext cx="2252663" cy="471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47961" y="1626914"/>
            <a:ext cx="2252663" cy="471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26530" y="3283442"/>
            <a:ext cx="2252663" cy="47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67075" y="1731612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CLIENT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2559113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ASM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6550" y="3372412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AUTHENTICATOR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8108155" y="3586162"/>
            <a:ext cx="2252663" cy="4714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METADATA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08154" y="781050"/>
            <a:ext cx="2252663" cy="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08153" y="1758477"/>
            <a:ext cx="2252663" cy="151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FIDO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4" idx="2"/>
            <a:endCxn id="17" idx="0"/>
          </p:cNvCxnSpPr>
          <p:nvPr/>
        </p:nvCxnSpPr>
        <p:spPr>
          <a:xfrm>
            <a:off x="3874293" y="1266825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864768" y="2098401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862386" y="2923353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00624" y="1047750"/>
            <a:ext cx="3107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000624" y="1912214"/>
            <a:ext cx="3107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6492" y="783433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HTTPS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67450" y="1641574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UAF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952876" y="2131211"/>
            <a:ext cx="188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ASM API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48111" y="2971800"/>
            <a:ext cx="2183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AUTH CMD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236868" y="3279577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236868" y="1452784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90800" y="1452784"/>
            <a:ext cx="2581275" cy="2461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1" idx="3"/>
          </p:cNvCxnSpPr>
          <p:nvPr/>
        </p:nvCxnSpPr>
        <p:spPr>
          <a:xfrm>
            <a:off x="5172075" y="2683780"/>
            <a:ext cx="762000" cy="516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29298" y="3219314"/>
            <a:ext cx="2121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OS/Brower Support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85204" y="3854310"/>
            <a:ext cx="1382321" cy="406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Authenticator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빌트인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외부장치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156592" y="3580851"/>
            <a:ext cx="328612" cy="2855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69841" y="1293019"/>
            <a:ext cx="2488409" cy="3793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10726" y="1293019"/>
            <a:ext cx="2476500" cy="303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43675" y="1338264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USER DEVICE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82225" y="1327250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RELYING PARTY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29398" y="1697833"/>
            <a:ext cx="1990726" cy="471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62774" y="1809157"/>
            <a:ext cx="322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BROWSER/APP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627016" y="3360985"/>
            <a:ext cx="2005013" cy="471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27016" y="2529409"/>
            <a:ext cx="1993108" cy="471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7016" y="4185937"/>
            <a:ext cx="1971677" cy="47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77075" y="2634107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CLIENT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3775" y="3461608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ASM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0350" y="4274907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AUTHENTICATOR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9870280" y="4488657"/>
            <a:ext cx="1950245" cy="4714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METADATA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70280" y="1683545"/>
            <a:ext cx="1950246" cy="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70278" y="2660972"/>
            <a:ext cx="1950247" cy="151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FIDO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8" idx="2"/>
            <a:endCxn id="11" idx="0"/>
          </p:cNvCxnSpPr>
          <p:nvPr/>
        </p:nvCxnSpPr>
        <p:spPr>
          <a:xfrm flipH="1">
            <a:off x="7623570" y="2169320"/>
            <a:ext cx="1191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627143" y="3000896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634286" y="3825848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598693" y="1950245"/>
            <a:ext cx="127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632029" y="2814709"/>
            <a:ext cx="12382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46342" y="1685928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93927" y="2467714"/>
            <a:ext cx="1352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자체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프로토콜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발급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인증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해지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7686678" y="3034398"/>
            <a:ext cx="188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ASM API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65242" y="3855125"/>
            <a:ext cx="218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AUTH CMD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998993" y="4182072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998993" y="2355279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477000" y="2355279"/>
            <a:ext cx="2314575" cy="2461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>
            <a:off x="8791575" y="3586275"/>
            <a:ext cx="414338" cy="62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08244" y="4264059"/>
            <a:ext cx="212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OS/Brower </a:t>
            </a:r>
            <a:br>
              <a:rPr lang="en-US" altLang="ko-KR" sz="1400" dirty="0" smtClean="0"/>
            </a:br>
            <a:r>
              <a:rPr lang="en-US" altLang="ko-KR" sz="1400" dirty="0" smtClean="0"/>
              <a:t>Support</a:t>
            </a:r>
            <a:endParaRPr lang="ko-KR" altLang="en-US" sz="1400" dirty="0"/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619125" y="323850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FIDO 1.0 </a:t>
            </a:r>
            <a:r>
              <a:rPr lang="en-US" altLang="ko-KR" sz="2400" dirty="0" err="1" smtClean="0"/>
              <a:t>vs</a:t>
            </a:r>
            <a:r>
              <a:rPr lang="en-US" altLang="ko-KR" sz="2400" dirty="0" smtClean="0"/>
              <a:t> 2.0</a:t>
            </a:r>
            <a:endParaRPr lang="ko-KR" altLang="en-US" sz="2400" dirty="0"/>
          </a:p>
        </p:txBody>
      </p:sp>
      <p:sp>
        <p:nvSpPr>
          <p:cNvPr id="44" name="직사각형 43"/>
          <p:cNvSpPr/>
          <p:nvPr/>
        </p:nvSpPr>
        <p:spPr>
          <a:xfrm>
            <a:off x="210737" y="1293019"/>
            <a:ext cx="2488409" cy="366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451622" y="1293019"/>
            <a:ext cx="2476500" cy="303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4571" y="1338264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USER DEVICE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23121" y="1327250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RELYING PARTY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470294" y="1697833"/>
            <a:ext cx="1990726" cy="471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98918" y="1799778"/>
            <a:ext cx="171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BROWSER/APP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67912" y="3360985"/>
            <a:ext cx="2005013" cy="471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7912" y="2529409"/>
            <a:ext cx="1993108" cy="471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7912" y="4185937"/>
            <a:ext cx="1971677" cy="47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98921" y="2634107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CLIENT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232296" y="3461608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ASM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1246" y="4274907"/>
            <a:ext cx="235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FIDO AUTHENTICATOR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3711176" y="4488657"/>
            <a:ext cx="1950245" cy="4714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METADATA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1176" y="1683545"/>
            <a:ext cx="1950246" cy="674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11174" y="2660972"/>
            <a:ext cx="1950247" cy="151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FIDO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8" idx="2"/>
            <a:endCxn id="51" idx="0"/>
          </p:cNvCxnSpPr>
          <p:nvPr/>
        </p:nvCxnSpPr>
        <p:spPr>
          <a:xfrm flipH="1">
            <a:off x="1464466" y="2169320"/>
            <a:ext cx="1191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468039" y="3000896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475182" y="3825848"/>
            <a:ext cx="0" cy="3600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39589" y="1950245"/>
            <a:ext cx="127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472925" y="2814709"/>
            <a:ext cx="12382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7238" y="1685928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463399" y="2609922"/>
            <a:ext cx="1352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UAF</a:t>
            </a:r>
            <a:br>
              <a:rPr lang="en-US" altLang="ko-KR" sz="1050" dirty="0" smtClean="0"/>
            </a:br>
            <a:r>
              <a:rPr lang="en-US" altLang="ko-KR" sz="1050" dirty="0" smtClean="0"/>
              <a:t>(</a:t>
            </a:r>
            <a:r>
              <a:rPr lang="ko-KR" altLang="en-US" sz="1050" dirty="0" smtClean="0"/>
              <a:t>발급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인증 해지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527574" y="3034398"/>
            <a:ext cx="188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ASM API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839889" y="4182072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39889" y="2355279"/>
            <a:ext cx="0" cy="306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17896" y="2430808"/>
            <a:ext cx="2314575" cy="1500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2632471" y="3181067"/>
            <a:ext cx="414338" cy="1046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06290" y="4235484"/>
            <a:ext cx="212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</a:t>
            </a:r>
            <a:br>
              <a:rPr lang="en-US" altLang="ko-KR" sz="1400" dirty="0" smtClean="0"/>
            </a:br>
            <a:r>
              <a:rPr lang="en-US" altLang="ko-KR" sz="1400" dirty="0" smtClean="0"/>
              <a:t>Support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506138" y="3912275"/>
            <a:ext cx="218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AUTH CMD</a:t>
            </a:r>
            <a:endParaRPr lang="ko-KR" altLang="en-US" sz="1200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96775"/>
              </p:ext>
            </p:extLst>
          </p:nvPr>
        </p:nvGraphicFramePr>
        <p:xfrm>
          <a:off x="317896" y="5574031"/>
          <a:ext cx="11515725" cy="89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5"/>
              </a:tblGrid>
              <a:tr h="898788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모바일에서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PC/</a:t>
                      </a:r>
                      <a:r>
                        <a:rPr lang="ko-KR" altLang="en-US" sz="1400" baseline="0" dirty="0" err="1" smtClean="0"/>
                        <a:t>웹브라우저로</a:t>
                      </a:r>
                      <a:r>
                        <a:rPr lang="ko-KR" altLang="en-US" sz="1400" baseline="0" dirty="0" smtClean="0"/>
                        <a:t> 확장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기존 </a:t>
                      </a:r>
                      <a:r>
                        <a:rPr lang="en-US" altLang="ko-KR" sz="1400" baseline="0" dirty="0" smtClean="0"/>
                        <a:t>FIDO 1.0 UAF </a:t>
                      </a:r>
                      <a:r>
                        <a:rPr lang="ko-KR" altLang="en-US" sz="1400" baseline="0" dirty="0" smtClean="0"/>
                        <a:t>기술은 </a:t>
                      </a:r>
                      <a:r>
                        <a:rPr lang="ko-KR" altLang="en-US" sz="1400" baseline="0" dirty="0" err="1" smtClean="0"/>
                        <a:t>모바일</a:t>
                      </a:r>
                      <a:r>
                        <a:rPr lang="ko-KR" altLang="en-US" sz="1400" baseline="0" dirty="0" smtClean="0"/>
                        <a:t> 위주</a:t>
                      </a:r>
                      <a:r>
                        <a:rPr lang="en-US" altLang="ko-KR" sz="1400" baseline="0" dirty="0" smtClean="0"/>
                        <a:t>, U2F </a:t>
                      </a:r>
                      <a:r>
                        <a:rPr lang="ko-KR" altLang="en-US" sz="1400" baseline="0" dirty="0" smtClean="0"/>
                        <a:t>기술은 </a:t>
                      </a:r>
                      <a:r>
                        <a:rPr lang="en-US" altLang="ko-KR" sz="1400" baseline="0" dirty="0" smtClean="0"/>
                        <a:t>Chrome </a:t>
                      </a:r>
                      <a:r>
                        <a:rPr lang="ko-KR" altLang="en-US" sz="1400" baseline="0" dirty="0" smtClean="0"/>
                        <a:t>브라우저만 지원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즉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앱</a:t>
                      </a:r>
                      <a:r>
                        <a:rPr lang="ko-KR" altLang="en-US" sz="1400" baseline="0" dirty="0" smtClean="0"/>
                        <a:t> 중심에서 플랫폼 중심으로 변경</a:t>
                      </a:r>
                      <a:r>
                        <a:rPr lang="en-US" altLang="ko-KR" sz="1400" baseline="0" dirty="0" smtClean="0"/>
                        <a:t>(OS </a:t>
                      </a:r>
                      <a:r>
                        <a:rPr lang="ko-KR" altLang="en-US" sz="1400" baseline="0" dirty="0" smtClean="0"/>
                        <a:t>및 웹 브라우저에서 </a:t>
                      </a: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인증 장치</a:t>
                      </a:r>
                      <a:r>
                        <a:rPr lang="en-US" altLang="ko-KR" sz="1400" baseline="0" dirty="0" smtClean="0"/>
                        <a:t>(FIDO Client/ASM </a:t>
                      </a:r>
                      <a:r>
                        <a:rPr lang="ko-KR" altLang="en-US" sz="1400" baseline="0" dirty="0" smtClean="0"/>
                        <a:t>역할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를 인식해서 서비스 화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UAF</a:t>
                      </a:r>
                      <a:r>
                        <a:rPr lang="ko-KR" altLang="en-US" sz="1400" baseline="0" dirty="0" smtClean="0"/>
                        <a:t>를 통합하여 모든 플랫폼에서 사용할 수 있는 단일 범용인증기술 </a:t>
                      </a:r>
                      <a:r>
                        <a:rPr lang="en-US" altLang="ko-KR" sz="1400" baseline="0" dirty="0" smtClean="0"/>
                        <a:t>FIDO 2.0 </a:t>
                      </a:r>
                      <a:r>
                        <a:rPr lang="ko-KR" altLang="en-US" sz="1400" baseline="0" dirty="0" smtClean="0"/>
                        <a:t>표준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6467475" y="4789169"/>
            <a:ext cx="253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FIDO </a:t>
            </a:r>
            <a:r>
              <a:rPr lang="ko-KR" altLang="en-US" sz="1400" b="1" dirty="0" smtClean="0"/>
              <a:t>클라이언트 플랫폼화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0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0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FIDO 2.0 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84891"/>
              </p:ext>
            </p:extLst>
          </p:nvPr>
        </p:nvGraphicFramePr>
        <p:xfrm>
          <a:off x="619125" y="910166"/>
          <a:ext cx="11182351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00"/>
                <a:gridCol w="4524375"/>
                <a:gridCol w="50958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2.0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Support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UAF : </a:t>
                      </a:r>
                      <a:r>
                        <a:rPr lang="ko-KR" altLang="en-US" sz="1400" dirty="0" err="1" smtClean="0"/>
                        <a:t>앱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Intent </a:t>
                      </a:r>
                      <a:r>
                        <a:rPr lang="ko-KR" altLang="en-US" sz="1400" baseline="0" dirty="0" smtClean="0"/>
                        <a:t>통신 규칙에 대한 규격 존재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중심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U2F :</a:t>
                      </a:r>
                      <a:r>
                        <a:rPr lang="en-US" altLang="ko-KR" sz="1400" baseline="0" dirty="0" smtClean="0"/>
                        <a:t> Chrome </a:t>
                      </a:r>
                      <a:r>
                        <a:rPr lang="ko-KR" altLang="en-US" sz="1400" baseline="0" dirty="0" smtClean="0"/>
                        <a:t>브라우저만 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</a:t>
                      </a:r>
                      <a:r>
                        <a:rPr lang="ko-KR" altLang="en-US" sz="1400" baseline="0" dirty="0" smtClean="0"/>
                        <a:t> 플랫폼 지원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윈도우와 </a:t>
                      </a:r>
                      <a:r>
                        <a:rPr lang="ko-KR" altLang="en-US" sz="1400" baseline="0" dirty="0" err="1" smtClean="0"/>
                        <a:t>안드로이드를</a:t>
                      </a:r>
                      <a:r>
                        <a:rPr lang="ko-KR" altLang="en-US" sz="1400" baseline="0" dirty="0" smtClean="0"/>
                        <a:t> 포함하는 운영체제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인증 장치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FIDO</a:t>
                      </a:r>
                      <a:r>
                        <a:rPr lang="en-US" altLang="ko-KR" sz="1400" baseline="0" dirty="0" smtClean="0"/>
                        <a:t> Authenticator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Authenticator </a:t>
                      </a:r>
                      <a:r>
                        <a:rPr lang="ko-KR" altLang="en-US" sz="1400" dirty="0" smtClean="0"/>
                        <a:t>빌트인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외부장치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프로토콜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UAF</a:t>
                      </a:r>
                      <a:r>
                        <a:rPr lang="en-US" altLang="ko-KR" sz="1400" baseline="0" dirty="0" smtClean="0"/>
                        <a:t> 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자체프로토콜</a:t>
                      </a:r>
                      <a:r>
                        <a:rPr lang="en-US" altLang="ko-KR" sz="1400" dirty="0" smtClean="0"/>
                        <a:t>(FIDO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서버업체 제공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162"/>
              </p:ext>
            </p:extLst>
          </p:nvPr>
        </p:nvGraphicFramePr>
        <p:xfrm>
          <a:off x="552450" y="3773805"/>
          <a:ext cx="11277600" cy="1684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7600"/>
              </a:tblGrid>
              <a:tr h="37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제공 연산</a:t>
                      </a:r>
                      <a:endParaRPr lang="ko-KR" altLang="en-US" sz="1400" dirty="0"/>
                    </a:p>
                  </a:txBody>
                  <a:tcPr/>
                </a:tc>
              </a:tr>
              <a:tr h="1307032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/>
                        <a:t>authenticatorMakeCredential</a:t>
                      </a:r>
                      <a:r>
                        <a:rPr lang="en-US" altLang="ko-KR" sz="1400" baseline="0" dirty="0" smtClean="0"/>
                        <a:t> : RP</a:t>
                      </a:r>
                      <a:r>
                        <a:rPr lang="ko-KR" altLang="en-US" sz="1400" baseline="0" dirty="0" smtClean="0"/>
                        <a:t>에서 추후 인증에 사용할 수 있는 </a:t>
                      </a:r>
                      <a:r>
                        <a:rPr lang="en-US" altLang="ko-KR" sz="1400" baseline="0" dirty="0" smtClean="0"/>
                        <a:t>Credential</a:t>
                      </a:r>
                      <a:r>
                        <a:rPr lang="ko-KR" altLang="en-US" sz="1400" baseline="0" dirty="0" smtClean="0"/>
                        <a:t>을 생성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/>
                        <a:t>authenticatorGetAssertion</a:t>
                      </a:r>
                      <a:r>
                        <a:rPr lang="en-US" altLang="ko-KR" sz="1400" baseline="0" dirty="0" smtClean="0"/>
                        <a:t> : RP</a:t>
                      </a:r>
                      <a:r>
                        <a:rPr lang="ko-KR" altLang="en-US" sz="1400" baseline="0" dirty="0" smtClean="0"/>
                        <a:t>에게 인증장치에서 생성한 </a:t>
                      </a:r>
                      <a:r>
                        <a:rPr lang="en-US" altLang="ko-KR" sz="1400" baseline="0" dirty="0" smtClean="0"/>
                        <a:t>Credential</a:t>
                      </a:r>
                      <a:r>
                        <a:rPr lang="ko-KR" altLang="en-US" sz="1400" baseline="0" dirty="0" smtClean="0"/>
                        <a:t>을 이용하여 인증과 서명 기능을 제공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/>
                        <a:t>authenticatorCancel</a:t>
                      </a:r>
                      <a:r>
                        <a:rPr lang="en-US" altLang="ko-KR" sz="1400" baseline="0" dirty="0" smtClean="0"/>
                        <a:t> : FIDO </a:t>
                      </a:r>
                      <a:r>
                        <a:rPr lang="ko-KR" altLang="en-US" sz="1400" baseline="0" dirty="0" smtClean="0"/>
                        <a:t>클라이언트에서 인증장치에게 요청한 위 두 연산을 취소하는 기능을 제공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제목 1"/>
          <p:cNvSpPr txBox="1">
            <a:spLocks/>
          </p:cNvSpPr>
          <p:nvPr/>
        </p:nvSpPr>
        <p:spPr>
          <a:xfrm>
            <a:off x="619125" y="3076575"/>
            <a:ext cx="10515600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FIDO 2.0 </a:t>
            </a:r>
            <a:r>
              <a:rPr lang="ko-KR" altLang="en-US" sz="2400" dirty="0" smtClean="0"/>
              <a:t>인증 장치 </a:t>
            </a:r>
            <a:r>
              <a:rPr lang="en-US" altLang="ko-KR" sz="2400" dirty="0" smtClean="0"/>
              <a:t>API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51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FIDO 2.0 </a:t>
            </a:r>
            <a:r>
              <a:rPr lang="ko-KR" altLang="en-US" sz="2400" dirty="0" smtClean="0"/>
              <a:t>서명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190750" y="1333500"/>
            <a:ext cx="291465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authenticatorData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25" y="1333500"/>
            <a:ext cx="291465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clientDataHash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10476" y="2200275"/>
            <a:ext cx="44279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7841396" y="2247900"/>
            <a:ext cx="328" cy="23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94952" y="2905125"/>
            <a:ext cx="166919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72225" y="3552825"/>
            <a:ext cx="2914650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9350" y="2905125"/>
            <a:ext cx="237172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7829550" y="1676400"/>
            <a:ext cx="2321" cy="523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2" idx="0"/>
          </p:cNvCxnSpPr>
          <p:nvPr/>
        </p:nvCxnSpPr>
        <p:spPr>
          <a:xfrm>
            <a:off x="7827228" y="2543175"/>
            <a:ext cx="2322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8" idx="2"/>
          </p:cNvCxnSpPr>
          <p:nvPr/>
        </p:nvCxnSpPr>
        <p:spPr>
          <a:xfrm rot="16200000" flipH="1">
            <a:off x="5279231" y="45243"/>
            <a:ext cx="700088" cy="39624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3"/>
            <a:endCxn id="12" idx="1"/>
          </p:cNvCxnSpPr>
          <p:nvPr/>
        </p:nvCxnSpPr>
        <p:spPr>
          <a:xfrm>
            <a:off x="4791075" y="3076575"/>
            <a:ext cx="220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3" idx="0"/>
          </p:cNvCxnSpPr>
          <p:nvPr/>
        </p:nvCxnSpPr>
        <p:spPr>
          <a:xfrm>
            <a:off x="7824906" y="3243263"/>
            <a:ext cx="4644" cy="30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08886"/>
              </p:ext>
            </p:extLst>
          </p:nvPr>
        </p:nvGraphicFramePr>
        <p:xfrm>
          <a:off x="394096" y="4907281"/>
          <a:ext cx="11515725" cy="89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5"/>
              </a:tblGrid>
              <a:tr h="898788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인증장치에서 서명 값을 생성 도식화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err="1" smtClean="0"/>
                        <a:t>authenticatorData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클라이언트에서 전달받은 </a:t>
                      </a:r>
                      <a:r>
                        <a:rPr lang="en-US" altLang="ko-KR" sz="1400" baseline="0" dirty="0" err="1" smtClean="0"/>
                        <a:t>clientDataHash</a:t>
                      </a:r>
                      <a:r>
                        <a:rPr lang="ko-KR" altLang="en-US" sz="1400" baseline="0" dirty="0" smtClean="0"/>
                        <a:t>를 결합한 후 개인키로 공개키 암호화 수행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서명 값 생성한 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authenticatorData</a:t>
                      </a:r>
                      <a:r>
                        <a:rPr lang="ko-KR" altLang="en-US" sz="1400" baseline="0" dirty="0" smtClean="0"/>
                        <a:t>와 서명 값을 </a:t>
                      </a: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클라이언트에게 반환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FIDO 2.0 Attestation 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9281"/>
              </p:ext>
            </p:extLst>
          </p:nvPr>
        </p:nvGraphicFramePr>
        <p:xfrm>
          <a:off x="470296" y="795338"/>
          <a:ext cx="11515725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5"/>
              </a:tblGrid>
              <a:tr h="898788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인증장치에서 </a:t>
                      </a:r>
                      <a:r>
                        <a:rPr lang="en-US" altLang="ko-KR" sz="1400" baseline="0" dirty="0" smtClean="0"/>
                        <a:t>Credential</a:t>
                      </a:r>
                      <a:r>
                        <a:rPr lang="ko-KR" altLang="en-US" sz="1400" baseline="0" dirty="0" smtClean="0"/>
                        <a:t>을 생성한 후</a:t>
                      </a:r>
                      <a:r>
                        <a:rPr lang="en-US" altLang="ko-KR" sz="1400" baseline="0" dirty="0" smtClean="0"/>
                        <a:t>, RP</a:t>
                      </a:r>
                      <a:r>
                        <a:rPr lang="ko-KR" altLang="en-US" sz="1400" baseline="0" dirty="0" smtClean="0"/>
                        <a:t>에게 전달하면 </a:t>
                      </a:r>
                      <a:r>
                        <a:rPr lang="en-US" altLang="ko-KR" sz="1400" baseline="0" dirty="0" smtClean="0"/>
                        <a:t>RP</a:t>
                      </a:r>
                      <a:r>
                        <a:rPr lang="ko-KR" altLang="en-US" sz="1400" baseline="0" dirty="0" smtClean="0"/>
                        <a:t>는 </a:t>
                      </a: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인증장치에서 생성한 </a:t>
                      </a:r>
                      <a:r>
                        <a:rPr lang="en-US" altLang="ko-KR" sz="1400" baseline="0" dirty="0" smtClean="0"/>
                        <a:t>Credential</a:t>
                      </a:r>
                      <a:r>
                        <a:rPr lang="ko-KR" altLang="en-US" sz="1400" baseline="0" dirty="0" smtClean="0"/>
                        <a:t>의 신뢰 여부 확인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이를 위한 </a:t>
                      </a:r>
                      <a:r>
                        <a:rPr lang="en-US" altLang="ko-KR" sz="1400" baseline="0" dirty="0" smtClean="0"/>
                        <a:t>attestation </a:t>
                      </a:r>
                      <a:r>
                        <a:rPr lang="ko-KR" altLang="en-US" sz="1400" baseline="0" dirty="0" smtClean="0"/>
                        <a:t>모델 규정함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1) Full Basic Attestation : </a:t>
                      </a:r>
                      <a:r>
                        <a:rPr lang="ko-KR" altLang="en-US" sz="1400" baseline="0" dirty="0" smtClean="0"/>
                        <a:t>동일한 모델의 인증장치 그룹의 하나의  </a:t>
                      </a:r>
                      <a:r>
                        <a:rPr lang="en-US" altLang="ko-KR" sz="1400" baseline="0" dirty="0" smtClean="0"/>
                        <a:t>Attestation </a:t>
                      </a:r>
                      <a:r>
                        <a:rPr lang="ko-KR" altLang="en-US" sz="1400" baseline="0" dirty="0" smtClean="0"/>
                        <a:t>키를 공유하도록 하여 인증장치 </a:t>
                      </a:r>
                      <a:r>
                        <a:rPr lang="en-US" altLang="ko-KR" sz="1400" baseline="0" dirty="0" smtClean="0"/>
                        <a:t>Attestation</a:t>
                      </a:r>
                      <a:r>
                        <a:rPr lang="ko-KR" altLang="en-US" sz="1400" baseline="0" dirty="0" smtClean="0"/>
                        <a:t>을 제공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2) Surrogate Basic Attestation : </a:t>
                      </a:r>
                      <a:r>
                        <a:rPr lang="ko-KR" altLang="en-US" sz="1400" baseline="0" dirty="0" smtClean="0"/>
                        <a:t>인증장치에서 </a:t>
                      </a:r>
                      <a:r>
                        <a:rPr lang="en-US" altLang="ko-KR" sz="1400" baseline="0" dirty="0" smtClean="0"/>
                        <a:t>Credential</a:t>
                      </a:r>
                      <a:r>
                        <a:rPr lang="ko-KR" altLang="en-US" sz="1400" baseline="0" dirty="0" smtClean="0"/>
                        <a:t>을 생성한 후</a:t>
                      </a:r>
                      <a:r>
                        <a:rPr lang="en-US" altLang="ko-KR" sz="1400" baseline="0" dirty="0" smtClean="0"/>
                        <a:t>, Credential</a:t>
                      </a:r>
                      <a:r>
                        <a:rPr lang="ko-KR" altLang="en-US" sz="1400" baseline="0" dirty="0" smtClean="0"/>
                        <a:t>에 대응되는 </a:t>
                      </a:r>
                      <a:r>
                        <a:rPr lang="ko-KR" altLang="en-US" sz="1400" baseline="0" dirty="0" err="1" smtClean="0"/>
                        <a:t>개인키를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Attestation</a:t>
                      </a:r>
                      <a:r>
                        <a:rPr lang="ko-KR" altLang="en-US" sz="1400" baseline="0" dirty="0" smtClean="0"/>
                        <a:t>용으로 사용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3) Privacy CA : </a:t>
                      </a:r>
                      <a:r>
                        <a:rPr lang="ko-KR" altLang="en-US" sz="1400" baseline="0" dirty="0" smtClean="0"/>
                        <a:t>인증장치 별로 </a:t>
                      </a:r>
                      <a:r>
                        <a:rPr lang="en-US" altLang="ko-KR" sz="1400" baseline="0" dirty="0" smtClean="0"/>
                        <a:t>Private CA</a:t>
                      </a:r>
                      <a:r>
                        <a:rPr lang="ko-KR" altLang="en-US" sz="1400" baseline="0" dirty="0" smtClean="0"/>
                        <a:t>와 통신할 수 있는 키를 가지고 있어 다수의 </a:t>
                      </a:r>
                      <a:r>
                        <a:rPr lang="en-US" altLang="ko-KR" sz="1400" baseline="0" dirty="0" smtClean="0"/>
                        <a:t>attestation key </a:t>
                      </a:r>
                      <a:r>
                        <a:rPr lang="ko-KR" altLang="en-US" sz="1400" baseline="0" dirty="0" smtClean="0"/>
                        <a:t>쌍을 생성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이에 대한 </a:t>
                      </a:r>
                      <a:r>
                        <a:rPr lang="en-US" altLang="ko-KR" sz="1400" baseline="0" dirty="0" smtClean="0"/>
                        <a:t>attestation </a:t>
                      </a:r>
                      <a:r>
                        <a:rPr lang="ko-KR" altLang="en-US" sz="1400" baseline="0" dirty="0" smtClean="0"/>
                        <a:t>인증 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                       </a:t>
                      </a:r>
                      <a:r>
                        <a:rPr lang="ko-KR" altLang="en-US" sz="1400" baseline="0" dirty="0" smtClean="0"/>
                        <a:t>서 발급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4) DAA(Direct Anonymous Attestation) : </a:t>
                      </a:r>
                      <a:r>
                        <a:rPr lang="ko-KR" altLang="en-US" sz="1400" baseline="0" dirty="0" smtClean="0"/>
                        <a:t>단일 </a:t>
                      </a:r>
                      <a:r>
                        <a:rPr lang="en-US" altLang="ko-KR" sz="1400" baseline="0" dirty="0" smtClean="0"/>
                        <a:t>DAA </a:t>
                      </a:r>
                      <a:r>
                        <a:rPr lang="ko-KR" altLang="en-US" sz="1400" baseline="0" dirty="0" err="1" smtClean="0"/>
                        <a:t>발급자에게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DAA credential</a:t>
                      </a:r>
                      <a:r>
                        <a:rPr lang="ko-KR" altLang="en-US" sz="1400" baseline="0" dirty="0" smtClean="0"/>
                        <a:t>들을 발급 받아 </a:t>
                      </a:r>
                      <a:r>
                        <a:rPr lang="en-US" altLang="ko-KR" sz="1400" baseline="0" dirty="0" smtClean="0"/>
                        <a:t>attestation </a:t>
                      </a:r>
                      <a:r>
                        <a:rPr lang="ko-KR" altLang="en-US" sz="1400" baseline="0" dirty="0" smtClean="0"/>
                        <a:t>데이터에 대한 </a:t>
                      </a:r>
                      <a:r>
                        <a:rPr lang="en-US" altLang="ko-KR" sz="1400" baseline="0" dirty="0" smtClean="0"/>
                        <a:t>blind </a:t>
                      </a:r>
                      <a:r>
                        <a:rPr lang="ko-KR" altLang="en-US" sz="1400" baseline="0" dirty="0" smtClean="0"/>
                        <a:t>서명 생성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741441"/>
            <a:ext cx="9144000" cy="38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 smtClean="0"/>
              <a:t>FIDO UAF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 smtClean="0"/>
              <a:t>FIDO U2F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 smtClean="0"/>
              <a:t>FIDO 2.0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FIDO Specification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1"/>
          <a:stretch/>
        </p:blipFill>
        <p:spPr>
          <a:xfrm>
            <a:off x="1346873" y="3952875"/>
            <a:ext cx="3859454" cy="208597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84623"/>
              </p:ext>
            </p:extLst>
          </p:nvPr>
        </p:nvGraphicFramePr>
        <p:xfrm>
          <a:off x="5600701" y="893678"/>
          <a:ext cx="6267450" cy="253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7450"/>
              </a:tblGrid>
              <a:tr h="333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UAF(Universal Authentication Framework) v1.1</a:t>
                      </a:r>
                      <a:endParaRPr lang="ko-KR" altLang="en-US" sz="1400" dirty="0"/>
                    </a:p>
                  </a:txBody>
                  <a:tcPr/>
                </a:tc>
              </a:tr>
              <a:tr h="220172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비밀번호 없이 인증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목소리</a:t>
                      </a:r>
                      <a:r>
                        <a:rPr lang="en-US" altLang="ko-KR" sz="1400" baseline="0" dirty="0" smtClean="0"/>
                        <a:t>, PIN </a:t>
                      </a:r>
                      <a:r>
                        <a:rPr lang="ko-KR" altLang="en-US" sz="1400" baseline="0" dirty="0" smtClean="0"/>
                        <a:t>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하기 위한 프로토콜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17</a:t>
                      </a:r>
                      <a:r>
                        <a:rPr lang="ko-KR" altLang="en-US" sz="1400" dirty="0" smtClean="0"/>
                        <a:t>년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v1.1</a:t>
                      </a:r>
                      <a:r>
                        <a:rPr lang="ko-KR" altLang="en-US" sz="1400" dirty="0" smtClean="0"/>
                        <a:t>이 채택됨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다음과 같은 명세가 추가</a:t>
                      </a:r>
                      <a:r>
                        <a:rPr lang="ko-KR" altLang="en-US" sz="1400" baseline="0" dirty="0" smtClean="0"/>
                        <a:t>됨</a:t>
                      </a:r>
                      <a:r>
                        <a:rPr lang="en-US" altLang="ko-KR" sz="1400" baseline="0" dirty="0" smtClean="0"/>
                        <a:t>(v1.0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〮 Android</a:t>
                      </a:r>
                      <a:r>
                        <a:rPr lang="en-US" altLang="ko-KR" sz="1400" baseline="0" dirty="0" smtClean="0"/>
                        <a:t> 7.0 Nougat </a:t>
                      </a:r>
                      <a:r>
                        <a:rPr lang="ko-KR" altLang="en-US" sz="1400" baseline="0" dirty="0" smtClean="0"/>
                        <a:t>인증 지원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</a:t>
                      </a:r>
                      <a:r>
                        <a:rPr lang="en-US" altLang="ko-KR" sz="1400" dirty="0" smtClean="0"/>
                        <a:t>〮 </a:t>
                      </a:r>
                      <a:r>
                        <a:rPr lang="en-US" altLang="ko-KR" sz="1400" dirty="0" smtClean="0"/>
                        <a:t>APDU(</a:t>
                      </a:r>
                      <a:r>
                        <a:rPr lang="en-US" altLang="ko-KR" sz="1400" baseline="0" dirty="0" smtClean="0"/>
                        <a:t>Application </a:t>
                      </a:r>
                      <a:r>
                        <a:rPr lang="en-US" altLang="ko-KR" sz="1400" baseline="0" dirty="0" err="1" smtClean="0"/>
                        <a:t>Portocol</a:t>
                      </a:r>
                      <a:r>
                        <a:rPr lang="en-US" altLang="ko-KR" sz="1400" baseline="0" dirty="0" smtClean="0"/>
                        <a:t> Data Unit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baseline="0" dirty="0" smtClean="0"/>
                        <a:t>의 통신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  (</a:t>
                      </a:r>
                      <a:r>
                        <a:rPr lang="ko-KR" altLang="en-US" sz="1400" dirty="0" smtClean="0"/>
                        <a:t>스마트 카드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/>
                        <a:t>     </a:t>
                      </a:r>
                      <a:r>
                        <a:rPr lang="en-US" altLang="ko-KR" sz="1400" dirty="0" smtClean="0"/>
                        <a:t>〮 </a:t>
                      </a:r>
                      <a:r>
                        <a:rPr lang="ko-KR" altLang="en-US" sz="1400" dirty="0" smtClean="0"/>
                        <a:t>새로운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statement </a:t>
                      </a:r>
                      <a:r>
                        <a:rPr lang="ko-KR" altLang="en-US" sz="1400" baseline="0" dirty="0" smtClean="0"/>
                        <a:t>메타데이터 필드 제공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</a:t>
                      </a:r>
                      <a:r>
                        <a:rPr lang="en-US" altLang="ko-KR" sz="1400" dirty="0" smtClean="0"/>
                        <a:t>〮 </a:t>
                      </a:r>
                      <a:r>
                        <a:rPr lang="en-US" altLang="ko-KR" sz="1400" dirty="0" smtClean="0"/>
                        <a:t>“Delete-all”</a:t>
                      </a:r>
                      <a:r>
                        <a:rPr lang="ko-KR" altLang="en-US" sz="1400" dirty="0" smtClean="0"/>
                        <a:t>을 통한 </a:t>
                      </a:r>
                      <a:r>
                        <a:rPr lang="ko-KR" altLang="en-US" sz="1400" dirty="0" err="1" smtClean="0"/>
                        <a:t>디프로비저닝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Deprovisoning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제공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23898"/>
              </p:ext>
            </p:extLst>
          </p:nvPr>
        </p:nvGraphicFramePr>
        <p:xfrm>
          <a:off x="5591176" y="3835233"/>
          <a:ext cx="6286500" cy="245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0"/>
              </a:tblGrid>
              <a:tr h="350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U2F(Universal 2</a:t>
                      </a:r>
                      <a:r>
                        <a:rPr lang="en-US" altLang="ko-KR" sz="1400" baseline="30000" dirty="0" smtClean="0"/>
                        <a:t>nd</a:t>
                      </a:r>
                      <a:r>
                        <a:rPr lang="en-US" altLang="ko-KR" sz="1400" dirty="0" smtClean="0"/>
                        <a:t> Factor) v1.1</a:t>
                      </a:r>
                      <a:endParaRPr lang="ko-KR" altLang="en-US" sz="1400" dirty="0"/>
                    </a:p>
                  </a:txBody>
                  <a:tcPr/>
                </a:tc>
              </a:tr>
              <a:tr h="210072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비밀번호를 보완해서 인증을 하기</a:t>
                      </a:r>
                      <a:r>
                        <a:rPr lang="ko-KR" altLang="en-US" sz="1400" baseline="0" dirty="0" smtClean="0"/>
                        <a:t> 위한 프로토콜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년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v1.1</a:t>
                      </a:r>
                      <a:r>
                        <a:rPr lang="ko-KR" altLang="en-US" sz="1400" dirty="0" smtClean="0"/>
                        <a:t>이 채택됨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다음과 같은 명세가 추가됨</a:t>
                      </a:r>
                      <a:r>
                        <a:rPr lang="en-US" altLang="ko-KR" sz="1400" baseline="0" dirty="0" smtClean="0"/>
                        <a:t>(v1.0 </a:t>
                      </a:r>
                      <a:r>
                        <a:rPr lang="ko-KR" altLang="en-US" sz="1400" baseline="0" dirty="0" smtClean="0"/>
                        <a:t>포함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〮 ISO7816-4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en-US" altLang="ko-KR" sz="1400" dirty="0" smtClean="0"/>
                        <a:t>USB</a:t>
                      </a:r>
                      <a:r>
                        <a:rPr lang="ko-KR" altLang="en-US" sz="1400" baseline="0" dirty="0" smtClean="0"/>
                        <a:t> 전송 방식을 바꿈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</a:t>
                      </a:r>
                      <a:r>
                        <a:rPr lang="en-US" altLang="ko-KR" sz="1400" dirty="0" smtClean="0"/>
                        <a:t>〮 NFC(ISO7816-4) </a:t>
                      </a:r>
                      <a:r>
                        <a:rPr lang="ko-KR" altLang="en-US" sz="1400" dirty="0" smtClean="0"/>
                        <a:t>지원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 smtClean="0"/>
                        <a:t>     </a:t>
                      </a:r>
                      <a:r>
                        <a:rPr lang="en-US" altLang="ko-KR" sz="1400" dirty="0" smtClean="0"/>
                        <a:t>〮 BLE(Bluetooth</a:t>
                      </a:r>
                      <a:r>
                        <a:rPr lang="en-US" altLang="ko-KR" sz="1400" baseline="0" dirty="0" smtClean="0"/>
                        <a:t> Low Energy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지원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</a:t>
                      </a:r>
                      <a:r>
                        <a:rPr lang="en-US" altLang="ko-KR" sz="1400" dirty="0" smtClean="0"/>
                        <a:t>〮 JavaScript</a:t>
                      </a:r>
                      <a:r>
                        <a:rPr lang="en-US" altLang="ko-KR" sz="1400" baseline="0" dirty="0" smtClean="0"/>
                        <a:t> 1.1 </a:t>
                      </a:r>
                      <a:r>
                        <a:rPr lang="ko-KR" altLang="en-US" sz="1400" baseline="0" dirty="0" smtClean="0"/>
                        <a:t>명세 업데이트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     〮 U2F</a:t>
                      </a:r>
                      <a:r>
                        <a:rPr lang="ko-KR" altLang="en-US" sz="1400" dirty="0" smtClean="0"/>
                        <a:t>를 포함한 확장된 메타데이터 서비스</a:t>
                      </a:r>
                      <a:endParaRPr lang="en-US" altLang="ko-KR" sz="1400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1434427" y="1238249"/>
            <a:ext cx="3851320" cy="21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UAF(Universal Authentication Framework)_Architecture   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5" y="1300722"/>
            <a:ext cx="6243518" cy="492862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7839"/>
              </p:ext>
            </p:extLst>
          </p:nvPr>
        </p:nvGraphicFramePr>
        <p:xfrm>
          <a:off x="6981825" y="3552825"/>
          <a:ext cx="4886325" cy="665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54931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ASM(Authenticator-Specific Module)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823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물리적 </a:t>
                      </a:r>
                      <a:r>
                        <a:rPr lang="ko-KR" altLang="en-US" sz="1400" dirty="0" err="1" smtClean="0"/>
                        <a:t>인터페이스을</a:t>
                      </a:r>
                      <a:r>
                        <a:rPr lang="ko-KR" altLang="en-US" sz="1400" dirty="0" smtClean="0"/>
                        <a:t> 통해서 사용자 장치를 연결 시켜줌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3770"/>
              </p:ext>
            </p:extLst>
          </p:nvPr>
        </p:nvGraphicFramePr>
        <p:xfrm>
          <a:off x="6981825" y="969202"/>
          <a:ext cx="4886325" cy="891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5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UAF</a:t>
                      </a:r>
                      <a:r>
                        <a:rPr lang="en-US" altLang="ko-KR" sz="1400" baseline="0" dirty="0" smtClean="0"/>
                        <a:t> Protocols</a:t>
                      </a:r>
                      <a:endParaRPr lang="ko-KR" altLang="en-US" sz="1400" dirty="0"/>
                    </a:p>
                  </a:txBody>
                  <a:tcPr/>
                </a:tc>
              </a:tr>
              <a:tr h="586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사용자 장치들과 </a:t>
                      </a:r>
                      <a:r>
                        <a:rPr lang="en-US" altLang="ko-KR" sz="1400" dirty="0" smtClean="0"/>
                        <a:t>Relying Parties</a:t>
                      </a:r>
                      <a:r>
                        <a:rPr lang="ko-KR" altLang="en-US" sz="1400" dirty="0" smtClean="0"/>
                        <a:t>사이에서 </a:t>
                      </a:r>
                      <a:r>
                        <a:rPr lang="en-US" altLang="ko-KR" sz="1400" dirty="0" smtClean="0"/>
                        <a:t>UAF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메시지를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전달함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98271"/>
              </p:ext>
            </p:extLst>
          </p:nvPr>
        </p:nvGraphicFramePr>
        <p:xfrm>
          <a:off x="6981825" y="1975485"/>
          <a:ext cx="488632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48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FIDO Client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58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UAF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인증기</a:t>
                      </a:r>
                      <a:r>
                        <a:rPr lang="en-US" altLang="ko-KR" sz="1400" baseline="0" dirty="0" smtClean="0"/>
                        <a:t>(Authenticator) API</a:t>
                      </a:r>
                      <a:r>
                        <a:rPr lang="ko-KR" altLang="en-US" sz="1400" baseline="0" dirty="0" smtClean="0"/>
                        <a:t>를 통해서 </a:t>
                      </a:r>
                      <a:r>
                        <a:rPr lang="ko-KR" altLang="en-US" sz="1400" baseline="0" dirty="0" err="1" smtClean="0"/>
                        <a:t>인증기</a:t>
                      </a:r>
                      <a:r>
                        <a:rPr lang="ko-KR" altLang="en-US" sz="1400" baseline="0" dirty="0" smtClean="0"/>
                        <a:t> 추상화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계층</a:t>
                      </a:r>
                      <a:r>
                        <a:rPr lang="en-US" altLang="ko-KR" sz="1400" baseline="0" dirty="0" smtClean="0"/>
                        <a:t>(Abstract Layer)</a:t>
                      </a:r>
                      <a:r>
                        <a:rPr lang="ko-KR" altLang="en-US" sz="1400" baseline="0" dirty="0" smtClean="0"/>
                        <a:t>을 이용하여 </a:t>
                      </a:r>
                      <a:r>
                        <a:rPr lang="en-US" altLang="ko-KR" sz="1400" dirty="0" smtClean="0"/>
                        <a:t>UAF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인증기과</a:t>
                      </a:r>
                      <a:r>
                        <a:rPr lang="ko-KR" altLang="en-US" sz="1400" baseline="0" dirty="0" smtClean="0"/>
                        <a:t> 상호 연결 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됨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UAF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서버와 함께 사용자 에이전트 인터페이스를 </a:t>
                      </a:r>
                      <a:r>
                        <a:rPr lang="ko-KR" altLang="en-US" sz="1400" baseline="0" dirty="0" err="1" smtClean="0"/>
                        <a:t>사용하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여 상호 연결됨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54699"/>
              </p:ext>
            </p:extLst>
          </p:nvPr>
        </p:nvGraphicFramePr>
        <p:xfrm>
          <a:off x="6981825" y="5320138"/>
          <a:ext cx="488632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48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FIDO Server</a:t>
                      </a:r>
                      <a:endParaRPr lang="ko-KR" altLang="en-US" sz="1400" dirty="0"/>
                    </a:p>
                  </a:txBody>
                  <a:tcPr/>
                </a:tc>
              </a:tr>
              <a:tr h="58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사용자 장치 에이전트를 통해서 </a:t>
                      </a:r>
                      <a:r>
                        <a:rPr lang="en-US" altLang="ko-KR" sz="1400" dirty="0" smtClean="0"/>
                        <a:t>UAF</a:t>
                      </a:r>
                      <a:r>
                        <a:rPr lang="en-US" altLang="ko-KR" sz="1400" baseline="0" dirty="0" smtClean="0"/>
                        <a:t> Client</a:t>
                      </a:r>
                      <a:r>
                        <a:rPr lang="ko-KR" altLang="en-US" sz="1400" baseline="0" dirty="0" smtClean="0"/>
                        <a:t>로 </a:t>
                      </a:r>
                      <a:r>
                        <a:rPr lang="en-US" altLang="ko-KR" sz="1400" baseline="0" dirty="0" smtClean="0"/>
                        <a:t>UAF  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protocol</a:t>
                      </a:r>
                      <a:r>
                        <a:rPr lang="ko-KR" altLang="en-US" sz="1400" baseline="0" dirty="0" smtClean="0"/>
                        <a:t>을 이용해서 </a:t>
                      </a:r>
                      <a:r>
                        <a:rPr lang="en-US" altLang="ko-KR" sz="1400" baseline="0" dirty="0" smtClean="0"/>
                        <a:t>Relying Party </a:t>
                      </a:r>
                      <a:r>
                        <a:rPr lang="ko-KR" altLang="en-US" sz="1400" baseline="0" dirty="0" smtClean="0"/>
                        <a:t>웹 서버와 상호 통신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함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05049" y="6353175"/>
            <a:ext cx="528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&lt;FIDO UAF High-Level Architecture&gt;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88383"/>
              </p:ext>
            </p:extLst>
          </p:nvPr>
        </p:nvGraphicFramePr>
        <p:xfrm>
          <a:off x="6981825" y="4338757"/>
          <a:ext cx="4886325" cy="884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48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FIDO Authenticator</a:t>
                      </a:r>
                      <a:endParaRPr lang="ko-KR" altLang="en-US" sz="1400" dirty="0"/>
                    </a:p>
                  </a:txBody>
                  <a:tcPr/>
                </a:tc>
              </a:tr>
              <a:tr h="58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보안 </a:t>
                      </a:r>
                      <a:r>
                        <a:rPr lang="ko-KR" altLang="en-US" sz="1400" dirty="0" err="1" smtClean="0"/>
                        <a:t>엔티티로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FIDO </a:t>
                      </a:r>
                      <a:r>
                        <a:rPr lang="ko-KR" altLang="en-US" sz="1400" dirty="0" smtClean="0"/>
                        <a:t>사용자 장치 내에 연결하여 </a:t>
                      </a:r>
                      <a:r>
                        <a:rPr lang="en-US" altLang="ko-KR" sz="1400" dirty="0" smtClean="0"/>
                        <a:t>Relying Party</a:t>
                      </a:r>
                      <a:r>
                        <a:rPr lang="ko-KR" altLang="en-US" sz="1400" dirty="0" smtClean="0"/>
                        <a:t>와 연관하여 </a:t>
                      </a:r>
                      <a:r>
                        <a:rPr lang="en-US" altLang="ko-KR" sz="1400" dirty="0" smtClean="0"/>
                        <a:t>Key</a:t>
                      </a:r>
                      <a:r>
                        <a:rPr lang="en-US" altLang="ko-KR" sz="1400" baseline="0" dirty="0" smtClean="0"/>
                        <a:t> material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err="1" smtClean="0"/>
                        <a:t>만듬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UAF APDU(Application Protocol Data Units)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5492"/>
              </p:ext>
            </p:extLst>
          </p:nvPr>
        </p:nvGraphicFramePr>
        <p:xfrm>
          <a:off x="390525" y="5303092"/>
          <a:ext cx="1153477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4775"/>
              </a:tblGrid>
              <a:tr h="8534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다음 기술은 </a:t>
                      </a:r>
                      <a:r>
                        <a:rPr lang="en-US" altLang="ko-KR" sz="1400" baseline="0" dirty="0" smtClean="0"/>
                        <a:t>ASM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Secure Element </a:t>
                      </a:r>
                      <a:r>
                        <a:rPr lang="ko-KR" altLang="en-US" sz="1400" baseline="0" dirty="0" smtClean="0"/>
                        <a:t>기반의 </a:t>
                      </a:r>
                      <a:r>
                        <a:rPr lang="ko-KR" altLang="en-US" sz="1400" baseline="0" dirty="0" err="1" smtClean="0"/>
                        <a:t>인증기</a:t>
                      </a:r>
                      <a:r>
                        <a:rPr lang="ko-KR" altLang="en-US" sz="1400" baseline="0" dirty="0" smtClean="0"/>
                        <a:t> 사이에 적용되는 기술임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Secure Element</a:t>
                      </a:r>
                      <a:r>
                        <a:rPr lang="ko-KR" altLang="en-US" sz="1400" baseline="0" dirty="0" smtClean="0"/>
                        <a:t>는 </a:t>
                      </a:r>
                      <a:r>
                        <a:rPr lang="en-US" altLang="ko-KR" sz="1400" baseline="0" dirty="0" smtClean="0"/>
                        <a:t>SIM card</a:t>
                      </a:r>
                      <a:r>
                        <a:rPr lang="ko-KR" altLang="en-US" sz="1400" baseline="0" dirty="0" smtClean="0"/>
                        <a:t>나 보안 마이크로 </a:t>
                      </a:r>
                      <a:r>
                        <a:rPr lang="en-US" altLang="ko-KR" sz="1400" baseline="0" dirty="0" err="1" smtClean="0"/>
                        <a:t>sd</a:t>
                      </a:r>
                      <a:r>
                        <a:rPr lang="en-US" altLang="ko-KR" sz="1400" baseline="0" dirty="0" smtClean="0"/>
                        <a:t>, NFC, USB </a:t>
                      </a:r>
                      <a:r>
                        <a:rPr lang="ko-KR" altLang="en-US" sz="1400" baseline="0" dirty="0" smtClean="0"/>
                        <a:t>토큰 등을 통해서 이용 가능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이러한 장치들 간의 문자열 통신은 </a:t>
                      </a:r>
                      <a:r>
                        <a:rPr lang="en-US" altLang="ko-KR" sz="1400" baseline="0" dirty="0" smtClean="0"/>
                        <a:t>APDU(Application Protocol Data Units)</a:t>
                      </a:r>
                      <a:r>
                        <a:rPr lang="ko-KR" altLang="en-US" sz="1400" baseline="0" dirty="0" smtClean="0"/>
                        <a:t>를 통해 이루어짐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Hybrid SE </a:t>
                      </a:r>
                      <a:r>
                        <a:rPr lang="ko-KR" altLang="en-US" sz="1400" baseline="0" dirty="0" err="1" smtClean="0"/>
                        <a:t>인증기를</a:t>
                      </a:r>
                      <a:r>
                        <a:rPr lang="ko-KR" altLang="en-US" sz="1400" baseline="0" dirty="0" smtClean="0"/>
                        <a:t> 지원하려면 </a:t>
                      </a:r>
                      <a:r>
                        <a:rPr lang="en-US" altLang="ko-KR" sz="1400" baseline="0" dirty="0" smtClean="0"/>
                        <a:t>SE(Secure Element) </a:t>
                      </a:r>
                      <a:r>
                        <a:rPr lang="ko-KR" altLang="en-US" sz="1400" baseline="0" dirty="0" smtClean="0"/>
                        <a:t>애플릿의 동작 방식을 이해하고 있는 전용 소프트웨어로 된 호스트를 만들어야 함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SE </a:t>
                      </a:r>
                      <a:r>
                        <a:rPr lang="ko-KR" altLang="en-US" sz="1400" dirty="0" smtClean="0"/>
                        <a:t>애플릿과 호스트 사이의 통신은 </a:t>
                      </a:r>
                      <a:r>
                        <a:rPr lang="en-US" altLang="ko-KR" sz="1400" dirty="0" smtClean="0"/>
                        <a:t>ISOIEC-7816-4-2013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기반임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6087"/>
              </p:ext>
            </p:extLst>
          </p:nvPr>
        </p:nvGraphicFramePr>
        <p:xfrm>
          <a:off x="6953250" y="1249630"/>
          <a:ext cx="4886325" cy="855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85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Application Layer</a:t>
                      </a:r>
                      <a:endParaRPr lang="ko-KR" altLang="en-US" sz="1400" dirty="0"/>
                    </a:p>
                  </a:txBody>
                  <a:tcPr/>
                </a:tc>
              </a:tr>
              <a:tr h="550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UAF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명령어에서 </a:t>
                      </a:r>
                      <a:r>
                        <a:rPr lang="en-US" altLang="ko-KR" sz="1400" baseline="0" dirty="0" smtClean="0"/>
                        <a:t>APDU </a:t>
                      </a:r>
                      <a:r>
                        <a:rPr lang="ko-KR" altLang="en-US" sz="1400" baseline="0" dirty="0" smtClean="0"/>
                        <a:t>명령어로 </a:t>
                      </a:r>
                      <a:r>
                        <a:rPr lang="ko-KR" altLang="en-US" sz="1400" baseline="0" dirty="0" err="1" smtClean="0"/>
                        <a:t>맵핑하고</a:t>
                      </a:r>
                      <a:r>
                        <a:rPr lang="ko-KR" altLang="en-US" sz="1400" baseline="0" dirty="0" smtClean="0"/>
                        <a:t> 간단한 사용자 확인을 요구하는 역할을 하는 컴포넌트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98617"/>
              </p:ext>
            </p:extLst>
          </p:nvPr>
        </p:nvGraphicFramePr>
        <p:xfrm>
          <a:off x="6953250" y="2219325"/>
          <a:ext cx="4886325" cy="84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85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Communication Layer</a:t>
                      </a:r>
                      <a:endParaRPr lang="ko-KR" altLang="en-US" sz="1400" dirty="0"/>
                    </a:p>
                  </a:txBody>
                  <a:tcPr/>
                </a:tc>
              </a:tr>
              <a:tr h="5432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SE(Secure Element)</a:t>
                      </a:r>
                      <a:r>
                        <a:rPr lang="ko-KR" altLang="en-US" sz="1400" dirty="0" smtClean="0"/>
                        <a:t>와 상호 연결하기 위해서 리더</a:t>
                      </a:r>
                      <a:r>
                        <a:rPr lang="en-US" altLang="ko-KR" sz="1400" dirty="0" smtClean="0"/>
                        <a:t>(reader)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선택하고 조회하는 </a:t>
                      </a:r>
                      <a:r>
                        <a:rPr lang="ko-KR" altLang="en-US" sz="1400" dirty="0" err="1" smtClean="0"/>
                        <a:t>메소드를</a:t>
                      </a:r>
                      <a:r>
                        <a:rPr lang="ko-KR" altLang="en-US" sz="1400" dirty="0" smtClean="0"/>
                        <a:t> 제공함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57472"/>
              </p:ext>
            </p:extLst>
          </p:nvPr>
        </p:nvGraphicFramePr>
        <p:xfrm>
          <a:off x="6953250" y="3220795"/>
          <a:ext cx="4886325" cy="741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2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 Access OS APIs</a:t>
                      </a:r>
                      <a:endParaRPr lang="ko-KR" altLang="en-US" sz="1400" dirty="0"/>
                    </a:p>
                  </a:txBody>
                  <a:tcPr/>
                </a:tc>
              </a:tr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OMA, PC/SC, NFC API, CCID</a:t>
                      </a:r>
                      <a:r>
                        <a:rPr lang="en-US" altLang="ko-KR" sz="1400" baseline="0" dirty="0" smtClean="0"/>
                        <a:t> …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32" y="1186059"/>
            <a:ext cx="2294005" cy="3809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8309" y="4995315"/>
            <a:ext cx="396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&lt;Architecture of Hybrid SE Authenticator&gt;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72485"/>
              </p:ext>
            </p:extLst>
          </p:nvPr>
        </p:nvGraphicFramePr>
        <p:xfrm>
          <a:off x="6962775" y="4102392"/>
          <a:ext cx="4886325" cy="741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6325"/>
              </a:tblGrid>
              <a:tr h="22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Secure Element</a:t>
                      </a:r>
                      <a:endParaRPr lang="ko-KR" altLang="en-US" sz="1400" dirty="0"/>
                    </a:p>
                  </a:txBody>
                  <a:tcPr/>
                </a:tc>
              </a:tr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UICC, micro</a:t>
                      </a:r>
                      <a:r>
                        <a:rPr lang="en-US" altLang="ko-KR" sz="1400" baseline="0" dirty="0" smtClean="0"/>
                        <a:t> SD, </a:t>
                      </a:r>
                      <a:r>
                        <a:rPr lang="en-US" altLang="ko-KR" sz="1400" baseline="0" dirty="0" err="1" smtClean="0"/>
                        <a:t>eSE</a:t>
                      </a:r>
                      <a:r>
                        <a:rPr lang="en-US" altLang="ko-KR" sz="1400" baseline="0" dirty="0" smtClean="0"/>
                        <a:t>, Dual Interface card…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UAF Metadata Statements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54" y="1023427"/>
            <a:ext cx="5010091" cy="3915796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81675"/>
              </p:ext>
            </p:extLst>
          </p:nvPr>
        </p:nvGraphicFramePr>
        <p:xfrm>
          <a:off x="333376" y="5424487"/>
          <a:ext cx="1151572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5724"/>
              </a:tblGrid>
              <a:tr h="101991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FIDO </a:t>
                      </a:r>
                      <a:r>
                        <a:rPr lang="ko-KR" altLang="en-US" sz="1400" dirty="0" smtClean="0"/>
                        <a:t>프로토콜은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IT </a:t>
                      </a:r>
                      <a:r>
                        <a:rPr lang="ko-KR" altLang="en-US" sz="1400" dirty="0" smtClean="0"/>
                        <a:t>시장에서 다양한 다른 장치들을 유용하게 연결하여 온라인 인증 보안을 간단하게 적용하도록 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Relying Parties</a:t>
                      </a:r>
                      <a:r>
                        <a:rPr lang="ko-KR" altLang="en-US" sz="1400" dirty="0" smtClean="0"/>
                        <a:t>는 </a:t>
                      </a:r>
                      <a:r>
                        <a:rPr lang="en-US" altLang="ko-KR" sz="1400" dirty="0" smtClean="0"/>
                        <a:t>FIDO Alliance</a:t>
                      </a:r>
                      <a:r>
                        <a:rPr lang="ko-KR" altLang="en-US" sz="1400" dirty="0" smtClean="0"/>
                        <a:t>에서 메타데이터 </a:t>
                      </a:r>
                      <a:r>
                        <a:rPr lang="en-US" altLang="ko-KR" sz="1400" dirty="0" smtClean="0"/>
                        <a:t>statements </a:t>
                      </a:r>
                      <a:r>
                        <a:rPr lang="ko-KR" altLang="en-US" sz="1400" dirty="0" err="1" smtClean="0"/>
                        <a:t>인증기를</a:t>
                      </a:r>
                      <a:r>
                        <a:rPr lang="ko-KR" altLang="en-US" sz="1400" dirty="0" smtClean="0"/>
                        <a:t> 인증하며 이러한 메타데이터 </a:t>
                      </a:r>
                      <a:r>
                        <a:rPr lang="en-US" altLang="ko-KR" sz="1400" dirty="0" smtClean="0"/>
                        <a:t>TOC </a:t>
                      </a:r>
                      <a:r>
                        <a:rPr lang="ko-KR" altLang="en-US" sz="1400" dirty="0" smtClean="0"/>
                        <a:t>파일은 제공함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메타데이터 </a:t>
                      </a:r>
                      <a:r>
                        <a:rPr lang="en-US" altLang="ko-KR" sz="1400" dirty="0" smtClean="0"/>
                        <a:t>statements </a:t>
                      </a:r>
                      <a:r>
                        <a:rPr lang="ko-KR" altLang="en-US" sz="1400" dirty="0" err="1" smtClean="0"/>
                        <a:t>인증기는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relying</a:t>
                      </a:r>
                      <a:r>
                        <a:rPr lang="en-US" altLang="ko-KR" sz="1400" baseline="0" dirty="0" smtClean="0"/>
                        <a:t> party</a:t>
                      </a:r>
                      <a:r>
                        <a:rPr lang="ko-KR" altLang="en-US" sz="1400" baseline="0" dirty="0" smtClean="0"/>
                        <a:t>에서 </a:t>
                      </a:r>
                      <a:r>
                        <a:rPr lang="en-US" altLang="ko-KR" sz="1400" baseline="0" dirty="0" smtClean="0"/>
                        <a:t>FIDO </a:t>
                      </a:r>
                      <a:r>
                        <a:rPr lang="ko-KR" altLang="en-US" sz="1400" baseline="0" dirty="0" smtClean="0"/>
                        <a:t>서버로 직접 접근하여 사용하지만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다른 위치에서 사용하는</a:t>
                      </a:r>
                      <a:r>
                        <a:rPr lang="en-US" altLang="ko-KR" sz="1400" baseline="0" dirty="0" smtClean="0"/>
                        <a:t> statements</a:t>
                      </a:r>
                      <a:r>
                        <a:rPr lang="ko-KR" altLang="en-US" sz="1400" baseline="0" dirty="0" smtClean="0"/>
                        <a:t>도 포함됨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9554" y="4939223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&lt;Metadata Statements of Metadata Service&gt;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7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U2F(</a:t>
            </a:r>
            <a:r>
              <a:rPr lang="en-US" altLang="ko-KR" sz="2400" dirty="0" smtClean="0"/>
              <a:t>Universal 2</a:t>
            </a:r>
            <a:r>
              <a:rPr lang="en-US" altLang="ko-KR" sz="2400" baseline="30000" dirty="0" smtClean="0"/>
              <a:t>nd</a:t>
            </a:r>
            <a:r>
              <a:rPr lang="en-US" altLang="ko-KR" sz="2400" dirty="0" smtClean="0"/>
              <a:t> Factor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04193"/>
              </p:ext>
            </p:extLst>
          </p:nvPr>
        </p:nvGraphicFramePr>
        <p:xfrm>
          <a:off x="771526" y="1276616"/>
          <a:ext cx="11010900" cy="1125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900"/>
              </a:tblGrid>
              <a:tr h="245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</a:t>
                      </a:r>
                      <a:endParaRPr lang="ko-KR" altLang="en-US" sz="1400" dirty="0"/>
                    </a:p>
                  </a:txBody>
                  <a:tcPr/>
                </a:tc>
              </a:tr>
              <a:tr h="821138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FIDO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Alliance</a:t>
                      </a:r>
                      <a:r>
                        <a:rPr lang="ko-KR" altLang="en-US" sz="1400" baseline="0" dirty="0" smtClean="0"/>
                        <a:t>의 궁극적인 목표는 온라인에서의 강한 인증임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온라인 사용자가 패스워드에 의존하지 않고 이를 대체할 수 있는 개방되고</a:t>
                      </a:r>
                      <a:r>
                        <a:rPr lang="en-US" altLang="ko-KR" sz="1400" baseline="0" dirty="0" smtClean="0"/>
                        <a:t>, scalable</a:t>
                      </a:r>
                      <a:r>
                        <a:rPr lang="ko-KR" altLang="en-US" sz="1400" baseline="0" dirty="0" smtClean="0"/>
                        <a:t>하고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상호적인 기술 명세를 개발하는 것임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전 세계가 성공적으로 적용하여 보증된 산업 프로그램을 지원하기 위해서 운영함 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2366"/>
              </p:ext>
            </p:extLst>
          </p:nvPr>
        </p:nvGraphicFramePr>
        <p:xfrm>
          <a:off x="762001" y="2537361"/>
          <a:ext cx="11029950" cy="891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9950"/>
              </a:tblGrid>
              <a:tr h="25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U2F </a:t>
                      </a:r>
                      <a:r>
                        <a:rPr lang="ko-KR" altLang="en-US" sz="1400" dirty="0" smtClean="0"/>
                        <a:t>정의</a:t>
                      </a:r>
                      <a:endParaRPr lang="ko-KR" altLang="en-US" sz="1400" dirty="0"/>
                    </a:p>
                  </a:txBody>
                  <a:tcPr/>
                </a:tc>
              </a:tr>
              <a:tr h="58683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사용자 </a:t>
                      </a:r>
                      <a:r>
                        <a:rPr lang="ko-KR" altLang="en-US" sz="1400" dirty="0" err="1" smtClean="0"/>
                        <a:t>로그인에서</a:t>
                      </a:r>
                      <a:r>
                        <a:rPr lang="ko-KR" altLang="en-US" sz="1400" dirty="0" smtClean="0"/>
                        <a:t> 보안을 위한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번째 </a:t>
                      </a:r>
                      <a:r>
                        <a:rPr lang="en-US" altLang="ko-KR" sz="1400" dirty="0" smtClean="0"/>
                        <a:t>Factor</a:t>
                      </a:r>
                      <a:r>
                        <a:rPr lang="ko-KR" altLang="en-US" sz="1400" dirty="0" smtClean="0"/>
                        <a:t>를 더함으로써 기존 패스워드 구조의 보안을 강화시킴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사용자가 인증과 등록을 하는 동안에 </a:t>
                      </a:r>
                      <a:r>
                        <a:rPr lang="en-US" altLang="ko-KR" sz="1400" dirty="0" smtClean="0"/>
                        <a:t>USB </a:t>
                      </a:r>
                      <a:r>
                        <a:rPr lang="ko-KR" altLang="en-US" sz="1400" dirty="0" smtClean="0"/>
                        <a:t>장치나 </a:t>
                      </a:r>
                      <a:r>
                        <a:rPr lang="en-US" altLang="ko-KR" sz="1400" dirty="0" smtClean="0"/>
                        <a:t>NFC </a:t>
                      </a:r>
                      <a:r>
                        <a:rPr lang="ko-KR" altLang="en-US" sz="1400" dirty="0" smtClean="0"/>
                        <a:t>장치들을 이용하여 두 번째 요소를 통해 사용자를 인증함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1138"/>
              </p:ext>
            </p:extLst>
          </p:nvPr>
        </p:nvGraphicFramePr>
        <p:xfrm>
          <a:off x="781051" y="3667125"/>
          <a:ext cx="110109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900"/>
              </a:tblGrid>
              <a:tr h="248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58017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U2F </a:t>
                      </a:r>
                      <a:r>
                        <a:rPr lang="ko-KR" altLang="en-US" sz="1400" dirty="0" smtClean="0"/>
                        <a:t>장치를 사용자가 등록할 때 계정과 함께 적용하여 공개키가 주어지고 사용자만이 이용가능 한 새로운 키 쌍을</a:t>
                      </a:r>
                      <a:r>
                        <a:rPr lang="en-US" altLang="ko-KR" sz="1400" dirty="0" smtClean="0"/>
                        <a:t>(PKI)</a:t>
                      </a:r>
                      <a:r>
                        <a:rPr lang="ko-KR" altLang="en-US" sz="1400" dirty="0" smtClean="0"/>
                        <a:t> 생성해야 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이 장치를 통해서 다른 여러 사이트에 이용 가능함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장치는 </a:t>
                      </a:r>
                      <a:r>
                        <a:rPr lang="en-US" altLang="ko-KR" sz="1400" dirty="0" smtClean="0"/>
                        <a:t>USB, NFC, BLE(Bluetooth Low Energy) </a:t>
                      </a:r>
                      <a:r>
                        <a:rPr lang="ko-KR" altLang="en-US" sz="1400" dirty="0" smtClean="0"/>
                        <a:t>장치 등을 사용하며 이러한 하드웨어 측면의 보안 암호화에 용이함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U2F</a:t>
                      </a:r>
                      <a:r>
                        <a:rPr lang="ko-KR" altLang="en-US" sz="1400" dirty="0" smtClean="0"/>
                        <a:t>는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개의 계층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(Level)</a:t>
                      </a:r>
                      <a:r>
                        <a:rPr lang="ko-KR" altLang="en-US" sz="1400" dirty="0" smtClean="0"/>
                        <a:t>이 존재하며 상위 계층은 프로토콜 암호화 명세를 가지고 있고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하위 계층에는 사용자가 정한 통신 암호화 방식이 적용됨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FIDO </a:t>
                      </a:r>
                      <a:r>
                        <a:rPr lang="ko-KR" altLang="en-US" sz="1400" dirty="0" err="1" smtClean="0"/>
                        <a:t>워킹</a:t>
                      </a:r>
                      <a:r>
                        <a:rPr lang="ko-KR" altLang="en-US" sz="1400" dirty="0" smtClean="0"/>
                        <a:t> 그룹인 </a:t>
                      </a:r>
                      <a:r>
                        <a:rPr lang="ko-KR" altLang="en-US" sz="1400" dirty="0" err="1" smtClean="0"/>
                        <a:t>구글</a:t>
                      </a:r>
                      <a:r>
                        <a:rPr lang="ko-KR" altLang="en-US" sz="1400" dirty="0" smtClean="0"/>
                        <a:t> 같은 경우에서 크롬 브라우저에서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번째 요소로 </a:t>
                      </a:r>
                      <a:r>
                        <a:rPr lang="en-US" altLang="ko-KR" sz="1400" dirty="0" smtClean="0"/>
                        <a:t>U2F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방식을 제공함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U2F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장치 운영을 위한 중요한 요소는 사용자 장치에 추가적인 드라이버나 </a:t>
                      </a:r>
                      <a:r>
                        <a:rPr lang="ko-KR" altLang="en-US" sz="1400" baseline="0" dirty="0" err="1" smtClean="0"/>
                        <a:t>미들웨어</a:t>
                      </a:r>
                      <a:r>
                        <a:rPr lang="ko-KR" altLang="en-US" sz="1400" baseline="0" dirty="0" smtClean="0"/>
                        <a:t> 설치가 필요 없어야 함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U2F(</a:t>
            </a:r>
            <a:r>
              <a:rPr lang="en-US" altLang="ko-KR" sz="2400" dirty="0" smtClean="0"/>
              <a:t>Universal 2</a:t>
            </a:r>
            <a:r>
              <a:rPr lang="en-US" altLang="ko-KR" sz="2400" baseline="30000" dirty="0" smtClean="0"/>
              <a:t>nd</a:t>
            </a:r>
            <a:r>
              <a:rPr lang="en-US" altLang="ko-KR" sz="2400" dirty="0" smtClean="0"/>
              <a:t> Factor</a:t>
            </a:r>
            <a:r>
              <a:rPr lang="en-US" altLang="ko-KR" sz="2400" dirty="0" smtClean="0"/>
              <a:t>)_JAVASCRIPT API</a:t>
            </a:r>
            <a:endParaRPr lang="ko-KR" altLang="en-US" sz="2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04051"/>
              </p:ext>
            </p:extLst>
          </p:nvPr>
        </p:nvGraphicFramePr>
        <p:xfrm>
          <a:off x="342900" y="5913120"/>
          <a:ext cx="11506199" cy="530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199"/>
              </a:tblGrid>
              <a:tr h="53015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Client </a:t>
                      </a:r>
                      <a:r>
                        <a:rPr lang="ko-KR" altLang="en-US" sz="1400" baseline="0" dirty="0" smtClean="0"/>
                        <a:t>단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온라인 웹 서비스 등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에서 </a:t>
                      </a:r>
                      <a:r>
                        <a:rPr lang="en-US" altLang="ko-KR" sz="1400" baseline="0" dirty="0" smtClean="0"/>
                        <a:t>JAVASCRIPT</a:t>
                      </a:r>
                      <a:r>
                        <a:rPr lang="ko-KR" altLang="en-US" sz="1400" baseline="0" dirty="0" smtClean="0"/>
                        <a:t>를 통해서 </a:t>
                      </a: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를 사용할 수 있음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서비스의 서버와 </a:t>
                      </a:r>
                      <a:r>
                        <a:rPr lang="ko-KR" altLang="en-US" sz="1400" baseline="0" dirty="0" err="1" smtClean="0"/>
                        <a:t>페어링</a:t>
                      </a:r>
                      <a:r>
                        <a:rPr lang="ko-KR" altLang="en-US" sz="1400" baseline="0" dirty="0" smtClean="0"/>
                        <a:t> 되어 </a:t>
                      </a:r>
                      <a:r>
                        <a:rPr lang="en-US" altLang="ko-KR" sz="1400" baseline="0" dirty="0" smtClean="0"/>
                        <a:t>U2F </a:t>
                      </a:r>
                      <a:r>
                        <a:rPr lang="ko-KR" altLang="en-US" sz="1400" baseline="0" dirty="0" smtClean="0"/>
                        <a:t>메시지</a:t>
                      </a:r>
                      <a:r>
                        <a:rPr lang="en-US" altLang="ko-KR" sz="1400" baseline="0" dirty="0" smtClean="0"/>
                        <a:t>(message)</a:t>
                      </a:r>
                      <a:r>
                        <a:rPr lang="ko-KR" altLang="en-US" sz="1400" baseline="0" dirty="0" smtClean="0"/>
                        <a:t>를 확인 할 수 있게 함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37186"/>
              </p:ext>
            </p:extLst>
          </p:nvPr>
        </p:nvGraphicFramePr>
        <p:xfrm>
          <a:off x="6096000" y="2381250"/>
          <a:ext cx="5762625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2625"/>
              </a:tblGrid>
              <a:tr h="25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API Levels</a:t>
                      </a:r>
                      <a:endParaRPr lang="ko-KR" altLang="en-US" sz="1400" dirty="0"/>
                    </a:p>
                  </a:txBody>
                  <a:tcPr/>
                </a:tc>
              </a:tr>
              <a:tr h="58683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U2F API</a:t>
                      </a:r>
                      <a:r>
                        <a:rPr lang="ko-KR" altLang="en-US" sz="1400" baseline="0" dirty="0" smtClean="0"/>
                        <a:t>는 두 개의 </a:t>
                      </a:r>
                      <a:r>
                        <a:rPr lang="en-US" altLang="ko-KR" sz="1400" baseline="0" dirty="0" smtClean="0"/>
                        <a:t>level </a:t>
                      </a:r>
                      <a:r>
                        <a:rPr lang="ko-KR" altLang="en-US" sz="1400" baseline="0" dirty="0" smtClean="0"/>
                        <a:t>상에서 웹 페이지에서 사용함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RPs</a:t>
                      </a:r>
                      <a:r>
                        <a:rPr lang="ko-KR" altLang="en-US" sz="1400" dirty="0" smtClean="0"/>
                        <a:t>는 </a:t>
                      </a:r>
                      <a:r>
                        <a:rPr lang="en-US" altLang="ko-KR" sz="1400" dirty="0" err="1" smtClean="0"/>
                        <a:t>MessagePort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객체를 통해서 </a:t>
                      </a:r>
                      <a:r>
                        <a:rPr lang="en-US" altLang="ko-KR" sz="1400" dirty="0" smtClean="0"/>
                        <a:t>FIDO Client</a:t>
                      </a:r>
                      <a:r>
                        <a:rPr lang="ko-KR" altLang="en-US" sz="1400" dirty="0" smtClean="0"/>
                        <a:t>와 상호 연결됨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 smtClean="0"/>
                        <a:t>MessagePort</a:t>
                      </a:r>
                      <a:r>
                        <a:rPr lang="en-US" altLang="ko-KR" sz="1400" dirty="0" smtClean="0"/>
                        <a:t> API</a:t>
                      </a:r>
                      <a:r>
                        <a:rPr lang="ko-KR" altLang="en-US" sz="1400" dirty="0" smtClean="0"/>
                        <a:t>는 포트 상에서 메시지 포맷을 주고 받게 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편의상 </a:t>
                      </a:r>
                      <a:r>
                        <a:rPr lang="en-US" altLang="ko-KR" sz="1400" dirty="0" smtClean="0"/>
                        <a:t>FIDO</a:t>
                      </a:r>
                      <a:r>
                        <a:rPr lang="en-US" altLang="ko-KR" sz="1400" baseline="0" dirty="0" smtClean="0"/>
                        <a:t> Client</a:t>
                      </a:r>
                      <a:r>
                        <a:rPr lang="ko-KR" altLang="en-US" sz="1400" baseline="0" dirty="0" smtClean="0"/>
                        <a:t>는 </a:t>
                      </a:r>
                      <a:r>
                        <a:rPr lang="en-US" altLang="ko-KR" sz="1400" baseline="0" dirty="0" err="1" smtClean="0"/>
                        <a:t>MessagePort</a:t>
                      </a:r>
                      <a:r>
                        <a:rPr lang="en-US" altLang="ko-KR" sz="1400" baseline="0" dirty="0" smtClean="0"/>
                        <a:t> API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en-US" altLang="ko-KR" sz="1400" baseline="0" dirty="0" smtClean="0"/>
                        <a:t>JavaScript API</a:t>
                      </a:r>
                      <a:r>
                        <a:rPr lang="ko-KR" altLang="en-US" sz="1400" baseline="0" dirty="0" smtClean="0"/>
                        <a:t>로 사용할 수 있음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이러함 함수들은 </a:t>
                      </a:r>
                      <a:r>
                        <a:rPr lang="ko-KR" altLang="en-US" sz="1400" dirty="0" err="1" smtClean="0"/>
                        <a:t>콜백을</a:t>
                      </a:r>
                      <a:r>
                        <a:rPr lang="ko-KR" altLang="en-US" sz="1400" dirty="0" smtClean="0"/>
                        <a:t> 호출하여 비동기적으로 </a:t>
                      </a:r>
                      <a:r>
                        <a:rPr lang="en-US" altLang="ko-KR" sz="1400" dirty="0" smtClean="0"/>
                        <a:t>RP</a:t>
                      </a:r>
                      <a:r>
                        <a:rPr lang="ko-KR" altLang="en-US" sz="1400" dirty="0" smtClean="0"/>
                        <a:t>에 응답할 수 있음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U2F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API</a:t>
                      </a:r>
                      <a:r>
                        <a:rPr lang="ko-KR" altLang="en-US" sz="1400" dirty="0" smtClean="0"/>
                        <a:t>의</a:t>
                      </a:r>
                      <a:r>
                        <a:rPr lang="en-US" altLang="ko-KR" sz="1400" baseline="0" dirty="0" smtClean="0"/>
                        <a:t> level</a:t>
                      </a:r>
                      <a:r>
                        <a:rPr lang="ko-KR" altLang="en-US" sz="1400" baseline="0" dirty="0" smtClean="0"/>
                        <a:t>을 나눈 이유는 </a:t>
                      </a:r>
                      <a:r>
                        <a:rPr lang="en-US" altLang="ko-KR" sz="1400" baseline="0" dirty="0" smtClean="0"/>
                        <a:t>RP</a:t>
                      </a:r>
                      <a:r>
                        <a:rPr lang="ko-KR" altLang="en-US" sz="1400" baseline="0" dirty="0" smtClean="0"/>
                        <a:t>페이지에 </a:t>
                      </a: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ko-KR" altLang="en-US" sz="1400" baseline="0" dirty="0" smtClean="0"/>
                        <a:t>를 적용하지 않고</a:t>
                      </a:r>
                      <a:r>
                        <a:rPr lang="en-US" altLang="ko-KR" sz="1400" baseline="0" dirty="0" smtClean="0"/>
                        <a:t>, RP</a:t>
                      </a:r>
                      <a:r>
                        <a:rPr lang="ko-KR" altLang="en-US" sz="1400" baseline="0" dirty="0" smtClean="0"/>
                        <a:t>개발자가 빠르게 </a:t>
                      </a: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를 통합하기 위해서 임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15846" r="2414" b="3406"/>
          <a:stretch/>
        </p:blipFill>
        <p:spPr>
          <a:xfrm>
            <a:off x="245745" y="2083594"/>
            <a:ext cx="5699760" cy="2776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6449" y="49530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&lt;U2F Entities&gt;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38525" y="1771650"/>
            <a:ext cx="714375" cy="135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6700" y="1417439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MessagePort</a:t>
            </a:r>
            <a:r>
              <a:rPr lang="en-US" altLang="ko-KR" sz="1400" dirty="0" smtClean="0"/>
              <a:t> 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7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5" y="323850"/>
            <a:ext cx="10515600" cy="4714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U2F(</a:t>
            </a:r>
            <a:r>
              <a:rPr lang="en-US" altLang="ko-KR" sz="2400" dirty="0" smtClean="0"/>
              <a:t>Universal 2</a:t>
            </a:r>
            <a:r>
              <a:rPr lang="en-US" altLang="ko-KR" sz="2400" baseline="30000" dirty="0" smtClean="0"/>
              <a:t>nd</a:t>
            </a:r>
            <a:r>
              <a:rPr lang="en-US" altLang="ko-KR" sz="2400" dirty="0" smtClean="0"/>
              <a:t> Factor</a:t>
            </a:r>
            <a:r>
              <a:rPr lang="en-US" altLang="ko-KR" sz="2400" dirty="0" smtClean="0"/>
              <a:t>)_Raw Message Formats</a:t>
            </a:r>
            <a:endParaRPr lang="ko-KR" altLang="en-US" sz="2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62853"/>
              </p:ext>
            </p:extLst>
          </p:nvPr>
        </p:nvGraphicFramePr>
        <p:xfrm>
          <a:off x="771526" y="1009916"/>
          <a:ext cx="11010900" cy="952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900"/>
              </a:tblGrid>
              <a:tr h="95223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U2F </a:t>
                      </a:r>
                      <a:r>
                        <a:rPr lang="ko-KR" altLang="en-US" sz="1400" baseline="0" dirty="0" smtClean="0"/>
                        <a:t>프로토콜은 요청</a:t>
                      </a:r>
                      <a:r>
                        <a:rPr lang="en-US" altLang="ko-KR" sz="1400" baseline="0" dirty="0" smtClean="0"/>
                        <a:t>-</a:t>
                      </a:r>
                      <a:r>
                        <a:rPr lang="ko-KR" altLang="en-US" sz="1400" baseline="0" dirty="0" smtClean="0"/>
                        <a:t>응답</a:t>
                      </a:r>
                      <a:r>
                        <a:rPr lang="en-US" altLang="ko-KR" sz="1400" baseline="0" dirty="0" smtClean="0"/>
                        <a:t>(request-response) </a:t>
                      </a:r>
                      <a:r>
                        <a:rPr lang="ko-KR" altLang="en-US" sz="1400" baseline="0" dirty="0" smtClean="0"/>
                        <a:t>방식을 기반으로 </a:t>
                      </a:r>
                      <a:r>
                        <a:rPr lang="en-US" altLang="ko-KR" sz="1400" baseline="0" dirty="0" smtClean="0"/>
                        <a:t>U2F </a:t>
                      </a:r>
                      <a:r>
                        <a:rPr lang="ko-KR" altLang="en-US" sz="1400" baseline="0" dirty="0" smtClean="0"/>
                        <a:t>장치에게 요청 메시지를 보내며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항상 </a:t>
                      </a:r>
                      <a:r>
                        <a:rPr lang="en-US" altLang="ko-KR" sz="1400" baseline="0" dirty="0" smtClean="0"/>
                        <a:t>U2F</a:t>
                      </a:r>
                      <a:r>
                        <a:rPr lang="ko-KR" altLang="en-US" sz="1400" baseline="0" dirty="0" smtClean="0"/>
                        <a:t>장치에서 응답기로 메시지를 응답함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이와 같은 요청 메시지는 </a:t>
                      </a:r>
                      <a:r>
                        <a:rPr lang="en-US" altLang="ko-KR" sz="1400" baseline="0" dirty="0" smtClean="0"/>
                        <a:t>“framed”</a:t>
                      </a:r>
                      <a:r>
                        <a:rPr lang="ko-KR" altLang="en-US" sz="1400" baseline="0" dirty="0" smtClean="0"/>
                        <a:t>가 되어 하위 계층으로 보내짐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49505"/>
              </p:ext>
            </p:extLst>
          </p:nvPr>
        </p:nvGraphicFramePr>
        <p:xfrm>
          <a:off x="762001" y="2270661"/>
          <a:ext cx="1102995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9950"/>
              </a:tblGrid>
              <a:tr h="25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Request Message Framing</a:t>
                      </a:r>
                      <a:endParaRPr lang="ko-KR" altLang="en-US" sz="1400" dirty="0"/>
                    </a:p>
                  </a:txBody>
                  <a:tcPr/>
                </a:tc>
              </a:tr>
              <a:tr h="58683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CLA INS P1 P2 [</a:t>
                      </a:r>
                      <a:r>
                        <a:rPr lang="en-US" altLang="ko-KR" sz="1400" dirty="0" err="1" smtClean="0"/>
                        <a:t>Lc</a:t>
                      </a:r>
                      <a:r>
                        <a:rPr lang="en-US" altLang="ko-KR" sz="1400" dirty="0" smtClean="0"/>
                        <a:t> &lt;request-data&gt;] [Le]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smtClean="0"/>
                        <a:t>CLA</a:t>
                      </a:r>
                      <a:r>
                        <a:rPr lang="en-US" altLang="ko-KR" sz="1400" dirty="0" smtClean="0"/>
                        <a:t>: Reserved to be used by the underlying transport protocol (if applicable). The host application shall set this byte to zero.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smtClean="0"/>
                        <a:t>INS</a:t>
                      </a:r>
                      <a:r>
                        <a:rPr lang="en-US" altLang="ko-KR" sz="1400" dirty="0" smtClean="0"/>
                        <a:t>: U2F command code, defined in the following sections.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smtClean="0"/>
                        <a:t>P1, P2</a:t>
                      </a:r>
                      <a:r>
                        <a:rPr lang="en-US" altLang="ko-KR" sz="1400" dirty="0" smtClean="0"/>
                        <a:t>: Parameter 1 and 2, defined by each command.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err="1" smtClean="0"/>
                        <a:t>Lc</a:t>
                      </a:r>
                      <a:r>
                        <a:rPr lang="en-US" altLang="ko-KR" sz="1400" dirty="0" smtClean="0"/>
                        <a:t>: The length of the request-data. If there are no request data bytes, </a:t>
                      </a:r>
                      <a:r>
                        <a:rPr lang="en-US" altLang="ko-KR" sz="1400" dirty="0" err="1" smtClean="0"/>
                        <a:t>Lc</a:t>
                      </a:r>
                      <a:r>
                        <a:rPr lang="en-US" altLang="ko-KR" sz="1400" dirty="0" smtClean="0"/>
                        <a:t> is omitted.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 smtClean="0"/>
                        <a:t>Le</a:t>
                      </a:r>
                      <a:r>
                        <a:rPr lang="en-US" altLang="ko-KR" sz="1400" dirty="0" smtClean="0"/>
                        <a:t>: The maximum expected length of the response data. If no response data are expected, Le may be omitted.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39186"/>
              </p:ext>
            </p:extLst>
          </p:nvPr>
        </p:nvGraphicFramePr>
        <p:xfrm>
          <a:off x="742951" y="4107180"/>
          <a:ext cx="110109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900"/>
              </a:tblGrid>
              <a:tr h="270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Response Message</a:t>
                      </a:r>
                      <a:r>
                        <a:rPr lang="en-US" altLang="ko-KR" sz="1400" baseline="0" dirty="0" smtClean="0"/>
                        <a:t> Framing</a:t>
                      </a:r>
                      <a:endParaRPr lang="ko-KR" altLang="en-US" sz="1400" dirty="0"/>
                    </a:p>
                  </a:txBody>
                  <a:tcPr/>
                </a:tc>
              </a:tr>
              <a:tr h="46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&lt;response-data&gt; SW1 SW2</a:t>
                      </a:r>
                    </a:p>
                    <a:p>
                      <a:pPr latinLnBrk="1"/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16084"/>
              </p:ext>
            </p:extLst>
          </p:nvPr>
        </p:nvGraphicFramePr>
        <p:xfrm>
          <a:off x="742951" y="5050155"/>
          <a:ext cx="11010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900"/>
              </a:tblGrid>
              <a:tr h="248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 Codes</a:t>
                      </a:r>
                      <a:endParaRPr lang="ko-KR" altLang="en-US" sz="1400" dirty="0"/>
                    </a:p>
                  </a:txBody>
                  <a:tcPr/>
                </a:tc>
              </a:tr>
              <a:tr h="58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SW_NO_ERROR: </a:t>
                      </a:r>
                      <a:r>
                        <a:rPr lang="en-US" altLang="ko-KR" sz="1400" b="0" dirty="0" smtClean="0"/>
                        <a:t>The command completed successfully without error.</a:t>
                      </a:r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SW_CONDITIONS_NOT_SATISFIED: </a:t>
                      </a:r>
                      <a:r>
                        <a:rPr lang="en-US" altLang="ko-KR" sz="1400" b="0" dirty="0" smtClean="0"/>
                        <a:t>The request was rejected due to test-of-user-presence being required.</a:t>
                      </a:r>
                    </a:p>
                    <a:p>
                      <a:pPr latinLnBrk="1"/>
                      <a:endParaRPr lang="en-US" altLang="ko-KR" sz="1400" b="0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SW_WRONG_DATA: </a:t>
                      </a:r>
                      <a:r>
                        <a:rPr lang="en-US" altLang="ko-KR" sz="1400" b="0" dirty="0" smtClean="0"/>
                        <a:t>The request was rejected due to an invalid key handle.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1168</Words>
  <Application>Microsoft Office PowerPoint</Application>
  <PresentationFormat>와이드스크린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FIDO 비교</vt:lpstr>
      <vt:lpstr>목차</vt:lpstr>
      <vt:lpstr>FIDO Specification</vt:lpstr>
      <vt:lpstr>UAF(Universal Authentication Framework)_Architecture   </vt:lpstr>
      <vt:lpstr>UAF APDU(Application Protocol Data Units)</vt:lpstr>
      <vt:lpstr>UAF Metadata Statements</vt:lpstr>
      <vt:lpstr>U2F(Universal 2nd Factor)</vt:lpstr>
      <vt:lpstr>U2F(Universal 2nd Factor)_JAVASCRIPT API</vt:lpstr>
      <vt:lpstr>U2F(Universal 2nd Factor)_Raw Message Formats</vt:lpstr>
      <vt:lpstr>FIDO 2.0</vt:lpstr>
      <vt:lpstr>PowerPoint 프레젠테이션</vt:lpstr>
      <vt:lpstr>FIDO 2.0 </vt:lpstr>
      <vt:lpstr>FIDO 2.0 서명 </vt:lpstr>
      <vt:lpstr>FIDO 2.0 Attestation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FIDO 비교</dc:title>
  <dc:creator>ji01</dc:creator>
  <cp:lastModifiedBy>ji01</cp:lastModifiedBy>
  <cp:revision>44</cp:revision>
  <dcterms:created xsi:type="dcterms:W3CDTF">2017-04-17T06:39:56Z</dcterms:created>
  <dcterms:modified xsi:type="dcterms:W3CDTF">2017-04-18T04:41:37Z</dcterms:modified>
</cp:coreProperties>
</file>