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433" r:id="rId1"/>
  </p:sldMasterIdLst>
  <p:notesMasterIdLst>
    <p:notesMasterId r:id="rId36"/>
  </p:notesMasterIdLst>
  <p:sldIdLst>
    <p:sldId id="257" r:id="rId2"/>
    <p:sldId id="326" r:id="rId3"/>
    <p:sldId id="259" r:id="rId4"/>
    <p:sldId id="322" r:id="rId5"/>
    <p:sldId id="327" r:id="rId6"/>
    <p:sldId id="307" r:id="rId7"/>
    <p:sldId id="342" r:id="rId8"/>
    <p:sldId id="328" r:id="rId9"/>
    <p:sldId id="330" r:id="rId10"/>
    <p:sldId id="262" r:id="rId11"/>
    <p:sldId id="336" r:id="rId12"/>
    <p:sldId id="338" r:id="rId13"/>
    <p:sldId id="343" r:id="rId14"/>
    <p:sldId id="332" r:id="rId15"/>
    <p:sldId id="334" r:id="rId16"/>
    <p:sldId id="339" r:id="rId17"/>
    <p:sldId id="344" r:id="rId18"/>
    <p:sldId id="358" r:id="rId19"/>
    <p:sldId id="359" r:id="rId20"/>
    <p:sldId id="341" r:id="rId21"/>
    <p:sldId id="316" r:id="rId22"/>
    <p:sldId id="345" r:id="rId23"/>
    <p:sldId id="302" r:id="rId24"/>
    <p:sldId id="357" r:id="rId25"/>
    <p:sldId id="296" r:id="rId26"/>
    <p:sldId id="348" r:id="rId27"/>
    <p:sldId id="346" r:id="rId28"/>
    <p:sldId id="294" r:id="rId29"/>
    <p:sldId id="347" r:id="rId30"/>
    <p:sldId id="360" r:id="rId31"/>
    <p:sldId id="256" r:id="rId32"/>
    <p:sldId id="295" r:id="rId33"/>
    <p:sldId id="284" r:id="rId34"/>
    <p:sldId id="30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>
      <p:cViewPr varScale="1">
        <p:scale>
          <a:sx n="55" d="100"/>
          <a:sy n="55" d="100"/>
        </p:scale>
        <p:origin x="92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/>
      <dgm:spPr/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057CEBDE-B55E-4606-8B22-8702D1EBCD41}">
      <dgm:prSet phldrT="[Text]"/>
      <dgm:spPr/>
      <dgm:t>
        <a:bodyPr/>
        <a:lstStyle/>
        <a:p>
          <a:endParaRPr lang="en-US"/>
        </a:p>
      </dgm:t>
    </dgm:pt>
    <dgm:pt modelId="{659ED418-C931-4298-8671-25B08A1986D3}" type="parTrans" cxnId="{D8216568-ADD6-4D4F-A287-76D3D3A54415}">
      <dgm:prSet/>
      <dgm:spPr/>
      <dgm:t>
        <a:bodyPr/>
        <a:lstStyle/>
        <a:p>
          <a:endParaRPr lang="en-US"/>
        </a:p>
      </dgm:t>
    </dgm:pt>
    <dgm:pt modelId="{49E09A4D-F8D3-47ED-919D-E245FB7307F3}" type="sibTrans" cxnId="{D8216568-ADD6-4D4F-A287-76D3D3A54415}">
      <dgm:prSet/>
      <dgm:spPr/>
      <dgm:t>
        <a:bodyPr/>
        <a:lstStyle/>
        <a:p>
          <a:endParaRPr lang="en-US"/>
        </a:p>
      </dgm:t>
    </dgm:pt>
    <dgm:pt modelId="{27B231DC-A193-4359-89A9-82CE734756C3}">
      <dgm:prSet phldrT="[Text]"/>
      <dgm:spPr/>
      <dgm:t>
        <a:bodyPr/>
        <a:lstStyle/>
        <a:p>
          <a:endParaRPr lang="en-US" dirty="0"/>
        </a:p>
      </dgm:t>
    </dgm:pt>
    <dgm:pt modelId="{22BDA9C8-C231-42C4-BE47-371B1EB0AA10}" type="parTrans" cxnId="{4CB5B8F0-9ABF-477A-BDBC-482EC54AEA8F}">
      <dgm:prSet/>
      <dgm:spPr/>
      <dgm:t>
        <a:bodyPr/>
        <a:lstStyle/>
        <a:p>
          <a:endParaRPr lang="en-US"/>
        </a:p>
      </dgm:t>
    </dgm:pt>
    <dgm:pt modelId="{6796BB35-0BA6-4C09-8C6F-8CDF902F5F07}" type="sibTrans" cxnId="{4CB5B8F0-9ABF-477A-BDBC-482EC54AEA8F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D8216568-ADD6-4D4F-A287-76D3D3A54415}" srcId="{D50345A7-9CD6-4CF6-AB05-F6A4E57E7F3B}" destId="{057CEBDE-B55E-4606-8B22-8702D1EBCD41}" srcOrd="6" destOrd="0" parTransId="{659ED418-C931-4298-8671-25B08A1986D3}" sibTransId="{49E09A4D-F8D3-47ED-919D-E245FB7307F3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B5B8F0-9ABF-477A-BDBC-482EC54AEA8F}" srcId="{D50345A7-9CD6-4CF6-AB05-F6A4E57E7F3B}" destId="{27B231DC-A193-4359-89A9-82CE734756C3}" srcOrd="7" destOrd="0" parTransId="{22BDA9C8-C231-42C4-BE47-371B1EB0AA10}" sibTransId="{6796BB35-0BA6-4C09-8C6F-8CDF902F5F07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0AE815-C781-4BB9-80AE-5E9133FDF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DF8B7-9AD0-4BA9-9CBE-6B535EA11E9E}">
      <dgm:prSet phldrT="[Text]"/>
      <dgm:spPr/>
      <dgm:t>
        <a:bodyPr/>
        <a:lstStyle/>
        <a:p>
          <a:r>
            <a:rPr lang="en-US" b="1" dirty="0"/>
            <a:t>Support Vector Machine</a:t>
          </a:r>
          <a:endParaRPr lang="en-US" dirty="0"/>
        </a:p>
      </dgm:t>
    </dgm:pt>
    <dgm:pt modelId="{2F3043CC-3B0D-4412-86BD-8386D0926F22}" type="parTrans" cxnId="{6CC8574B-F631-4AE0-834A-8182FEA55CC9}">
      <dgm:prSet/>
      <dgm:spPr/>
      <dgm:t>
        <a:bodyPr/>
        <a:lstStyle/>
        <a:p>
          <a:endParaRPr lang="en-US"/>
        </a:p>
      </dgm:t>
    </dgm:pt>
    <dgm:pt modelId="{A9536D01-E2D0-4F15-B77A-6CEDE47C9E19}" type="sibTrans" cxnId="{6CC8574B-F631-4AE0-834A-8182FEA55CC9}">
      <dgm:prSet/>
      <dgm:spPr/>
      <dgm:t>
        <a:bodyPr/>
        <a:lstStyle/>
        <a:p>
          <a:endParaRPr lang="en-US"/>
        </a:p>
      </dgm:t>
    </dgm:pt>
    <dgm:pt modelId="{EA7C6FC4-C2E7-44A0-A106-81556C91B05D}">
      <dgm:prSet phldrT="[Text]"/>
      <dgm:spPr/>
      <dgm:t>
        <a:bodyPr/>
        <a:lstStyle/>
        <a:p>
          <a:r>
            <a:rPr lang="en-US" dirty="0"/>
            <a:t>Kernel: linear and enabled probability: ‘true’</a:t>
          </a:r>
        </a:p>
      </dgm:t>
    </dgm:pt>
    <dgm:pt modelId="{5432F7FF-16C7-4919-BFBB-722D22EDD3D6}" type="parTrans" cxnId="{5B05D387-B03A-49DA-9A4E-BE6D1C6F4410}">
      <dgm:prSet/>
      <dgm:spPr/>
      <dgm:t>
        <a:bodyPr/>
        <a:lstStyle/>
        <a:p>
          <a:endParaRPr lang="en-US"/>
        </a:p>
      </dgm:t>
    </dgm:pt>
    <dgm:pt modelId="{46FE55C1-6C5A-46ED-9E80-62E40065A52B}" type="sibTrans" cxnId="{5B05D387-B03A-49DA-9A4E-BE6D1C6F4410}">
      <dgm:prSet/>
      <dgm:spPr/>
      <dgm:t>
        <a:bodyPr/>
        <a:lstStyle/>
        <a:p>
          <a:endParaRPr lang="en-US"/>
        </a:p>
      </dgm:t>
    </dgm:pt>
    <dgm:pt modelId="{C0028B7F-1212-4300-8D1A-45F539183A2F}">
      <dgm:prSet phldrT="[Text]"/>
      <dgm:spPr/>
      <dgm:t>
        <a:bodyPr/>
        <a:lstStyle/>
        <a:p>
          <a:r>
            <a:rPr lang="en-US" dirty="0"/>
            <a:t>Soft-SVM search used in the process.</a:t>
          </a:r>
        </a:p>
      </dgm:t>
    </dgm:pt>
    <dgm:pt modelId="{8DA8EA8E-C4EC-4009-808B-DD00EC6CE92F}" type="parTrans" cxnId="{B6BB6365-A60A-4656-9837-D25422F8BB48}">
      <dgm:prSet/>
      <dgm:spPr/>
      <dgm:t>
        <a:bodyPr/>
        <a:lstStyle/>
        <a:p>
          <a:endParaRPr lang="en-US"/>
        </a:p>
      </dgm:t>
    </dgm:pt>
    <dgm:pt modelId="{EFCEAC68-4161-4993-A3C5-3A7E43988AD2}" type="sibTrans" cxnId="{B6BB6365-A60A-4656-9837-D25422F8BB48}">
      <dgm:prSet/>
      <dgm:spPr/>
      <dgm:t>
        <a:bodyPr/>
        <a:lstStyle/>
        <a:p>
          <a:endParaRPr lang="en-US"/>
        </a:p>
      </dgm:t>
    </dgm:pt>
    <dgm:pt modelId="{A832D5B6-65E8-4B73-A927-C4D83A98432C}">
      <dgm:prSet phldrT="[Text]"/>
      <dgm:spPr/>
      <dgm:t>
        <a:bodyPr/>
        <a:lstStyle/>
        <a:p>
          <a:r>
            <a:rPr lang="en-US" dirty="0"/>
            <a:t>Hard-SVM searches for the decision boundary that separates the training data separately with the largest margin.</a:t>
          </a:r>
        </a:p>
      </dgm:t>
    </dgm:pt>
    <dgm:pt modelId="{33E1CDCA-7810-4244-82CD-9314AF0A8C2E}" type="parTrans" cxnId="{3BA3515B-53B9-4C57-B0F1-1E2F12BAE2FD}">
      <dgm:prSet/>
      <dgm:spPr/>
      <dgm:t>
        <a:bodyPr/>
        <a:lstStyle/>
        <a:p>
          <a:endParaRPr lang="en-US"/>
        </a:p>
      </dgm:t>
    </dgm:pt>
    <dgm:pt modelId="{517F79A4-98FB-43A6-8105-6E6039BA6C0A}" type="sibTrans" cxnId="{3BA3515B-53B9-4C57-B0F1-1E2F12BAE2FD}">
      <dgm:prSet/>
      <dgm:spPr/>
      <dgm:t>
        <a:bodyPr/>
        <a:lstStyle/>
        <a:p>
          <a:endParaRPr lang="en-US"/>
        </a:p>
      </dgm:t>
    </dgm:pt>
    <dgm:pt modelId="{218FFDDB-99A7-48FF-A8FC-880DF55BBD59}">
      <dgm:prSet phldrT="[Text]"/>
      <dgm:spPr/>
      <dgm:t>
        <a:bodyPr/>
        <a:lstStyle/>
        <a:p>
          <a:r>
            <a:rPr lang="en-US" dirty="0"/>
            <a:t>Soft-SVM is based on the assumption that learning data is not perfectly separable.</a:t>
          </a:r>
        </a:p>
      </dgm:t>
    </dgm:pt>
    <dgm:pt modelId="{9B8DC945-FBCC-44DF-9F06-FC0DA4832E33}" type="parTrans" cxnId="{5ECEE334-CFAB-4FC4-940B-BD0B954BE7F4}">
      <dgm:prSet/>
      <dgm:spPr/>
      <dgm:t>
        <a:bodyPr/>
        <a:lstStyle/>
        <a:p>
          <a:endParaRPr lang="en-US"/>
        </a:p>
      </dgm:t>
    </dgm:pt>
    <dgm:pt modelId="{CD20F730-2BE2-4504-9996-ABE13C314E1A}" type="sibTrans" cxnId="{5ECEE334-CFAB-4FC4-940B-BD0B954BE7F4}">
      <dgm:prSet/>
      <dgm:spPr/>
      <dgm:t>
        <a:bodyPr/>
        <a:lstStyle/>
        <a:p>
          <a:endParaRPr lang="en-US"/>
        </a:p>
      </dgm:t>
    </dgm:pt>
    <dgm:pt modelId="{D838E1DB-BEDC-4EB2-8ACB-AFAE4D43BC47}" type="pres">
      <dgm:prSet presAssocID="{A80AE815-C781-4BB9-80AE-5E9133FDF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F3BFD4-56F5-403B-ACF8-29A0F295B2C3}" type="pres">
      <dgm:prSet presAssocID="{63DDF8B7-9AD0-4BA9-9CBE-6B535EA11E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303FF-737B-4BCC-95C7-A923575D1910}" type="pres">
      <dgm:prSet presAssocID="{63DDF8B7-9AD0-4BA9-9CBE-6B535EA11E9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EE334-CFAB-4FC4-940B-BD0B954BE7F4}" srcId="{63DDF8B7-9AD0-4BA9-9CBE-6B535EA11E9E}" destId="{218FFDDB-99A7-48FF-A8FC-880DF55BBD59}" srcOrd="3" destOrd="0" parTransId="{9B8DC945-FBCC-44DF-9F06-FC0DA4832E33}" sibTransId="{CD20F730-2BE2-4504-9996-ABE13C314E1A}"/>
    <dgm:cxn modelId="{7EA7C0B8-8E5E-4BBE-B469-42B12755BB8E}" type="presOf" srcId="{218FFDDB-99A7-48FF-A8FC-880DF55BBD59}" destId="{C8D303FF-737B-4BCC-95C7-A923575D1910}" srcOrd="0" destOrd="3" presId="urn:microsoft.com/office/officeart/2005/8/layout/vList2"/>
    <dgm:cxn modelId="{B6BB6365-A60A-4656-9837-D25422F8BB48}" srcId="{63DDF8B7-9AD0-4BA9-9CBE-6B535EA11E9E}" destId="{C0028B7F-1212-4300-8D1A-45F539183A2F}" srcOrd="1" destOrd="0" parTransId="{8DA8EA8E-C4EC-4009-808B-DD00EC6CE92F}" sibTransId="{EFCEAC68-4161-4993-A3C5-3A7E43988AD2}"/>
    <dgm:cxn modelId="{B8BDEA70-0B52-48AD-9E45-A4029431831A}" type="presOf" srcId="{A80AE815-C781-4BB9-80AE-5E9133FDF1E9}" destId="{D838E1DB-BEDC-4EB2-8ACB-AFAE4D43BC47}" srcOrd="0" destOrd="0" presId="urn:microsoft.com/office/officeart/2005/8/layout/vList2"/>
    <dgm:cxn modelId="{5B05D387-B03A-49DA-9A4E-BE6D1C6F4410}" srcId="{63DDF8B7-9AD0-4BA9-9CBE-6B535EA11E9E}" destId="{EA7C6FC4-C2E7-44A0-A106-81556C91B05D}" srcOrd="0" destOrd="0" parTransId="{5432F7FF-16C7-4919-BFBB-722D22EDD3D6}" sibTransId="{46FE55C1-6C5A-46ED-9E80-62E40065A52B}"/>
    <dgm:cxn modelId="{3BA3515B-53B9-4C57-B0F1-1E2F12BAE2FD}" srcId="{63DDF8B7-9AD0-4BA9-9CBE-6B535EA11E9E}" destId="{A832D5B6-65E8-4B73-A927-C4D83A98432C}" srcOrd="2" destOrd="0" parTransId="{33E1CDCA-7810-4244-82CD-9314AF0A8C2E}" sibTransId="{517F79A4-98FB-43A6-8105-6E6039BA6C0A}"/>
    <dgm:cxn modelId="{9FFB07F9-100F-4BF8-8D1A-37F2E6178D2F}" type="presOf" srcId="{EA7C6FC4-C2E7-44A0-A106-81556C91B05D}" destId="{C8D303FF-737B-4BCC-95C7-A923575D1910}" srcOrd="0" destOrd="0" presId="urn:microsoft.com/office/officeart/2005/8/layout/vList2"/>
    <dgm:cxn modelId="{20D8A99A-C17D-4F8F-B5F6-A8BDD1978F36}" type="presOf" srcId="{A832D5B6-65E8-4B73-A927-C4D83A98432C}" destId="{C8D303FF-737B-4BCC-95C7-A923575D1910}" srcOrd="0" destOrd="2" presId="urn:microsoft.com/office/officeart/2005/8/layout/vList2"/>
    <dgm:cxn modelId="{6CC8574B-F631-4AE0-834A-8182FEA55CC9}" srcId="{A80AE815-C781-4BB9-80AE-5E9133FDF1E9}" destId="{63DDF8B7-9AD0-4BA9-9CBE-6B535EA11E9E}" srcOrd="0" destOrd="0" parTransId="{2F3043CC-3B0D-4412-86BD-8386D0926F22}" sibTransId="{A9536D01-E2D0-4F15-B77A-6CEDE47C9E19}"/>
    <dgm:cxn modelId="{0BAF6D74-82B8-4130-91A5-A6ECB7CD98EA}" type="presOf" srcId="{C0028B7F-1212-4300-8D1A-45F539183A2F}" destId="{C8D303FF-737B-4BCC-95C7-A923575D1910}" srcOrd="0" destOrd="1" presId="urn:microsoft.com/office/officeart/2005/8/layout/vList2"/>
    <dgm:cxn modelId="{B7C6276D-23FE-4463-A917-3037ED7B77F6}" type="presOf" srcId="{63DDF8B7-9AD0-4BA9-9CBE-6B535EA11E9E}" destId="{49F3BFD4-56F5-403B-ACF8-29A0F295B2C3}" srcOrd="0" destOrd="0" presId="urn:microsoft.com/office/officeart/2005/8/layout/vList2"/>
    <dgm:cxn modelId="{8CA9D916-CA8C-463E-870C-E9770B8874FE}" type="presParOf" srcId="{D838E1DB-BEDC-4EB2-8ACB-AFAE4D43BC47}" destId="{49F3BFD4-56F5-403B-ACF8-29A0F295B2C3}" srcOrd="0" destOrd="0" presId="urn:microsoft.com/office/officeart/2005/8/layout/vList2"/>
    <dgm:cxn modelId="{9377C816-0486-4E2B-9711-2D9177024F45}" type="presParOf" srcId="{D838E1DB-BEDC-4EB2-8ACB-AFAE4D43BC47}" destId="{C8D303FF-737B-4BCC-95C7-A923575D19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C5496-684A-42F3-A96D-ED1CAA3B034B}">
      <dgm:prSet phldrT="[Text]"/>
      <dgm:spPr/>
      <dgm:t>
        <a:bodyPr/>
        <a:lstStyle/>
        <a:p>
          <a:r>
            <a:rPr lang="en-US" dirty="0"/>
            <a:t>Feed Forward Neural Network</a:t>
          </a:r>
        </a:p>
      </dgm:t>
    </dgm:pt>
    <dgm:pt modelId="{88115D8D-5FDC-4DF4-930D-A75EED0A86C9}" type="sibTrans" cxnId="{B813D7B2-D154-47B0-AEC7-EEB7FC16BE9A}">
      <dgm:prSet/>
      <dgm:spPr/>
      <dgm:t>
        <a:bodyPr/>
        <a:lstStyle/>
        <a:p>
          <a:endParaRPr lang="en-US"/>
        </a:p>
      </dgm:t>
    </dgm:pt>
    <dgm:pt modelId="{9CDAB5E5-63D8-4B80-AFE5-C17085C760B9}" type="parTrans" cxnId="{B813D7B2-D154-47B0-AEC7-EEB7FC16BE9A}">
      <dgm:prSet/>
      <dgm:spPr/>
      <dgm:t>
        <a:bodyPr/>
        <a:lstStyle/>
        <a:p>
          <a:endParaRPr lang="en-US"/>
        </a:p>
      </dgm:t>
    </dgm:pt>
    <dgm:pt modelId="{F4B9673E-4332-45E9-9D22-0DFF1E00F70C}">
      <dgm:prSet/>
      <dgm:spPr/>
      <dgm:t>
        <a:bodyPr/>
        <a:lstStyle/>
        <a:p>
          <a:r>
            <a:rPr lang="en-US" dirty="0"/>
            <a:t>Activation function : Rectified Linear Unit(ReLU) and Softmax</a:t>
          </a:r>
        </a:p>
      </dgm:t>
    </dgm:pt>
    <dgm:pt modelId="{B8603940-FCAF-4488-B423-2C67500FC21C}" type="parTrans" cxnId="{F644C3C2-D5B9-4710-BF17-298DFE306CF7}">
      <dgm:prSet/>
      <dgm:spPr/>
      <dgm:t>
        <a:bodyPr/>
        <a:lstStyle/>
        <a:p>
          <a:endParaRPr lang="en-US"/>
        </a:p>
      </dgm:t>
    </dgm:pt>
    <dgm:pt modelId="{C2B3B9D5-D258-4301-A3BA-69F4C09AE378}" type="sibTrans" cxnId="{F644C3C2-D5B9-4710-BF17-298DFE306CF7}">
      <dgm:prSet/>
      <dgm:spPr/>
      <dgm:t>
        <a:bodyPr/>
        <a:lstStyle/>
        <a:p>
          <a:endParaRPr lang="en-US"/>
        </a:p>
      </dgm:t>
    </dgm:pt>
    <dgm:pt modelId="{F9363A5A-5324-40CD-87DB-89B9C388A071}">
      <dgm:prSet/>
      <dgm:spPr/>
      <dgm:t>
        <a:bodyPr/>
        <a:lstStyle/>
        <a:p>
          <a:r>
            <a:rPr lang="en-US" dirty="0"/>
            <a:t>SGD: adam</a:t>
          </a:r>
        </a:p>
      </dgm:t>
    </dgm:pt>
    <dgm:pt modelId="{FE768ADD-A5E8-4E40-9A05-876542274FAA}" type="parTrans" cxnId="{F220CB48-4583-4678-AABF-5FEA0887CA10}">
      <dgm:prSet/>
      <dgm:spPr/>
      <dgm:t>
        <a:bodyPr/>
        <a:lstStyle/>
        <a:p>
          <a:endParaRPr lang="en-US"/>
        </a:p>
      </dgm:t>
    </dgm:pt>
    <dgm:pt modelId="{B2CB89DD-831A-47BD-BBBE-839A17F78C87}" type="sibTrans" cxnId="{F220CB48-4583-4678-AABF-5FEA0887CA10}">
      <dgm:prSet/>
      <dgm:spPr/>
      <dgm:t>
        <a:bodyPr/>
        <a:lstStyle/>
        <a:p>
          <a:endParaRPr lang="en-US"/>
        </a:p>
      </dgm:t>
    </dgm:pt>
    <dgm:pt modelId="{F17D99BA-A6C6-4549-99E1-155D2FF4C137}">
      <dgm:prSet/>
      <dgm:spPr/>
      <dgm:t>
        <a:bodyPr/>
        <a:lstStyle/>
        <a:p>
          <a:r>
            <a:rPr lang="en-US" dirty="0"/>
            <a:t>Epochs: 100</a:t>
          </a:r>
        </a:p>
      </dgm:t>
    </dgm:pt>
    <dgm:pt modelId="{A652E85F-777B-4B97-A390-7170B0AB9DA1}" type="parTrans" cxnId="{F57D5176-DC8E-4D2C-8408-BF47ECC58388}">
      <dgm:prSet/>
      <dgm:spPr/>
      <dgm:t>
        <a:bodyPr/>
        <a:lstStyle/>
        <a:p>
          <a:endParaRPr lang="en-US"/>
        </a:p>
      </dgm:t>
    </dgm:pt>
    <dgm:pt modelId="{DE66B94E-35BB-41B6-9B55-A2C42FEAE44E}" type="sibTrans" cxnId="{F57D5176-DC8E-4D2C-8408-BF47ECC58388}">
      <dgm:prSet/>
      <dgm:spPr/>
      <dgm:t>
        <a:bodyPr/>
        <a:lstStyle/>
        <a:p>
          <a:endParaRPr lang="en-US"/>
        </a:p>
      </dgm:t>
    </dgm:pt>
    <dgm:pt modelId="{86F0726A-0481-4F5B-8F9C-2E2A8EC0903C}">
      <dgm:prSet/>
      <dgm:spPr/>
      <dgm:t>
        <a:bodyPr/>
        <a:lstStyle/>
        <a:p>
          <a:r>
            <a:rPr lang="en-US" dirty="0"/>
            <a:t>Loss function: Binary cross entropy</a:t>
          </a:r>
        </a:p>
      </dgm:t>
    </dgm:pt>
    <dgm:pt modelId="{51E0731A-37EF-49CA-A569-9FD8932D1502}" type="parTrans" cxnId="{A4067247-C18F-47C2-9575-DE5425C8B7DD}">
      <dgm:prSet/>
      <dgm:spPr/>
      <dgm:t>
        <a:bodyPr/>
        <a:lstStyle/>
        <a:p>
          <a:endParaRPr lang="en-US"/>
        </a:p>
      </dgm:t>
    </dgm:pt>
    <dgm:pt modelId="{E49E8D7D-1A7F-4469-AE75-E2757F3758B0}" type="sibTrans" cxnId="{A4067247-C18F-47C2-9575-DE5425C8B7DD}">
      <dgm:prSet/>
      <dgm:spPr/>
      <dgm:t>
        <a:bodyPr/>
        <a:lstStyle/>
        <a:p>
          <a:endParaRPr lang="en-US"/>
        </a:p>
      </dgm:t>
    </dgm:pt>
    <dgm:pt modelId="{F8108AC8-899A-434B-96FB-83BBC351E474}">
      <dgm:prSet/>
      <dgm:spPr/>
      <dgm:t>
        <a:bodyPr/>
        <a:lstStyle/>
        <a:p>
          <a:r>
            <a:rPr lang="en-US" dirty="0"/>
            <a:t>Input layer : 26, Hidden layer : 2, Output: 1</a:t>
          </a:r>
        </a:p>
      </dgm:t>
    </dgm:pt>
    <dgm:pt modelId="{F20A5825-17EA-4B28-82D9-71D370B2E2FE}" type="parTrans" cxnId="{25DF2438-0BB0-4122-90FB-5A4A8B47BE66}">
      <dgm:prSet/>
      <dgm:spPr/>
      <dgm:t>
        <a:bodyPr/>
        <a:lstStyle/>
        <a:p>
          <a:endParaRPr lang="en-US"/>
        </a:p>
      </dgm:t>
    </dgm:pt>
    <dgm:pt modelId="{B3692D6E-59A7-4CB6-8A79-69547CBA4A35}" type="sibTrans" cxnId="{25DF2438-0BB0-4122-90FB-5A4A8B47BE66}">
      <dgm:prSet/>
      <dgm:spPr/>
      <dgm:t>
        <a:bodyPr/>
        <a:lstStyle/>
        <a:p>
          <a:endParaRPr lang="en-US"/>
        </a:p>
      </dgm:t>
    </dgm:pt>
    <dgm:pt modelId="{B82A93F3-A2EF-407C-B293-2E369D1FCE4F}">
      <dgm:prSet/>
      <dgm:spPr/>
      <dgm:t>
        <a:bodyPr/>
        <a:lstStyle/>
        <a:p>
          <a:r>
            <a:rPr lang="en-US" dirty="0"/>
            <a:t>Early Stopping</a:t>
          </a:r>
        </a:p>
      </dgm:t>
    </dgm:pt>
    <dgm:pt modelId="{5DE930EF-44C8-4E37-A944-49B5FADE15FA}" type="parTrans" cxnId="{628CE5A5-3965-4FB2-9DF8-4723F0741C06}">
      <dgm:prSet/>
      <dgm:spPr/>
      <dgm:t>
        <a:bodyPr/>
        <a:lstStyle/>
        <a:p>
          <a:endParaRPr lang="en-US"/>
        </a:p>
      </dgm:t>
    </dgm:pt>
    <dgm:pt modelId="{DDECF627-B6B4-43BA-AF7F-282A38A4084C}" type="sibTrans" cxnId="{628CE5A5-3965-4FB2-9DF8-4723F0741C06}">
      <dgm:prSet/>
      <dgm:spPr/>
      <dgm:t>
        <a:bodyPr/>
        <a:lstStyle/>
        <a:p>
          <a:endParaRPr lang="en-US"/>
        </a:p>
      </dgm:t>
    </dgm:pt>
    <dgm:pt modelId="{E1C0A3B3-6548-4507-9B03-3C04367099F2}">
      <dgm:prSet/>
      <dgm:spPr/>
      <dgm:t>
        <a:bodyPr/>
        <a:lstStyle/>
        <a:p>
          <a:r>
            <a:rPr lang="en-US" dirty="0"/>
            <a:t>Feed forward NN is used with Backpropagation algorithm. Below parameters decided tuned parameters</a:t>
          </a:r>
        </a:p>
      </dgm:t>
    </dgm:pt>
    <dgm:pt modelId="{07736C32-1284-42B0-82A7-C7D0294A28F3}" type="parTrans" cxnId="{52EE2F1C-E5DB-471D-99C0-45F0159D73C3}">
      <dgm:prSet/>
      <dgm:spPr/>
      <dgm:t>
        <a:bodyPr/>
        <a:lstStyle/>
        <a:p>
          <a:endParaRPr lang="en-US"/>
        </a:p>
      </dgm:t>
    </dgm:pt>
    <dgm:pt modelId="{45EF371C-CF62-4E3C-9A2A-5B978E8FB023}" type="sibTrans" cxnId="{52EE2F1C-E5DB-471D-99C0-45F0159D73C3}">
      <dgm:prSet/>
      <dgm:spPr/>
      <dgm:t>
        <a:bodyPr/>
        <a:lstStyle/>
        <a:p>
          <a:endParaRPr lang="en-US"/>
        </a:p>
      </dgm:t>
    </dgm:pt>
    <dgm:pt modelId="{62E81C24-5AB9-4480-8575-FA2612A59CF7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A9283B-7F14-4C51-AC67-EA5463AB3FAE}" type="pres">
      <dgm:prSet presAssocID="{053C5496-684A-42F3-A96D-ED1CAA3B03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76B7A-0E8B-49A0-97A9-FF7335DAF522}" type="pres">
      <dgm:prSet presAssocID="{053C5496-684A-42F3-A96D-ED1CAA3B03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4C3C2-D5B9-4710-BF17-298DFE306CF7}" srcId="{E1C0A3B3-6548-4507-9B03-3C04367099F2}" destId="{F4B9673E-4332-45E9-9D22-0DFF1E00F70C}" srcOrd="0" destOrd="0" parTransId="{B8603940-FCAF-4488-B423-2C67500FC21C}" sibTransId="{C2B3B9D5-D258-4301-A3BA-69F4C09AE378}"/>
    <dgm:cxn modelId="{F57D5176-DC8E-4D2C-8408-BF47ECC58388}" srcId="{E1C0A3B3-6548-4507-9B03-3C04367099F2}" destId="{F17D99BA-A6C6-4549-99E1-155D2FF4C137}" srcOrd="2" destOrd="0" parTransId="{A652E85F-777B-4B97-A390-7170B0AB9DA1}" sibTransId="{DE66B94E-35BB-41B6-9B55-A2C42FEAE44E}"/>
    <dgm:cxn modelId="{F220CB48-4583-4678-AABF-5FEA0887CA10}" srcId="{E1C0A3B3-6548-4507-9B03-3C04367099F2}" destId="{F9363A5A-5324-40CD-87DB-89B9C388A071}" srcOrd="1" destOrd="0" parTransId="{FE768ADD-A5E8-4E40-9A05-876542274FAA}" sibTransId="{B2CB89DD-831A-47BD-BBBE-839A17F78C87}"/>
    <dgm:cxn modelId="{D981913C-4580-49D6-AFFB-5374C8AE3ACA}" type="presOf" srcId="{86F0726A-0481-4F5B-8F9C-2E2A8EC0903C}" destId="{E5F76B7A-0E8B-49A0-97A9-FF7335DAF522}" srcOrd="0" destOrd="4" presId="urn:microsoft.com/office/officeart/2005/8/layout/vList2"/>
    <dgm:cxn modelId="{6E671DED-011C-4206-9B14-27346F35DB27}" type="presOf" srcId="{8B66A348-D18C-4427-9084-E20FACF6BDCD}" destId="{62E81C24-5AB9-4480-8575-FA2612A59CF7}" srcOrd="0" destOrd="0" presId="urn:microsoft.com/office/officeart/2005/8/layout/vList2"/>
    <dgm:cxn modelId="{B60BCEF6-4399-45ED-B217-41EB8CC40194}" type="presOf" srcId="{F4B9673E-4332-45E9-9D22-0DFF1E00F70C}" destId="{E5F76B7A-0E8B-49A0-97A9-FF7335DAF522}" srcOrd="0" destOrd="1" presId="urn:microsoft.com/office/officeart/2005/8/layout/vList2"/>
    <dgm:cxn modelId="{7DFD114F-576E-4A41-A317-2FC72E86DDCE}" type="presOf" srcId="{F9363A5A-5324-40CD-87DB-89B9C388A071}" destId="{E5F76B7A-0E8B-49A0-97A9-FF7335DAF522}" srcOrd="0" destOrd="2" presId="urn:microsoft.com/office/officeart/2005/8/layout/vList2"/>
    <dgm:cxn modelId="{52EE2F1C-E5DB-471D-99C0-45F0159D73C3}" srcId="{053C5496-684A-42F3-A96D-ED1CAA3B034B}" destId="{E1C0A3B3-6548-4507-9B03-3C04367099F2}" srcOrd="0" destOrd="0" parTransId="{07736C32-1284-42B0-82A7-C7D0294A28F3}" sibTransId="{45EF371C-CF62-4E3C-9A2A-5B978E8FB023}"/>
    <dgm:cxn modelId="{FDE7022C-442F-445E-B753-14987B6837CB}" type="presOf" srcId="{053C5496-684A-42F3-A96D-ED1CAA3B034B}" destId="{0CA9283B-7F14-4C51-AC67-EA5463AB3FAE}" srcOrd="0" destOrd="0" presId="urn:microsoft.com/office/officeart/2005/8/layout/vList2"/>
    <dgm:cxn modelId="{A4067247-C18F-47C2-9575-DE5425C8B7DD}" srcId="{E1C0A3B3-6548-4507-9B03-3C04367099F2}" destId="{86F0726A-0481-4F5B-8F9C-2E2A8EC0903C}" srcOrd="3" destOrd="0" parTransId="{51E0731A-37EF-49CA-A569-9FD8932D1502}" sibTransId="{E49E8D7D-1A7F-4469-AE75-E2757F3758B0}"/>
    <dgm:cxn modelId="{9FBC7279-4114-47E9-A9EF-7F034377577E}" type="presOf" srcId="{E1C0A3B3-6548-4507-9B03-3C04367099F2}" destId="{E5F76B7A-0E8B-49A0-97A9-FF7335DAF522}" srcOrd="0" destOrd="0" presId="urn:microsoft.com/office/officeart/2005/8/layout/vList2"/>
    <dgm:cxn modelId="{25DF2438-0BB0-4122-90FB-5A4A8B47BE66}" srcId="{E1C0A3B3-6548-4507-9B03-3C04367099F2}" destId="{F8108AC8-899A-434B-96FB-83BBC351E474}" srcOrd="4" destOrd="0" parTransId="{F20A5825-17EA-4B28-82D9-71D370B2E2FE}" sibTransId="{B3692D6E-59A7-4CB6-8A79-69547CBA4A35}"/>
    <dgm:cxn modelId="{07F8D59E-9548-47EF-8CD7-78273A44D53F}" type="presOf" srcId="{F17D99BA-A6C6-4549-99E1-155D2FF4C137}" destId="{E5F76B7A-0E8B-49A0-97A9-FF7335DAF522}" srcOrd="0" destOrd="3" presId="urn:microsoft.com/office/officeart/2005/8/layout/vList2"/>
    <dgm:cxn modelId="{7BE1E70C-07AC-41DC-9201-5F51E82E1305}" type="presOf" srcId="{F8108AC8-899A-434B-96FB-83BBC351E474}" destId="{E5F76B7A-0E8B-49A0-97A9-FF7335DAF522}" srcOrd="0" destOrd="5" presId="urn:microsoft.com/office/officeart/2005/8/layout/vList2"/>
    <dgm:cxn modelId="{B813D7B2-D154-47B0-AEC7-EEB7FC16BE9A}" srcId="{8B66A348-D18C-4427-9084-E20FACF6BDCD}" destId="{053C5496-684A-42F3-A96D-ED1CAA3B034B}" srcOrd="0" destOrd="0" parTransId="{9CDAB5E5-63D8-4B80-AFE5-C17085C760B9}" sibTransId="{88115D8D-5FDC-4DF4-930D-A75EED0A86C9}"/>
    <dgm:cxn modelId="{39EEDAC2-88DE-4859-8D46-13B35177452F}" type="presOf" srcId="{B82A93F3-A2EF-407C-B293-2E369D1FCE4F}" destId="{E5F76B7A-0E8B-49A0-97A9-FF7335DAF522}" srcOrd="0" destOrd="6" presId="urn:microsoft.com/office/officeart/2005/8/layout/vList2"/>
    <dgm:cxn modelId="{628CE5A5-3965-4FB2-9DF8-4723F0741C06}" srcId="{E1C0A3B3-6548-4507-9B03-3C04367099F2}" destId="{B82A93F3-A2EF-407C-B293-2E369D1FCE4F}" srcOrd="5" destOrd="0" parTransId="{5DE930EF-44C8-4E37-A944-49B5FADE15FA}" sibTransId="{DDECF627-B6B4-43BA-AF7F-282A38A4084C}"/>
    <dgm:cxn modelId="{E77F3967-6DD4-4BAC-B720-992B4005D68D}" type="presParOf" srcId="{62E81C24-5AB9-4480-8575-FA2612A59CF7}" destId="{0CA9283B-7F14-4C51-AC67-EA5463AB3FAE}" srcOrd="0" destOrd="0" presId="urn:microsoft.com/office/officeart/2005/8/layout/vList2"/>
    <dgm:cxn modelId="{10DFC404-D0AA-4AB2-AF68-B77F13257583}" type="presParOf" srcId="{62E81C24-5AB9-4480-8575-FA2612A59CF7}" destId="{E5F76B7A-0E8B-49A0-97A9-FF7335DAF5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D4D381-ED42-47E4-9F36-E36D6BF35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E7BC8-904E-4F35-B16D-00DA2DF94E3A}">
      <dgm:prSet phldrT="[Text]"/>
      <dgm:spPr/>
      <dgm:t>
        <a:bodyPr/>
        <a:lstStyle/>
        <a:p>
          <a:r>
            <a:rPr lang="en-US" b="1" dirty="0"/>
            <a:t>Voting Classifier</a:t>
          </a:r>
          <a:endParaRPr lang="en-US" dirty="0"/>
        </a:p>
      </dgm:t>
    </dgm:pt>
    <dgm:pt modelId="{16E66FE9-7C4B-4857-8674-750228451D6D}" type="parTrans" cxnId="{9DA1D7D5-4590-4A7A-9EE4-9FC9114C99C4}">
      <dgm:prSet/>
      <dgm:spPr/>
      <dgm:t>
        <a:bodyPr/>
        <a:lstStyle/>
        <a:p>
          <a:endParaRPr lang="en-US"/>
        </a:p>
      </dgm:t>
    </dgm:pt>
    <dgm:pt modelId="{5AC4CB19-E792-4C0A-873C-EADEF0B7EC37}" type="sibTrans" cxnId="{9DA1D7D5-4590-4A7A-9EE4-9FC9114C99C4}">
      <dgm:prSet/>
      <dgm:spPr/>
      <dgm:t>
        <a:bodyPr/>
        <a:lstStyle/>
        <a:p>
          <a:endParaRPr lang="en-US"/>
        </a:p>
      </dgm:t>
    </dgm:pt>
    <dgm:pt modelId="{90AB8D49-E843-4424-8024-520CCC97B191}">
      <dgm:prSet phldrT="[Text]"/>
      <dgm:spPr/>
      <dgm:t>
        <a:bodyPr/>
        <a:lstStyle/>
        <a:p>
          <a:r>
            <a:rPr lang="en-US" b="0" i="0" dirty="0"/>
            <a:t>Estimators: </a:t>
          </a:r>
          <a:r>
            <a:rPr lang="en-US" b="0" i="1" dirty="0"/>
            <a:t>list of classifiers</a:t>
          </a:r>
          <a:endParaRPr lang="en-US" b="0" dirty="0"/>
        </a:p>
      </dgm:t>
    </dgm:pt>
    <dgm:pt modelId="{71F31805-2F76-459B-B10C-10F9C001885B}" type="parTrans" cxnId="{F766CADE-0BB6-4C9E-8AE3-FF04A7318328}">
      <dgm:prSet/>
      <dgm:spPr/>
      <dgm:t>
        <a:bodyPr/>
        <a:lstStyle/>
        <a:p>
          <a:endParaRPr lang="en-US"/>
        </a:p>
      </dgm:t>
    </dgm:pt>
    <dgm:pt modelId="{AFC4271B-F8E5-4693-93EF-3DEEACD09FAE}" type="sibTrans" cxnId="{F766CADE-0BB6-4C9E-8AE3-FF04A7318328}">
      <dgm:prSet/>
      <dgm:spPr/>
      <dgm:t>
        <a:bodyPr/>
        <a:lstStyle/>
        <a:p>
          <a:endParaRPr lang="en-US"/>
        </a:p>
      </dgm:t>
    </dgm:pt>
    <dgm:pt modelId="{8F3BF015-3B68-4A93-BB54-82163FDA5291}">
      <dgm:prSet phldrT="[Text]"/>
      <dgm:spPr/>
      <dgm:t>
        <a:bodyPr/>
        <a:lstStyle/>
        <a:p>
          <a:r>
            <a:rPr lang="en-US" b="0" dirty="0"/>
            <a:t>Combined average of Logistic Regression + Decision tree Classifier + Support Vector Machine (SVM)</a:t>
          </a:r>
        </a:p>
      </dgm:t>
    </dgm:pt>
    <dgm:pt modelId="{39585746-7EED-4813-96A9-3D7E5C887134}" type="parTrans" cxnId="{604B5996-BEF5-421E-96B4-FBD7BF2F6DB5}">
      <dgm:prSet/>
      <dgm:spPr/>
      <dgm:t>
        <a:bodyPr/>
        <a:lstStyle/>
        <a:p>
          <a:endParaRPr lang="en-US"/>
        </a:p>
      </dgm:t>
    </dgm:pt>
    <dgm:pt modelId="{163B4CEA-F473-4DFE-A451-C55079F84FA6}" type="sibTrans" cxnId="{604B5996-BEF5-421E-96B4-FBD7BF2F6DB5}">
      <dgm:prSet/>
      <dgm:spPr/>
      <dgm:t>
        <a:bodyPr/>
        <a:lstStyle/>
        <a:p>
          <a:endParaRPr lang="en-US"/>
        </a:p>
      </dgm:t>
    </dgm:pt>
    <dgm:pt modelId="{110AC54A-97DA-4936-AFA2-AFA8C9F46F19}" type="pres">
      <dgm:prSet presAssocID="{90D4D381-ED42-47E4-9F36-E36D6BF35C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4F908-ACA0-493B-B196-1BBAEFD48E77}" type="pres">
      <dgm:prSet presAssocID="{2C2E7BC8-904E-4F35-B16D-00DA2DF94E3A}" presName="parentText" presStyleLbl="node1" presStyleIdx="0" presStyleCnt="1" custScaleY="63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1D81A-DE7C-40E8-9BF7-A6FA0A9C4B84}" type="pres">
      <dgm:prSet presAssocID="{2C2E7BC8-904E-4F35-B16D-00DA2DF94E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C746E-7DE5-4285-8A7C-77E45650F560}" type="presOf" srcId="{2C2E7BC8-904E-4F35-B16D-00DA2DF94E3A}" destId="{3564F908-ACA0-493B-B196-1BBAEFD48E77}" srcOrd="0" destOrd="0" presId="urn:microsoft.com/office/officeart/2005/8/layout/vList2"/>
    <dgm:cxn modelId="{93210FD4-754C-47D9-A754-9BD501A4EA65}" type="presOf" srcId="{90AB8D49-E843-4424-8024-520CCC97B191}" destId="{AAD1D81A-DE7C-40E8-9BF7-A6FA0A9C4B84}" srcOrd="0" destOrd="0" presId="urn:microsoft.com/office/officeart/2005/8/layout/vList2"/>
    <dgm:cxn modelId="{604B5996-BEF5-421E-96B4-FBD7BF2F6DB5}" srcId="{2C2E7BC8-904E-4F35-B16D-00DA2DF94E3A}" destId="{8F3BF015-3B68-4A93-BB54-82163FDA5291}" srcOrd="1" destOrd="0" parTransId="{39585746-7EED-4813-96A9-3D7E5C887134}" sibTransId="{163B4CEA-F473-4DFE-A451-C55079F84FA6}"/>
    <dgm:cxn modelId="{3EA6D677-6AA7-4126-B9B5-0FC517175F00}" type="presOf" srcId="{90D4D381-ED42-47E4-9F36-E36D6BF35C26}" destId="{110AC54A-97DA-4936-AFA2-AFA8C9F46F19}" srcOrd="0" destOrd="0" presId="urn:microsoft.com/office/officeart/2005/8/layout/vList2"/>
    <dgm:cxn modelId="{F766CADE-0BB6-4C9E-8AE3-FF04A7318328}" srcId="{2C2E7BC8-904E-4F35-B16D-00DA2DF94E3A}" destId="{90AB8D49-E843-4424-8024-520CCC97B191}" srcOrd="0" destOrd="0" parTransId="{71F31805-2F76-459B-B10C-10F9C001885B}" sibTransId="{AFC4271B-F8E5-4693-93EF-3DEEACD09FAE}"/>
    <dgm:cxn modelId="{C7B116BE-5978-4713-8FD4-980273CBB0DA}" type="presOf" srcId="{8F3BF015-3B68-4A93-BB54-82163FDA5291}" destId="{AAD1D81A-DE7C-40E8-9BF7-A6FA0A9C4B84}" srcOrd="0" destOrd="1" presId="urn:microsoft.com/office/officeart/2005/8/layout/vList2"/>
    <dgm:cxn modelId="{9DA1D7D5-4590-4A7A-9EE4-9FC9114C99C4}" srcId="{90D4D381-ED42-47E4-9F36-E36D6BF35C26}" destId="{2C2E7BC8-904E-4F35-B16D-00DA2DF94E3A}" srcOrd="0" destOrd="0" parTransId="{16E66FE9-7C4B-4857-8674-750228451D6D}" sibTransId="{5AC4CB19-E792-4C0A-873C-EADEF0B7EC37}"/>
    <dgm:cxn modelId="{0B7C869A-5821-4A71-A5D7-DB5FB649741D}" type="presParOf" srcId="{110AC54A-97DA-4936-AFA2-AFA8C9F46F19}" destId="{3564F908-ACA0-493B-B196-1BBAEFD48E77}" srcOrd="0" destOrd="0" presId="urn:microsoft.com/office/officeart/2005/8/layout/vList2"/>
    <dgm:cxn modelId="{604441F6-1963-4624-A8B9-02F7DE375238}" type="presParOf" srcId="{110AC54A-97DA-4936-AFA2-AFA8C9F46F19}" destId="{AAD1D81A-DE7C-40E8-9BF7-A6FA0A9C4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67420C-108F-4C2D-B06E-2DA48821E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C7BD6-99D9-48A1-901F-8E44C75D7666}">
      <dgm:prSet phldrT="[Text]"/>
      <dgm:spPr/>
      <dgm:t>
        <a:bodyPr/>
        <a:lstStyle/>
        <a:p>
          <a:r>
            <a:rPr lang="en-US" dirty="0"/>
            <a:t>Naïve Bayes, KNN and Decision Tree classifier</a:t>
          </a:r>
        </a:p>
      </dgm:t>
    </dgm:pt>
    <dgm:pt modelId="{7AAB95DF-401F-476E-8732-2FCC7320C4B5}" type="parTrans" cxnId="{AF311986-2E59-4C21-ACB3-A092E5AC8A1C}">
      <dgm:prSet/>
      <dgm:spPr/>
      <dgm:t>
        <a:bodyPr/>
        <a:lstStyle/>
        <a:p>
          <a:endParaRPr lang="en-US"/>
        </a:p>
      </dgm:t>
    </dgm:pt>
    <dgm:pt modelId="{AF9EC9E6-5C09-4A0E-8B7C-CCA5A45C272B}" type="sibTrans" cxnId="{AF311986-2E59-4C21-ACB3-A092E5AC8A1C}">
      <dgm:prSet/>
      <dgm:spPr/>
      <dgm:t>
        <a:bodyPr/>
        <a:lstStyle/>
        <a:p>
          <a:endParaRPr lang="en-US"/>
        </a:p>
      </dgm:t>
    </dgm:pt>
    <dgm:pt modelId="{4C37D26C-3362-46C2-B9EC-FA887546B6E1}" type="pres">
      <dgm:prSet presAssocID="{1F67420C-108F-4C2D-B06E-2DA48821E9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FF802-3371-48AD-959D-D4B247261565}" type="pres">
      <dgm:prSet presAssocID="{651C7BD6-99D9-48A1-901F-8E44C75D76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557BA-B6BB-4590-90F4-A079C3C96A39}" type="presOf" srcId="{1F67420C-108F-4C2D-B06E-2DA48821E9A7}" destId="{4C37D26C-3362-46C2-B9EC-FA887546B6E1}" srcOrd="0" destOrd="0" presId="urn:microsoft.com/office/officeart/2005/8/layout/vList2"/>
    <dgm:cxn modelId="{AF311986-2E59-4C21-ACB3-A092E5AC8A1C}" srcId="{1F67420C-108F-4C2D-B06E-2DA48821E9A7}" destId="{651C7BD6-99D9-48A1-901F-8E44C75D7666}" srcOrd="0" destOrd="0" parTransId="{7AAB95DF-401F-476E-8732-2FCC7320C4B5}" sibTransId="{AF9EC9E6-5C09-4A0E-8B7C-CCA5A45C272B}"/>
    <dgm:cxn modelId="{C4433B45-5379-4785-BCD0-6C07A3089FA3}" type="presOf" srcId="{651C7BD6-99D9-48A1-901F-8E44C75D7666}" destId="{DEBFF802-3371-48AD-959D-D4B247261565}" srcOrd="0" destOrd="0" presId="urn:microsoft.com/office/officeart/2005/8/layout/vList2"/>
    <dgm:cxn modelId="{F8689977-C6D5-4568-8808-F8714CFD4B8B}" type="presParOf" srcId="{4C37D26C-3362-46C2-B9EC-FA887546B6E1}" destId="{DEBFF802-3371-48AD-959D-D4B247261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dirty="0"/>
        </a:p>
      </dgm:t>
    </dgm:pt>
    <dgm:pt modelId="{B9BC4AC0-2A3C-4192-9D82-FEAE58EEAA92}" type="parTrans" cxnId="{9CA4309E-E955-4682-A34F-55C31E5915CC}">
      <dgm:prSet/>
      <dgm:spPr/>
      <dgm:t>
        <a:bodyPr/>
        <a:lstStyle/>
        <a:p>
          <a:endParaRPr lang="en-US" sz="2400"/>
        </a:p>
      </dgm:t>
    </dgm:pt>
    <dgm:pt modelId="{C7C41721-9324-4CDE-863E-285D82F9899F}" type="sibTrans" cxnId="{9CA4309E-E955-4682-A34F-55C31E5915CC}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dirty="0"/>
        </a:p>
      </dgm:t>
    </dgm:pt>
    <dgm:pt modelId="{18A39029-82E0-4AEC-B598-A1806A1DA44C}" type="parTrans" cxnId="{94F674D0-ED49-4D55-9817-23DCAD7E86ED}">
      <dgm:prSet/>
      <dgm:spPr/>
      <dgm:t>
        <a:bodyPr/>
        <a:lstStyle/>
        <a:p>
          <a:endParaRPr lang="en-US" sz="2400"/>
        </a:p>
      </dgm:t>
    </dgm:pt>
    <dgm:pt modelId="{0B64C263-BBDD-4629-9D19-CF4B6797E078}" type="sibTrans" cxnId="{94F674D0-ED49-4D55-9817-23DCAD7E86ED}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dirty="0"/>
        </a:p>
      </dgm:t>
    </dgm:pt>
    <dgm:pt modelId="{290D12EC-CAC5-442E-9B27-26B198A23C86}" type="parTrans" cxnId="{EA44DBAA-506E-4B17-9E8B-E855D56C50C6}">
      <dgm:prSet/>
      <dgm:spPr/>
      <dgm:t>
        <a:bodyPr/>
        <a:lstStyle/>
        <a:p>
          <a:endParaRPr lang="en-US" sz="2400"/>
        </a:p>
      </dgm:t>
    </dgm:pt>
    <dgm:pt modelId="{74671F90-4579-484B-8850-4EEAAC8117F6}" type="sibTrans" cxnId="{EA44DBAA-506E-4B17-9E8B-E855D56C50C6}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dirty="0"/>
        </a:p>
      </dgm:t>
    </dgm:pt>
    <dgm:pt modelId="{4F1ED53F-5F44-43A7-8206-A88286B62CCA}" type="parTrans" cxnId="{3E83F178-6C0F-4427-9839-3C80E970418D}">
      <dgm:prSet/>
      <dgm:spPr/>
      <dgm:t>
        <a:bodyPr/>
        <a:lstStyle/>
        <a:p>
          <a:endParaRPr lang="en-US" sz="2400"/>
        </a:p>
      </dgm:t>
    </dgm:pt>
    <dgm:pt modelId="{15BAD20C-0DAB-47EF-971A-BD2CFE3F3B6F}" type="sibTrans" cxnId="{3E83F178-6C0F-4427-9839-3C80E970418D}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dirty="0"/>
        </a:p>
      </dgm:t>
    </dgm:pt>
    <dgm:pt modelId="{29AA7067-3595-4FF9-8101-67711ED3D74D}" type="parTrans" cxnId="{8A336898-57D0-44C3-8F8B-3EB97F9C8AC8}">
      <dgm:prSet/>
      <dgm:spPr/>
      <dgm:t>
        <a:bodyPr/>
        <a:lstStyle/>
        <a:p>
          <a:endParaRPr lang="en-US" sz="2400"/>
        </a:p>
      </dgm:t>
    </dgm:pt>
    <dgm:pt modelId="{616F0CF7-5E94-4612-86B1-CEFBD4B3F4CE}" type="sibTrans" cxnId="{8A336898-57D0-44C3-8F8B-3EB97F9C8AC8}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  <dgm:t>
        <a:bodyPr/>
        <a:lstStyle/>
        <a:p>
          <a:endParaRPr lang="en-US"/>
        </a:p>
      </dgm:t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  <dgm:t>
        <a:bodyPr/>
        <a:lstStyle/>
        <a:p>
          <a:endParaRPr lang="en-US"/>
        </a:p>
      </dgm:t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  <dgm:t>
        <a:bodyPr/>
        <a:lstStyle/>
        <a:p>
          <a:endParaRPr lang="en-US"/>
        </a:p>
      </dgm:t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  <dgm:t>
        <a:bodyPr/>
        <a:lstStyle/>
        <a:p>
          <a:endParaRPr lang="en-US"/>
        </a:p>
      </dgm:t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  <dgm:t>
        <a:bodyPr/>
        <a:lstStyle/>
        <a:p>
          <a:endParaRPr lang="en-US"/>
        </a:p>
      </dgm:t>
    </dgm:pt>
    <dgm:pt modelId="{C1445B2C-C44A-4D1F-98BC-021A24C8EAC6}" type="pres">
      <dgm:prSet presAssocID="{A88F879A-8797-4FF3-BA29-72E3CD117F44}" presName="spN" presStyleCnt="0"/>
      <dgm:spPr/>
    </dgm:pt>
  </dgm:ptLst>
  <dgm:cxnLst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type="parTrans" cxnId="{B6E24898-6D3A-4F6A-858B-9B4ABA4E3294}">
      <dgm:prSet/>
      <dgm:spPr/>
      <dgm:t>
        <a:bodyPr/>
        <a:lstStyle/>
        <a:p>
          <a:endParaRPr lang="en-US"/>
        </a:p>
      </dgm:t>
    </dgm:pt>
    <dgm:pt modelId="{0B561B1E-70DE-4277-847C-7412899F0667}" type="sibTrans" cxnId="{B6E24898-6D3A-4F6A-858B-9B4ABA4E3294}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type="parTrans" cxnId="{5EAA77C1-ADA4-4AE9-A0FE-DFD12F08D730}">
      <dgm:prSet/>
      <dgm:spPr/>
      <dgm:t>
        <a:bodyPr/>
        <a:lstStyle/>
        <a:p>
          <a:endParaRPr lang="en-US"/>
        </a:p>
      </dgm:t>
    </dgm:pt>
    <dgm:pt modelId="{1D69CE60-0731-4428-8B1B-E4DD8D3B3E33}" type="sibTrans" cxnId="{5EAA77C1-ADA4-4AE9-A0FE-DFD12F08D730}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type="sibTrans" cxnId="{7BD18414-15CD-48DE-9718-9AB13E38BDF4}">
      <dgm:prSet/>
      <dgm:spPr/>
      <dgm:t>
        <a:bodyPr/>
        <a:lstStyle/>
        <a:p>
          <a:endParaRPr lang="en-US"/>
        </a:p>
      </dgm:t>
    </dgm:pt>
    <dgm:pt modelId="{29068B05-2D1B-4CAE-A9D7-A492BBCBB318}" type="parTrans" cxnId="{7BD18414-15CD-48DE-9718-9AB13E38BDF4}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type="parTrans" cxnId="{543E3B98-B90B-4E98-A869-76B0D1C1E1B7}">
      <dgm:prSet/>
      <dgm:spPr/>
      <dgm:t>
        <a:bodyPr/>
        <a:lstStyle/>
        <a:p>
          <a:endParaRPr lang="en-US"/>
        </a:p>
      </dgm:t>
    </dgm:pt>
    <dgm:pt modelId="{3DD3C3A4-466F-40EC-B686-D509263F1F23}" type="sibTrans" cxnId="{543E3B98-B90B-4E98-A869-76B0D1C1E1B7}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type="sibTrans" cxnId="{232CBEE5-25CF-42D0-87E1-FAB96EA93E3D}">
      <dgm:prSet/>
      <dgm:spPr/>
      <dgm:t>
        <a:bodyPr/>
        <a:lstStyle/>
        <a:p>
          <a:endParaRPr lang="en-US"/>
        </a:p>
      </dgm:t>
    </dgm:pt>
    <dgm:pt modelId="{02F6A0F0-F2EC-496E-890C-75705F112E19}" type="parTrans" cxnId="{232CBEE5-25CF-42D0-87E1-FAB96EA93E3D}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type="parTrans" cxnId="{7562C9BD-8177-4212-8005-4B0EF5ECFE30}">
      <dgm:prSet/>
      <dgm:spPr/>
      <dgm:t>
        <a:bodyPr/>
        <a:lstStyle/>
        <a:p>
          <a:endParaRPr lang="en-US"/>
        </a:p>
      </dgm:t>
    </dgm:pt>
    <dgm:pt modelId="{A93ACF96-115B-414C-9AB0-742BF8BB692E}" type="sibTrans" cxnId="{7562C9BD-8177-4212-8005-4B0EF5ECFE30}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type="parTrans" cxnId="{6FE30C60-515F-4248-9CF4-44DCB72AE541}">
      <dgm:prSet/>
      <dgm:spPr/>
      <dgm:t>
        <a:bodyPr/>
        <a:lstStyle/>
        <a:p>
          <a:endParaRPr lang="en-US"/>
        </a:p>
      </dgm:t>
    </dgm:pt>
    <dgm:pt modelId="{755671B3-12A2-40DD-922B-820E108B1544}" type="sibTrans" cxnId="{6FE30C60-515F-4248-9CF4-44DCB72AE541}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type="parTrans" cxnId="{04D5AA85-C319-49C1-AB28-359E77AF5BD2}">
      <dgm:prSet/>
      <dgm:spPr/>
      <dgm:t>
        <a:bodyPr/>
        <a:lstStyle/>
        <a:p>
          <a:endParaRPr lang="en-US"/>
        </a:p>
      </dgm:t>
    </dgm:pt>
    <dgm:pt modelId="{A4B6FF42-5A1E-42B7-9045-E11543B9E72F}" type="sibTrans" cxnId="{04D5AA85-C319-49C1-AB28-359E77AF5BD2}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type="parTrans" cxnId="{23B3B57D-5166-4B2E-9044-5785768AA8CE}">
      <dgm:prSet/>
      <dgm:spPr/>
      <dgm:t>
        <a:bodyPr/>
        <a:lstStyle/>
        <a:p>
          <a:endParaRPr lang="en-US"/>
        </a:p>
      </dgm:t>
    </dgm:pt>
    <dgm:pt modelId="{DFC3B7DF-912D-439D-B052-CA119CC4CCD4}" type="sibTrans" cxnId="{23B3B57D-5166-4B2E-9044-5785768AA8CE}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type="parTrans" cxnId="{53AEB34C-3385-418B-BFE4-D75E05A880E5}">
      <dgm:prSet/>
      <dgm:spPr/>
      <dgm:t>
        <a:bodyPr/>
        <a:lstStyle/>
        <a:p>
          <a:endParaRPr lang="en-US"/>
        </a:p>
      </dgm:t>
    </dgm:pt>
    <dgm:pt modelId="{2434E7BC-35B2-49EA-AC63-87F34AC0A8DE}" type="sibTrans" cxnId="{53AEB34C-3385-418B-BFE4-D75E05A880E5}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type="parTrans" cxnId="{FF6B7604-91C9-4D04-A36A-A117B1EA74E2}">
      <dgm:prSet/>
      <dgm:spPr/>
      <dgm:t>
        <a:bodyPr/>
        <a:lstStyle/>
        <a:p>
          <a:endParaRPr lang="en-US"/>
        </a:p>
      </dgm:t>
    </dgm:pt>
    <dgm:pt modelId="{950BCD0D-5BD8-4427-BE76-9D503ED7E181}" type="sibTrans" cxnId="{FF6B7604-91C9-4D04-A36A-A117B1EA74E2}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type="parTrans" cxnId="{91808D12-3FB2-4FAF-B17D-E17FF6F5E97B}">
      <dgm:prSet/>
      <dgm:spPr/>
      <dgm:t>
        <a:bodyPr/>
        <a:lstStyle/>
        <a:p>
          <a:endParaRPr lang="en-US"/>
        </a:p>
      </dgm:t>
    </dgm:pt>
    <dgm:pt modelId="{7E55CE11-14F2-4175-ABDB-83C59F509F86}" type="sibTrans" cxnId="{91808D12-3FB2-4FAF-B17D-E17FF6F5E97B}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type="parTrans" cxnId="{3452820F-F233-4D5B-826F-EF78E99CC4B7}">
      <dgm:prSet/>
      <dgm:spPr/>
      <dgm:t>
        <a:bodyPr/>
        <a:lstStyle/>
        <a:p>
          <a:endParaRPr lang="en-US"/>
        </a:p>
      </dgm:t>
    </dgm:pt>
    <dgm:pt modelId="{D9B6F4BF-EB4B-4363-A4E4-B0ED53C6E7C1}" type="sibTrans" cxnId="{3452820F-F233-4D5B-826F-EF78E99CC4B7}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type="parTrans" cxnId="{609C17E5-8C45-4E88-9D24-05D0EB2FF7E7}">
      <dgm:prSet/>
      <dgm:spPr/>
      <dgm:t>
        <a:bodyPr/>
        <a:lstStyle/>
        <a:p>
          <a:endParaRPr lang="en-US"/>
        </a:p>
      </dgm:t>
    </dgm:pt>
    <dgm:pt modelId="{5CA9754B-5413-49D4-A7CA-A4E9DA14A3D9}" type="sibTrans" cxnId="{609C17E5-8C45-4E88-9D24-05D0EB2FF7E7}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type="parTrans" cxnId="{4DA5BDD9-6336-4C7A-8E3E-2F64D1200705}">
      <dgm:prSet/>
      <dgm:spPr/>
      <dgm:t>
        <a:bodyPr/>
        <a:lstStyle/>
        <a:p>
          <a:endParaRPr lang="en-US"/>
        </a:p>
      </dgm:t>
    </dgm:pt>
    <dgm:pt modelId="{89718624-6991-456D-B730-D0B2D6C71BB2}" type="sibTrans" cxnId="{4DA5BDD9-6336-4C7A-8E3E-2F64D1200705}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type="parTrans" cxnId="{5D8BFCC3-DAB9-4262-A3F3-0E62439F6D3E}">
      <dgm:prSet/>
      <dgm:spPr/>
      <dgm:t>
        <a:bodyPr/>
        <a:lstStyle/>
        <a:p>
          <a:endParaRPr lang="en-US"/>
        </a:p>
      </dgm:t>
    </dgm:pt>
    <dgm:pt modelId="{6BBB4590-9FF3-4FFC-999D-CEDF9FDFBB65}" type="sibTrans" cxnId="{5D8BFCC3-DAB9-4262-A3F3-0E62439F6D3E}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type="parTrans" cxnId="{C2F5E21B-6593-46EA-868E-BC2A7C7C98EF}">
      <dgm:prSet/>
      <dgm:spPr/>
      <dgm:t>
        <a:bodyPr/>
        <a:lstStyle/>
        <a:p>
          <a:endParaRPr lang="en-US"/>
        </a:p>
      </dgm:t>
    </dgm:pt>
    <dgm:pt modelId="{0F56BCDA-68A6-4858-BAA6-77CF919C103F}" type="sibTrans" cxnId="{C2F5E21B-6593-46EA-868E-BC2A7C7C98EF}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type="parTrans" cxnId="{09AD8629-A28F-489E-9576-0E221E1199C7}">
      <dgm:prSet/>
      <dgm:spPr/>
      <dgm:t>
        <a:bodyPr/>
        <a:lstStyle/>
        <a:p>
          <a:endParaRPr lang="en-US"/>
        </a:p>
      </dgm:t>
    </dgm:pt>
    <dgm:pt modelId="{DB96D443-FA51-4743-83A1-D511F11BC205}" type="sibTrans" cxnId="{09AD8629-A28F-489E-9576-0E221E1199C7}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type="parTrans" cxnId="{8C8B31A6-1F0D-41A8-83D7-D7BC4686B358}">
      <dgm:prSet/>
      <dgm:spPr/>
      <dgm:t>
        <a:bodyPr/>
        <a:lstStyle/>
        <a:p>
          <a:endParaRPr lang="en-US"/>
        </a:p>
      </dgm:t>
    </dgm:pt>
    <dgm:pt modelId="{A1C21643-239D-4E81-9514-725D742C9469}" type="sibTrans" cxnId="{8C8B31A6-1F0D-41A8-83D7-D7BC4686B358}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22AD8-4C3C-4E86-B348-98CF75D7F293}" type="presOf" srcId="{C9D8847B-1E82-47A6-A0C7-23D87FF20573}" destId="{142C85AD-5FFB-460C-A028-B1A4C18B65EF}" srcOrd="0" destOrd="0" presId="urn:diagrams.loki3.com/BracketList"/>
    <dgm:cxn modelId="{8697EC29-D2DF-4878-B250-E664D4A299D4}" type="presOf" srcId="{A4A7832B-060D-48AF-8428-D9C1511F7BE6}" destId="{0F831831-9C98-49EF-9930-4AAA2D20F08C}" srcOrd="0" destOrd="8" presId="urn:diagrams.loki3.com/BracketList"/>
    <dgm:cxn modelId="{F6463DDF-46F2-48EA-A5A9-82D39A4F1362}" type="presOf" srcId="{AA85C1CE-32B2-414B-8A53-E0DB9D219A72}" destId="{0F831831-9C98-49EF-9930-4AAA2D20F08C}" srcOrd="0" destOrd="1" presId="urn:diagrams.loki3.com/BracketList"/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2F84D00C-BE38-4D20-A5A8-FFC85AC3A983}" type="presOf" srcId="{E1F5EE6C-DE1E-4267-8D01-82DD651032C1}" destId="{0F831831-9C98-49EF-9930-4AAA2D20F08C}" srcOrd="0" destOrd="7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B3DE1B87-A29A-4674-B490-DFB4135478B1}" type="presOf" srcId="{1136860E-A054-4390-B56A-17F34FFAF10C}" destId="{0F831831-9C98-49EF-9930-4AAA2D20F08C}" srcOrd="0" destOrd="5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E4C1998B-94B5-45CE-B223-83597FB44B68}" type="presOf" srcId="{FAB4B90F-D9B7-409F-88BE-4169A7A56B04}" destId="{0F831831-9C98-49EF-9930-4AAA2D20F08C}" srcOrd="0" destOrd="6" presId="urn:diagrams.loki3.com/BracketList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54020FFF-8349-46CD-A1AA-B53D7A33951E}" type="presOf" srcId="{614684F5-A52F-46BD-BDDE-6C0D474D7E7D}" destId="{32245FE2-B137-4813-85AB-148BDDAABB70}" srcOrd="0" destOrd="0" presId="urn:diagrams.loki3.com/BracketList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25E26D77-3571-4439-98E9-0B859734216F}" type="presOf" srcId="{2E8FC54D-1827-48FC-ACFE-EBCFB60F6240}" destId="{0F831831-9C98-49EF-9930-4AAA2D20F08C}" srcOrd="0" destOrd="0" presId="urn:diagrams.loki3.com/BracketList"/>
    <dgm:cxn modelId="{E213D786-20DF-4783-86F4-7FF9E3472044}" type="presOf" srcId="{2D02619C-3710-4B70-8A97-30AEC1299436}" destId="{E8AE707E-49A3-43B7-8678-0E2D0B0D92CA}" srcOrd="0" destOrd="0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A7552270-FD37-4BA1-9F37-75CFCC8BCB6B}" type="presOf" srcId="{B4F04319-8640-492B-8ED0-5885D864304B}" destId="{0F831831-9C98-49EF-9930-4AAA2D20F08C}" srcOrd="0" destOrd="3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2F3D8661-80EA-4691-BF98-24AE4359459A}" type="presOf" srcId="{794313A2-720B-41B4-8E38-5C88BBFBB1FC}" destId="{0F831831-9C98-49EF-9930-4AAA2D20F08C}" srcOrd="0" destOrd="2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/>
      <dgm:t>
        <a:bodyPr/>
        <a:lstStyle/>
        <a:p>
          <a:r>
            <a:rPr lang="en-US" dirty="0"/>
            <a:t>It is used for Binary classification.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 b="0" i="0" dirty="0"/>
            <a:t>Outputs have a nice probabilistic interpretation, and the algorithm can be regularized to avoid over fitting.</a:t>
          </a:r>
          <a:endParaRPr lang="en-US" dirty="0"/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 b="0" i="0" dirty="0"/>
            <a:t>In logistic regression the hypothesis is that the conditional probability p of class belongs to ”1”</a:t>
          </a:r>
          <a:endParaRPr lang="en-US" dirty="0"/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 b="0" i="0" dirty="0"/>
            <a:t>if probability is greater than threshold probability, generally 0.5, else it belongs to the class ”0”.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&lt;0.5</m:t>
                          </m:r>
                        </m:e>
                      </m:eqArr>
                    </m:e>
                  </m:d>
                </m:oMath>
              </a14:m>
              <a:endParaRPr lang="en-US" b="0" i="0" dirty="0"/>
            </a:p>
          </dgm:t>
        </dgm:pt>
      </mc:Choice>
      <mc:Fallback xmlns="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:r>
                <a:rPr lang="en-US" b="0" i="0">
                  <a:latin typeface="Cambria Math" panose="02040503050406030204" pitchFamily="18" charset="0"/>
                </a:rPr>
                <a:t>(𝑖)={█(1 , 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b="0" i="0">
                  <a:latin typeface="Cambria Math" panose="02040503050406030204" pitchFamily="18" charset="0"/>
                </a:rPr>
                <a:t>0.5@&amp;0, 𝑝&lt;0.5)┤</a:t>
              </a:r>
              <a:endParaRPr lang="en-US" b="0" i="0" dirty="0"/>
            </a:p>
          </dgm:t>
        </dgm:pt>
      </mc:Fallback>
    </mc:AlternateConten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>
        <a:blipFill>
          <a:blip xmlns:r="http://schemas.openxmlformats.org/officeDocument/2006/relationships" r:embed="rId1"/>
          <a:stretch>
            <a:fillRect t="-387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dgm:pt modelId="{0DB0416A-946D-432B-97E9-A32A12735CC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3025551" y="1355367"/>
          <a:ext cx="1722731" cy="149023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Credit Card Default Problem (DEMO)</a:t>
          </a:r>
        </a:p>
      </dsp:txBody>
      <dsp:txXfrm>
        <a:off x="3311032" y="1602319"/>
        <a:ext cx="1151769" cy="996328"/>
      </dsp:txXfrm>
    </dsp:sp>
    <dsp:sp modelId="{FCA1AD58-F836-4152-BBAA-E1F99B0624F7}">
      <dsp:nvSpPr>
        <dsp:cNvPr id="0" name=""/>
        <dsp:cNvSpPr/>
      </dsp:nvSpPr>
      <dsp:spPr>
        <a:xfrm>
          <a:off x="4104312" y="642392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84240" y="0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Problem Overview</a:t>
          </a:r>
        </a:p>
      </dsp:txBody>
      <dsp:txXfrm>
        <a:off x="3418200" y="202403"/>
        <a:ext cx="943846" cy="816537"/>
      </dsp:txXfrm>
    </dsp:sp>
    <dsp:sp modelId="{8E60D092-4CDD-4782-A616-0D2B706D8773}">
      <dsp:nvSpPr>
        <dsp:cNvPr id="0" name=""/>
        <dsp:cNvSpPr/>
      </dsp:nvSpPr>
      <dsp:spPr>
        <a:xfrm>
          <a:off x="4862891" y="168937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478993" y="751208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Dataset Overview</a:t>
          </a:r>
        </a:p>
      </dsp:txBody>
      <dsp:txXfrm>
        <a:off x="4712953" y="953611"/>
        <a:ext cx="943846" cy="816537"/>
      </dsp:txXfrm>
    </dsp:sp>
    <dsp:sp modelId="{F3F7947D-1ED5-40FB-BAF1-3DB2C3179022}">
      <dsp:nvSpPr>
        <dsp:cNvPr id="0" name=""/>
        <dsp:cNvSpPr/>
      </dsp:nvSpPr>
      <dsp:spPr>
        <a:xfrm>
          <a:off x="4335933" y="287122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478993" y="222799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Preparation</a:t>
          </a:r>
        </a:p>
      </dsp:txBody>
      <dsp:txXfrm>
        <a:off x="4712953" y="2430399"/>
        <a:ext cx="943846" cy="816537"/>
      </dsp:txXfrm>
    </dsp:sp>
    <dsp:sp modelId="{F391A461-81CB-410C-95EC-3C6826795890}">
      <dsp:nvSpPr>
        <dsp:cNvPr id="0" name=""/>
        <dsp:cNvSpPr/>
      </dsp:nvSpPr>
      <dsp:spPr>
        <a:xfrm>
          <a:off x="3028757" y="2993909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84240" y="2980044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Proposed Models</a:t>
          </a:r>
        </a:p>
      </dsp:txBody>
      <dsp:txXfrm>
        <a:off x="3418200" y="3182447"/>
        <a:ext cx="943846" cy="816537"/>
      </dsp:txXfrm>
    </dsp:sp>
    <dsp:sp modelId="{74B13941-6D34-4585-918E-27065B058104}">
      <dsp:nvSpPr>
        <dsp:cNvPr id="0" name=""/>
        <dsp:cNvSpPr/>
      </dsp:nvSpPr>
      <dsp:spPr>
        <a:xfrm>
          <a:off x="2257756" y="1947343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883476" y="222883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Evaluation</a:t>
          </a:r>
        </a:p>
      </dsp:txBody>
      <dsp:txXfrm>
        <a:off x="2117436" y="2431239"/>
        <a:ext cx="943846" cy="816537"/>
      </dsp:txXfrm>
    </dsp:sp>
    <dsp:sp modelId="{63EE46C9-6586-4EA8-8906-6E930146170B}">
      <dsp:nvSpPr>
        <dsp:cNvPr id="0" name=""/>
        <dsp:cNvSpPr/>
      </dsp:nvSpPr>
      <dsp:spPr>
        <a:xfrm>
          <a:off x="1883476" y="749527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Conclusion</a:t>
          </a:r>
        </a:p>
      </dsp:txBody>
      <dsp:txXfrm>
        <a:off x="2117436" y="951930"/>
        <a:ext cx="943846" cy="8165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9283B-7F14-4C51-AC67-EA5463AB3FAE}">
      <dsp:nvSpPr>
        <dsp:cNvPr id="0" name=""/>
        <dsp:cNvSpPr/>
      </dsp:nvSpPr>
      <dsp:spPr>
        <a:xfrm>
          <a:off x="0" y="41963"/>
          <a:ext cx="875473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Feed Forward Neural Network</a:t>
          </a:r>
        </a:p>
      </dsp:txBody>
      <dsp:txXfrm>
        <a:off x="21075" y="63038"/>
        <a:ext cx="8712589" cy="389580"/>
      </dsp:txXfrm>
    </dsp:sp>
    <dsp:sp modelId="{E5F76B7A-0E8B-49A0-97A9-FF7335DAF522}">
      <dsp:nvSpPr>
        <dsp:cNvPr id="0" name=""/>
        <dsp:cNvSpPr/>
      </dsp:nvSpPr>
      <dsp:spPr>
        <a:xfrm>
          <a:off x="0" y="473693"/>
          <a:ext cx="8754739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Feed forward NN is used with Backpropagation algorithm. Below parameters decided tuned parameters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Activation function : Rectified Linear Unit(ReLU) and Softmax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SGD: adam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Epochs: 100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Loss function: Binary cross entropy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Input layer : 26, Hidden layer : 2, Output: 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Early Stopping</a:t>
          </a:r>
        </a:p>
      </dsp:txBody>
      <dsp:txXfrm>
        <a:off x="0" y="473693"/>
        <a:ext cx="8754739" cy="1676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F908-ACA0-493B-B196-1BBAEFD48E77}">
      <dsp:nvSpPr>
        <dsp:cNvPr id="0" name=""/>
        <dsp:cNvSpPr/>
      </dsp:nvSpPr>
      <dsp:spPr>
        <a:xfrm>
          <a:off x="0" y="27057"/>
          <a:ext cx="8754739" cy="45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Voting Classifier</a:t>
          </a:r>
          <a:endParaRPr lang="en-US" sz="1900" kern="1200" dirty="0"/>
        </a:p>
      </dsp:txBody>
      <dsp:txXfrm>
        <a:off x="22319" y="49376"/>
        <a:ext cx="8710101" cy="412564"/>
      </dsp:txXfrm>
    </dsp:sp>
    <dsp:sp modelId="{AAD1D81A-DE7C-40E8-9BF7-A6FA0A9C4B84}">
      <dsp:nvSpPr>
        <dsp:cNvPr id="0" name=""/>
        <dsp:cNvSpPr/>
      </dsp:nvSpPr>
      <dsp:spPr>
        <a:xfrm>
          <a:off x="0" y="484260"/>
          <a:ext cx="8754739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0" i="0" kern="1200" dirty="0"/>
            <a:t>Estimators: </a:t>
          </a:r>
          <a:r>
            <a:rPr lang="en-US" sz="1500" b="0" i="1" kern="1200" dirty="0"/>
            <a:t>list of classifiers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0" kern="1200" dirty="0"/>
            <a:t>Combined average of Logistic Regression + Decision tree Classifier + Support Vector Machine (SVM)</a:t>
          </a:r>
        </a:p>
      </dsp:txBody>
      <dsp:txXfrm>
        <a:off x="0" y="484260"/>
        <a:ext cx="8754739" cy="1117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F802-3371-48AD-959D-D4B247261565}">
      <dsp:nvSpPr>
        <dsp:cNvPr id="0" name=""/>
        <dsp:cNvSpPr/>
      </dsp:nvSpPr>
      <dsp:spPr>
        <a:xfrm>
          <a:off x="0" y="1733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Naïve Bayes, KNN and Decision Tree classifier</a:t>
          </a:r>
        </a:p>
      </dsp:txBody>
      <dsp:txXfrm>
        <a:off x="22246" y="23979"/>
        <a:ext cx="8710247" cy="4112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 Process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29219" y="1506913"/>
          <a:ext cx="1915352" cy="16568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46620" y="1781477"/>
        <a:ext cx="1280550" cy="1107729"/>
      </dsp:txXfrm>
    </dsp:sp>
    <dsp:sp modelId="{FCA1AD58-F836-4152-BBAA-E1F99B0624F7}">
      <dsp:nvSpPr>
        <dsp:cNvPr id="0" name=""/>
        <dsp:cNvSpPr/>
      </dsp:nvSpPr>
      <dsp:spPr>
        <a:xfrm>
          <a:off x="4128597" y="71421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05650" y="0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65769" y="225034"/>
        <a:ext cx="1049379" cy="907835"/>
      </dsp:txXfrm>
    </dsp:sp>
    <dsp:sp modelId="{8E60D092-4CDD-4782-A616-0D2B706D8773}">
      <dsp:nvSpPr>
        <dsp:cNvPr id="0" name=""/>
        <dsp:cNvSpPr/>
      </dsp:nvSpPr>
      <dsp:spPr>
        <a:xfrm>
          <a:off x="4971994" y="1878269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45172" y="83520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805291" y="1060235"/>
        <a:ext cx="1049379" cy="907835"/>
      </dsp:txXfrm>
    </dsp:sp>
    <dsp:sp modelId="{F3F7947D-1ED5-40FB-BAF1-3DB2C3179022}">
      <dsp:nvSpPr>
        <dsp:cNvPr id="0" name=""/>
        <dsp:cNvSpPr/>
      </dsp:nvSpPr>
      <dsp:spPr>
        <a:xfrm>
          <a:off x="4386116" y="3192264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45172" y="247711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805291" y="2702145"/>
        <a:ext cx="1049379" cy="907835"/>
      </dsp:txXfrm>
    </dsp:sp>
    <dsp:sp modelId="{F391A461-81CB-410C-95EC-3C6826795890}">
      <dsp:nvSpPr>
        <dsp:cNvPr id="0" name=""/>
        <dsp:cNvSpPr/>
      </dsp:nvSpPr>
      <dsp:spPr>
        <a:xfrm>
          <a:off x="2932783" y="3328662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05650" y="3313247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65769" y="3538281"/>
        <a:ext cx="1049379" cy="907835"/>
      </dsp:txXfrm>
    </dsp:sp>
    <dsp:sp modelId="{74B13941-6D34-4585-918E-27065B058104}">
      <dsp:nvSpPr>
        <dsp:cNvPr id="0" name=""/>
        <dsp:cNvSpPr/>
      </dsp:nvSpPr>
      <dsp:spPr>
        <a:xfrm>
          <a:off x="2075575" y="216507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59446" y="2478045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 Process</a:t>
          </a:r>
        </a:p>
      </dsp:txBody>
      <dsp:txXfrm>
        <a:off x="1919565" y="2703079"/>
        <a:ext cx="1049379" cy="907835"/>
      </dsp:txXfrm>
    </dsp:sp>
    <dsp:sp modelId="{63EE46C9-6586-4EA8-8906-6E930146170B}">
      <dsp:nvSpPr>
        <dsp:cNvPr id="0" name=""/>
        <dsp:cNvSpPr/>
      </dsp:nvSpPr>
      <dsp:spPr>
        <a:xfrm>
          <a:off x="1659446" y="833333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19565" y="1058367"/>
        <a:ext cx="1049379" cy="90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B2-B597-4B65-8E1A-4337877E4F18}">
      <dsp:nvSpPr>
        <dsp:cNvPr id="0" name=""/>
        <dsp:cNvSpPr/>
      </dsp:nvSpPr>
      <dsp:spPr>
        <a:xfrm>
          <a:off x="94222" y="1642121"/>
          <a:ext cx="1346383" cy="44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kern="1200" dirty="0"/>
        </a:p>
      </dsp:txBody>
      <dsp:txXfrm>
        <a:off x="94222" y="1642121"/>
        <a:ext cx="1346383" cy="443694"/>
      </dsp:txXfrm>
    </dsp:sp>
    <dsp:sp modelId="{32BEC984-A86C-4977-AB0E-5A90342C76D9}">
      <dsp:nvSpPr>
        <dsp:cNvPr id="0" name=""/>
        <dsp:cNvSpPr/>
      </dsp:nvSpPr>
      <dsp:spPr>
        <a:xfrm>
          <a:off x="92692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2C50-DB1A-4F4D-918A-C642D7E82929}">
      <dsp:nvSpPr>
        <dsp:cNvPr id="0" name=""/>
        <dsp:cNvSpPr/>
      </dsp:nvSpPr>
      <dsp:spPr>
        <a:xfrm>
          <a:off x="167661" y="131002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9BE-8B0B-4A26-B455-9AE63C69A514}">
      <dsp:nvSpPr>
        <dsp:cNvPr id="0" name=""/>
        <dsp:cNvSpPr/>
      </dsp:nvSpPr>
      <dsp:spPr>
        <a:xfrm>
          <a:off x="347587" y="1340013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B25-3790-4A13-BFC5-49994502D68F}">
      <dsp:nvSpPr>
        <dsp:cNvPr id="0" name=""/>
        <dsp:cNvSpPr/>
      </dsp:nvSpPr>
      <dsp:spPr>
        <a:xfrm>
          <a:off x="497525" y="1175081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EDB7-BDFC-41B8-8CC6-C430020900B2}">
      <dsp:nvSpPr>
        <dsp:cNvPr id="0" name=""/>
        <dsp:cNvSpPr/>
      </dsp:nvSpPr>
      <dsp:spPr>
        <a:xfrm>
          <a:off x="692445" y="1115106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5732B-CEDF-4212-801B-3AD379BC8669}">
      <dsp:nvSpPr>
        <dsp:cNvPr id="0" name=""/>
        <dsp:cNvSpPr/>
      </dsp:nvSpPr>
      <dsp:spPr>
        <a:xfrm>
          <a:off x="932346" y="1220062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21A01-9D31-4F42-8FB1-2A498CD8F56C}">
      <dsp:nvSpPr>
        <dsp:cNvPr id="0" name=""/>
        <dsp:cNvSpPr/>
      </dsp:nvSpPr>
      <dsp:spPr>
        <a:xfrm>
          <a:off x="1082284" y="1295031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79D-D0B0-4143-B863-8B64FC8302BF}">
      <dsp:nvSpPr>
        <dsp:cNvPr id="0" name=""/>
        <dsp:cNvSpPr/>
      </dsp:nvSpPr>
      <dsp:spPr>
        <a:xfrm>
          <a:off x="1292197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1681-2810-48B8-AF5F-A50F16A4C8D5}">
      <dsp:nvSpPr>
        <dsp:cNvPr id="0" name=""/>
        <dsp:cNvSpPr/>
      </dsp:nvSpPr>
      <dsp:spPr>
        <a:xfrm>
          <a:off x="1382160" y="162489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2C5F-40B3-4DF2-A46A-62099DE9F9FF}">
      <dsp:nvSpPr>
        <dsp:cNvPr id="0" name=""/>
        <dsp:cNvSpPr/>
      </dsp:nvSpPr>
      <dsp:spPr>
        <a:xfrm>
          <a:off x="602482" y="1310025"/>
          <a:ext cx="275396" cy="27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D967-0E80-4496-9D51-CFE954E671CC}">
      <dsp:nvSpPr>
        <dsp:cNvPr id="0" name=""/>
        <dsp:cNvSpPr/>
      </dsp:nvSpPr>
      <dsp:spPr>
        <a:xfrm>
          <a:off x="17723" y="1879790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6F214-5A2F-47B2-A7AF-FA597D31EB8C}">
      <dsp:nvSpPr>
        <dsp:cNvPr id="0" name=""/>
        <dsp:cNvSpPr/>
      </dsp:nvSpPr>
      <dsp:spPr>
        <a:xfrm>
          <a:off x="107686" y="201473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3FA98-F695-459B-8B53-4681A386B90E}">
      <dsp:nvSpPr>
        <dsp:cNvPr id="0" name=""/>
        <dsp:cNvSpPr/>
      </dsp:nvSpPr>
      <dsp:spPr>
        <a:xfrm>
          <a:off x="332593" y="2134685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E3ABC-5222-4743-8A61-38DF659826DB}">
      <dsp:nvSpPr>
        <dsp:cNvPr id="0" name=""/>
        <dsp:cNvSpPr/>
      </dsp:nvSpPr>
      <dsp:spPr>
        <a:xfrm>
          <a:off x="647463" y="232960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40D1-71D5-413B-899E-D4B1F19D7815}">
      <dsp:nvSpPr>
        <dsp:cNvPr id="0" name=""/>
        <dsp:cNvSpPr/>
      </dsp:nvSpPr>
      <dsp:spPr>
        <a:xfrm>
          <a:off x="707438" y="213468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2E7-B2E2-4C3C-9A4F-ECDAA0323DD0}">
      <dsp:nvSpPr>
        <dsp:cNvPr id="0" name=""/>
        <dsp:cNvSpPr/>
      </dsp:nvSpPr>
      <dsp:spPr>
        <a:xfrm>
          <a:off x="857377" y="2344599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F29E-41B7-4B3E-BEAE-95939FB51857}">
      <dsp:nvSpPr>
        <dsp:cNvPr id="0" name=""/>
        <dsp:cNvSpPr/>
      </dsp:nvSpPr>
      <dsp:spPr>
        <a:xfrm>
          <a:off x="992321" y="2104698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9F7B-943E-440D-814B-459F06CEBD8F}">
      <dsp:nvSpPr>
        <dsp:cNvPr id="0" name=""/>
        <dsp:cNvSpPr/>
      </dsp:nvSpPr>
      <dsp:spPr>
        <a:xfrm>
          <a:off x="1322185" y="2044722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153F-6E43-4AE8-89D9-03047CB260E7}">
      <dsp:nvSpPr>
        <dsp:cNvPr id="0" name=""/>
        <dsp:cNvSpPr/>
      </dsp:nvSpPr>
      <dsp:spPr>
        <a:xfrm>
          <a:off x="14904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A0CD-EFB5-4476-B480-BA0E4B845B4E}">
      <dsp:nvSpPr>
        <dsp:cNvPr id="0" name=""/>
        <dsp:cNvSpPr/>
      </dsp:nvSpPr>
      <dsp:spPr>
        <a:xfrm>
          <a:off x="1984750" y="1340222"/>
          <a:ext cx="1077309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kern="1200" dirty="0"/>
        </a:p>
      </dsp:txBody>
      <dsp:txXfrm>
        <a:off x="1984750" y="1340222"/>
        <a:ext cx="1077309" cy="943600"/>
      </dsp:txXfrm>
    </dsp:sp>
    <dsp:sp modelId="{4476A50E-F2A5-4823-AC8A-E4D6E90A8F05}">
      <dsp:nvSpPr>
        <dsp:cNvPr id="0" name=""/>
        <dsp:cNvSpPr/>
      </dsp:nvSpPr>
      <dsp:spPr>
        <a:xfrm>
          <a:off x="3062059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6C5E1-FEC7-4851-A03A-F323B7D62B1E}">
      <dsp:nvSpPr>
        <dsp:cNvPr id="0" name=""/>
        <dsp:cNvSpPr/>
      </dsp:nvSpPr>
      <dsp:spPr>
        <a:xfrm>
          <a:off x="3556326" y="1340222"/>
          <a:ext cx="1375001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kern="1200" dirty="0"/>
        </a:p>
      </dsp:txBody>
      <dsp:txXfrm>
        <a:off x="3556326" y="1340222"/>
        <a:ext cx="1375001" cy="943600"/>
      </dsp:txXfrm>
    </dsp:sp>
    <dsp:sp modelId="{67A4814C-3B06-4D0F-B2C8-D18D99227EDF}">
      <dsp:nvSpPr>
        <dsp:cNvPr id="0" name=""/>
        <dsp:cNvSpPr/>
      </dsp:nvSpPr>
      <dsp:spPr>
        <a:xfrm>
          <a:off x="4931328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A350-505E-4E1F-AEE8-BBD5B1175654}">
      <dsp:nvSpPr>
        <dsp:cNvPr id="0" name=""/>
        <dsp:cNvSpPr/>
      </dsp:nvSpPr>
      <dsp:spPr>
        <a:xfrm>
          <a:off x="5425595" y="1340222"/>
          <a:ext cx="1007388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kern="1200" dirty="0"/>
        </a:p>
      </dsp:txBody>
      <dsp:txXfrm>
        <a:off x="5425595" y="1340222"/>
        <a:ext cx="1007388" cy="943600"/>
      </dsp:txXfrm>
    </dsp:sp>
    <dsp:sp modelId="{640AD55F-A9E9-47B9-9AF7-5337FAF85DEA}">
      <dsp:nvSpPr>
        <dsp:cNvPr id="0" name=""/>
        <dsp:cNvSpPr/>
      </dsp:nvSpPr>
      <dsp:spPr>
        <a:xfrm>
          <a:off x="64329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BB8-0D72-428E-908B-55F5FF9DFF23}">
      <dsp:nvSpPr>
        <dsp:cNvPr id="0" name=""/>
        <dsp:cNvSpPr/>
      </dsp:nvSpPr>
      <dsp:spPr>
        <a:xfrm>
          <a:off x="6981170" y="1261782"/>
          <a:ext cx="1145800" cy="114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kern="1200" dirty="0"/>
        </a:p>
      </dsp:txBody>
      <dsp:txXfrm>
        <a:off x="7148969" y="1429581"/>
        <a:ext cx="810202" cy="8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8588" y="1460710"/>
          <a:ext cx="1856626" cy="16060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6257" y="1726856"/>
        <a:ext cx="1241288" cy="1073765"/>
      </dsp:txXfrm>
    </dsp:sp>
    <dsp:sp modelId="{FCA1AD58-F836-4152-BBAA-E1F99B0624F7}">
      <dsp:nvSpPr>
        <dsp:cNvPr id="0" name=""/>
        <dsp:cNvSpPr/>
      </dsp:nvSpPr>
      <dsp:spPr>
        <a:xfrm>
          <a:off x="4121193" y="692320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9610" y="0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81754" y="218134"/>
        <a:ext cx="1017204" cy="880001"/>
      </dsp:txXfrm>
    </dsp:sp>
    <dsp:sp modelId="{8E60D092-4CDD-4782-A616-0D2B706D8773}">
      <dsp:nvSpPr>
        <dsp:cNvPr id="0" name=""/>
        <dsp:cNvSpPr/>
      </dsp:nvSpPr>
      <dsp:spPr>
        <a:xfrm>
          <a:off x="4938731" y="1820681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4996" y="809594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77140" y="1027728"/>
        <a:ext cx="1017204" cy="880001"/>
      </dsp:txXfrm>
    </dsp:sp>
    <dsp:sp modelId="{F3F7947D-1ED5-40FB-BAF1-3DB2C3179022}">
      <dsp:nvSpPr>
        <dsp:cNvPr id="0" name=""/>
        <dsp:cNvSpPr/>
      </dsp:nvSpPr>
      <dsp:spPr>
        <a:xfrm>
          <a:off x="4370817" y="3094388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4996" y="24011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77140" y="2619296"/>
        <a:ext cx="1017204" cy="880001"/>
      </dsp:txXfrm>
    </dsp:sp>
    <dsp:sp modelId="{F391A461-81CB-410C-95EC-3C6826795890}">
      <dsp:nvSpPr>
        <dsp:cNvPr id="0" name=""/>
        <dsp:cNvSpPr/>
      </dsp:nvSpPr>
      <dsp:spPr>
        <a:xfrm>
          <a:off x="2962043" y="3226604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9610" y="32116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81754" y="3429796"/>
        <a:ext cx="1017204" cy="880001"/>
      </dsp:txXfrm>
    </dsp:sp>
    <dsp:sp modelId="{74B13941-6D34-4585-918E-27065B058104}">
      <dsp:nvSpPr>
        <dsp:cNvPr id="0" name=""/>
        <dsp:cNvSpPr/>
      </dsp:nvSpPr>
      <dsp:spPr>
        <a:xfrm>
          <a:off x="2131117" y="2098696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27747" y="2402067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79891" y="2620201"/>
        <a:ext cx="1017204" cy="880001"/>
      </dsp:txXfrm>
    </dsp:sp>
    <dsp:sp modelId="{63EE46C9-6586-4EA8-8906-6E930146170B}">
      <dsp:nvSpPr>
        <dsp:cNvPr id="0" name=""/>
        <dsp:cNvSpPr/>
      </dsp:nvSpPr>
      <dsp:spPr>
        <a:xfrm>
          <a:off x="1727747" y="807783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79891" y="1025917"/>
        <a:ext cx="1017204" cy="88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4D0-868B-4EC9-A57B-D578A4ED8A8A}">
      <dsp:nvSpPr>
        <dsp:cNvPr id="0" name=""/>
        <dsp:cNvSpPr/>
      </dsp:nvSpPr>
      <dsp:spPr>
        <a:xfrm>
          <a:off x="809431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data</a:t>
          </a:r>
        </a:p>
      </dsp:txBody>
      <dsp:txXfrm>
        <a:off x="826009" y="16578"/>
        <a:ext cx="985655" cy="532850"/>
      </dsp:txXfrm>
    </dsp:sp>
    <dsp:sp modelId="{532154AB-2F8B-44F0-ADA8-2C66B5819E1C}">
      <dsp:nvSpPr>
        <dsp:cNvPr id="0" name=""/>
        <dsp:cNvSpPr/>
      </dsp:nvSpPr>
      <dsp:spPr>
        <a:xfrm>
          <a:off x="2281048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data</a:t>
          </a:r>
        </a:p>
      </dsp:txBody>
      <dsp:txXfrm>
        <a:off x="2297626" y="16578"/>
        <a:ext cx="985655" cy="532850"/>
      </dsp:txXfrm>
    </dsp:sp>
    <dsp:sp modelId="{4D1CB56C-D205-4E64-8791-20092BC433B7}">
      <dsp:nvSpPr>
        <dsp:cNvPr id="0" name=""/>
        <dsp:cNvSpPr/>
      </dsp:nvSpPr>
      <dsp:spPr>
        <a:xfrm>
          <a:off x="1842393" y="2405528"/>
          <a:ext cx="424504" cy="424504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C7909-B2C7-4CFA-8FF5-990BC238E642}">
      <dsp:nvSpPr>
        <dsp:cNvPr id="0" name=""/>
        <dsp:cNvSpPr/>
      </dsp:nvSpPr>
      <dsp:spPr>
        <a:xfrm rot="21360000">
          <a:off x="780742" y="2223622"/>
          <a:ext cx="2547807" cy="1781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F70265-A6CE-4F46-B046-FFA08ADA5025}">
      <dsp:nvSpPr>
        <dsp:cNvPr id="0" name=""/>
        <dsp:cNvSpPr/>
      </dsp:nvSpPr>
      <dsp:spPr>
        <a:xfrm rot="21360000">
          <a:off x="785002" y="1902660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802047" y="1919705"/>
        <a:ext cx="976978" cy="315076"/>
      </dsp:txXfrm>
    </dsp:sp>
    <dsp:sp modelId="{E7E3CF2F-30A4-472D-932C-A556E8FCAE93}">
      <dsp:nvSpPr>
        <dsp:cNvPr id="0" name=""/>
        <dsp:cNvSpPr/>
      </dsp:nvSpPr>
      <dsp:spPr>
        <a:xfrm rot="21360000">
          <a:off x="756702" y="1529096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73747" y="1546141"/>
        <a:ext cx="976978" cy="315076"/>
      </dsp:txXfrm>
    </dsp:sp>
    <dsp:sp modelId="{A918BEA2-750E-49D5-8EE4-845135EFFD65}">
      <dsp:nvSpPr>
        <dsp:cNvPr id="0" name=""/>
        <dsp:cNvSpPr/>
      </dsp:nvSpPr>
      <dsp:spPr>
        <a:xfrm rot="21360000">
          <a:off x="728402" y="1155532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45447" y="1172577"/>
        <a:ext cx="976978" cy="315076"/>
      </dsp:txXfrm>
    </dsp:sp>
    <dsp:sp modelId="{075A9748-CD59-4C13-91F5-3AE34E231131}">
      <dsp:nvSpPr>
        <dsp:cNvPr id="0" name=""/>
        <dsp:cNvSpPr/>
      </dsp:nvSpPr>
      <dsp:spPr>
        <a:xfrm rot="21360000">
          <a:off x="700101" y="781967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17146" y="799012"/>
        <a:ext cx="976978" cy="315076"/>
      </dsp:txXfrm>
    </dsp:sp>
    <dsp:sp modelId="{C2276021-30FB-4604-B4FC-35D374382C50}">
      <dsp:nvSpPr>
        <dsp:cNvPr id="0" name=""/>
        <dsp:cNvSpPr/>
      </dsp:nvSpPr>
      <dsp:spPr>
        <a:xfrm rot="21360000">
          <a:off x="2256620" y="1800779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Default</a:t>
          </a:r>
        </a:p>
      </dsp:txBody>
      <dsp:txXfrm>
        <a:off x="2273665" y="1817824"/>
        <a:ext cx="976978" cy="31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707E-49A3-43B7-8678-0E2D0B0D92CA}">
      <dsp:nvSpPr>
        <dsp:cNvPr id="0" name=""/>
        <dsp:cNvSpPr/>
      </dsp:nvSpPr>
      <dsp:spPr>
        <a:xfrm>
          <a:off x="4160" y="1276645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Independent variables:</a:t>
          </a:r>
        </a:p>
      </dsp:txBody>
      <dsp:txXfrm>
        <a:off x="4160" y="1276645"/>
        <a:ext cx="2128069" cy="634837"/>
      </dsp:txXfrm>
    </dsp:sp>
    <dsp:sp modelId="{996396E5-AA99-4992-AEF6-DF30C72455F9}">
      <dsp:nvSpPr>
        <dsp:cNvPr id="0" name=""/>
        <dsp:cNvSpPr/>
      </dsp:nvSpPr>
      <dsp:spPr>
        <a:xfrm>
          <a:off x="2132230" y="6970"/>
          <a:ext cx="425613" cy="31741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1831-9C98-49EF-9930-4AAA2D20F08C}">
      <dsp:nvSpPr>
        <dsp:cNvPr id="0" name=""/>
        <dsp:cNvSpPr/>
      </dsp:nvSpPr>
      <dsp:spPr>
        <a:xfrm>
          <a:off x="2728089" y="6970"/>
          <a:ext cx="5788349" cy="31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Customer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Credit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Gender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Marital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Level of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History of their past payments made (April to September) (g1 to g6)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Amount of bill statement (h1 to h6)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Amount of previous payment (i1 to i6)</a:t>
          </a:r>
        </a:p>
      </dsp:txBody>
      <dsp:txXfrm>
        <a:off x="2728089" y="6970"/>
        <a:ext cx="5788349" cy="3174187"/>
      </dsp:txXfrm>
    </dsp:sp>
    <dsp:sp modelId="{142C85AD-5FFB-460C-A028-B1A4C18B65EF}">
      <dsp:nvSpPr>
        <dsp:cNvPr id="0" name=""/>
        <dsp:cNvSpPr/>
      </dsp:nvSpPr>
      <dsp:spPr>
        <a:xfrm>
          <a:off x="4160" y="3279316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Dependent variables: </a:t>
          </a:r>
        </a:p>
      </dsp:txBody>
      <dsp:txXfrm>
        <a:off x="4160" y="3279316"/>
        <a:ext cx="2128069" cy="634837"/>
      </dsp:txXfrm>
    </dsp:sp>
    <dsp:sp modelId="{2292D052-519F-4A58-A822-D048E1928DCC}">
      <dsp:nvSpPr>
        <dsp:cNvPr id="0" name=""/>
        <dsp:cNvSpPr/>
      </dsp:nvSpPr>
      <dsp:spPr>
        <a:xfrm>
          <a:off x="2132230" y="3249557"/>
          <a:ext cx="425613" cy="69435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5FE2-B137-4813-85AB-148BDDAABB70}">
      <dsp:nvSpPr>
        <dsp:cNvPr id="0" name=""/>
        <dsp:cNvSpPr/>
      </dsp:nvSpPr>
      <dsp:spPr>
        <a:xfrm>
          <a:off x="2728089" y="3249557"/>
          <a:ext cx="5788349" cy="694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default – A customer who will be default next month                    	     payment (0: no, 1: yes)</a:t>
          </a:r>
        </a:p>
      </dsp:txBody>
      <dsp:txXfrm>
        <a:off x="2728089" y="3249557"/>
        <a:ext cx="5788349" cy="694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1810" y="1471373"/>
          <a:ext cx="1870179" cy="16177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1725" y="1739462"/>
        <a:ext cx="1250349" cy="1081602"/>
      </dsp:txXfrm>
    </dsp:sp>
    <dsp:sp modelId="{FCA1AD58-F836-4152-BBAA-E1F99B0624F7}">
      <dsp:nvSpPr>
        <dsp:cNvPr id="0" name=""/>
        <dsp:cNvSpPr/>
      </dsp:nvSpPr>
      <dsp:spPr>
        <a:xfrm>
          <a:off x="4122902" y="697374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4081" y="0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8065" y="219726"/>
        <a:ext cx="1024630" cy="886425"/>
      </dsp:txXfrm>
    </dsp:sp>
    <dsp:sp modelId="{8E60D092-4CDD-4782-A616-0D2B706D8773}">
      <dsp:nvSpPr>
        <dsp:cNvPr id="0" name=""/>
        <dsp:cNvSpPr/>
      </dsp:nvSpPr>
      <dsp:spPr>
        <a:xfrm>
          <a:off x="4946407" y="1833971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9652" y="815503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83636" y="1035229"/>
        <a:ext cx="1024630" cy="886425"/>
      </dsp:txXfrm>
    </dsp:sp>
    <dsp:sp modelId="{F3F7947D-1ED5-40FB-BAF1-3DB2C3179022}">
      <dsp:nvSpPr>
        <dsp:cNvPr id="0" name=""/>
        <dsp:cNvSpPr/>
      </dsp:nvSpPr>
      <dsp:spPr>
        <a:xfrm>
          <a:off x="4374347" y="311697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9652" y="241868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83636" y="2638415"/>
        <a:ext cx="1024630" cy="886425"/>
      </dsp:txXfrm>
    </dsp:sp>
    <dsp:sp modelId="{F391A461-81CB-410C-95EC-3C6826795890}">
      <dsp:nvSpPr>
        <dsp:cNvPr id="0" name=""/>
        <dsp:cNvSpPr/>
      </dsp:nvSpPr>
      <dsp:spPr>
        <a:xfrm>
          <a:off x="2955291" y="3250156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4081" y="3235105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8065" y="3454831"/>
        <a:ext cx="1024630" cy="886425"/>
      </dsp:txXfrm>
    </dsp:sp>
    <dsp:sp modelId="{74B13941-6D34-4585-918E-27065B058104}">
      <dsp:nvSpPr>
        <dsp:cNvPr id="0" name=""/>
        <dsp:cNvSpPr/>
      </dsp:nvSpPr>
      <dsp:spPr>
        <a:xfrm>
          <a:off x="2118300" y="211401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11985" y="2419601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65969" y="2639327"/>
        <a:ext cx="1024630" cy="886425"/>
      </dsp:txXfrm>
    </dsp:sp>
    <dsp:sp modelId="{63EE46C9-6586-4EA8-8906-6E930146170B}">
      <dsp:nvSpPr>
        <dsp:cNvPr id="0" name=""/>
        <dsp:cNvSpPr/>
      </dsp:nvSpPr>
      <dsp:spPr>
        <a:xfrm>
          <a:off x="1711985" y="81367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65969" y="1033405"/>
        <a:ext cx="1024630" cy="88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9551" y="1474927"/>
          <a:ext cx="1874696" cy="16216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0214" y="1743663"/>
        <a:ext cx="1253370" cy="1084216"/>
      </dsp:txXfrm>
    </dsp:sp>
    <dsp:sp modelId="{FCA1AD58-F836-4152-BBAA-E1F99B0624F7}">
      <dsp:nvSpPr>
        <dsp:cNvPr id="0" name=""/>
        <dsp:cNvSpPr/>
      </dsp:nvSpPr>
      <dsp:spPr>
        <a:xfrm>
          <a:off x="4123471" y="699058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2238" y="0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6836" y="220257"/>
        <a:ext cx="1027104" cy="888566"/>
      </dsp:txXfrm>
    </dsp:sp>
    <dsp:sp modelId="{8E60D092-4CDD-4782-A616-0D2B706D8773}">
      <dsp:nvSpPr>
        <dsp:cNvPr id="0" name=""/>
        <dsp:cNvSpPr/>
      </dsp:nvSpPr>
      <dsp:spPr>
        <a:xfrm>
          <a:off x="4948966" y="1838401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1204" y="817473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85802" y="1037730"/>
        <a:ext cx="1027104" cy="888566"/>
      </dsp:txXfrm>
    </dsp:sp>
    <dsp:sp modelId="{F3F7947D-1ED5-40FB-BAF1-3DB2C3179022}">
      <dsp:nvSpPr>
        <dsp:cNvPr id="0" name=""/>
        <dsp:cNvSpPr/>
      </dsp:nvSpPr>
      <dsp:spPr>
        <a:xfrm>
          <a:off x="4375524" y="3124504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1204" y="2424531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85802" y="2644788"/>
        <a:ext cx="1027104" cy="888566"/>
      </dsp:txXfrm>
    </dsp:sp>
    <dsp:sp modelId="{F391A461-81CB-410C-95EC-3C6826795890}">
      <dsp:nvSpPr>
        <dsp:cNvPr id="0" name=""/>
        <dsp:cNvSpPr/>
      </dsp:nvSpPr>
      <dsp:spPr>
        <a:xfrm>
          <a:off x="2953040" y="3258007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2238" y="3242919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6836" y="3463176"/>
        <a:ext cx="1027104" cy="888566"/>
      </dsp:txXfrm>
    </dsp:sp>
    <dsp:sp modelId="{74B13941-6D34-4585-918E-27065B058104}">
      <dsp:nvSpPr>
        <dsp:cNvPr id="0" name=""/>
        <dsp:cNvSpPr/>
      </dsp:nvSpPr>
      <dsp:spPr>
        <a:xfrm>
          <a:off x="2114027" y="2119122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06731" y="2425445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61329" y="2645702"/>
        <a:ext cx="1027104" cy="888566"/>
      </dsp:txXfrm>
    </dsp:sp>
    <dsp:sp modelId="{63EE46C9-6586-4EA8-8906-6E930146170B}">
      <dsp:nvSpPr>
        <dsp:cNvPr id="0" name=""/>
        <dsp:cNvSpPr/>
      </dsp:nvSpPr>
      <dsp:spPr>
        <a:xfrm>
          <a:off x="1706731" y="815644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61329" y="1035901"/>
        <a:ext cx="1027104" cy="888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90B4-A009-4EDA-BCF7-E98593145BF2}">
      <dsp:nvSpPr>
        <dsp:cNvPr id="0" name=""/>
        <dsp:cNvSpPr/>
      </dsp:nvSpPr>
      <dsp:spPr>
        <a:xfrm>
          <a:off x="0" y="7406"/>
          <a:ext cx="8754739" cy="44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Logistic Regression</a:t>
          </a:r>
        </a:p>
      </dsp:txBody>
      <dsp:txXfrm>
        <a:off x="21589" y="28995"/>
        <a:ext cx="8711561" cy="399081"/>
      </dsp:txXfrm>
    </dsp:sp>
    <dsp:sp modelId="{1F68F901-2BBC-46BC-A88E-B5B3417E8060}">
      <dsp:nvSpPr>
        <dsp:cNvPr id="0" name=""/>
        <dsp:cNvSpPr/>
      </dsp:nvSpPr>
      <dsp:spPr>
        <a:xfrm>
          <a:off x="0" y="449666"/>
          <a:ext cx="8754739" cy="18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It is used for Binary classification.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Outputs have a nice probabilistic interpretation, and the algorithm can be regularized to avoid over fitting.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In logistic regression the hypothesis is that the conditional probability p of class belongs to ”1”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if probability is greater than threshold probability, generally 0.5, else it belongs to the class ”0”.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Ex. Y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1 , 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&amp;0,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&lt;0.5</m:t>
                      </m:r>
                    </m:e>
                  </m:eqArr>
                </m:e>
              </m:d>
            </m:oMath>
          </a14:m>
          <a:endParaRPr lang="en-US" sz="1600" b="0" i="0" kern="1200" dirty="0"/>
        </a:p>
      </dsp:txBody>
      <dsp:txXfrm>
        <a:off x="0" y="449666"/>
        <a:ext cx="8754739" cy="1869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BFD4-56F5-403B-ACF8-29A0F295B2C3}">
      <dsp:nvSpPr>
        <dsp:cNvPr id="0" name=""/>
        <dsp:cNvSpPr/>
      </dsp:nvSpPr>
      <dsp:spPr>
        <a:xfrm>
          <a:off x="0" y="27885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Support Vector Machine</a:t>
          </a:r>
          <a:endParaRPr lang="en-US" sz="1900" kern="1200" dirty="0"/>
        </a:p>
      </dsp:txBody>
      <dsp:txXfrm>
        <a:off x="22246" y="50131"/>
        <a:ext cx="8710247" cy="411223"/>
      </dsp:txXfrm>
    </dsp:sp>
    <dsp:sp modelId="{C8D303FF-737B-4BCC-95C7-A923575D1910}">
      <dsp:nvSpPr>
        <dsp:cNvPr id="0" name=""/>
        <dsp:cNvSpPr/>
      </dsp:nvSpPr>
      <dsp:spPr>
        <a:xfrm>
          <a:off x="0" y="483600"/>
          <a:ext cx="8754739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Kernel: linear and enabled probability: ‘true’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Soft-SVM search used in the process.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Hard-SVM searches for the decision boundary that separates the training data separately with the largest margin.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Soft-SVM is based on the assumption that learning data is not perfectly separable.</a:t>
          </a:r>
        </a:p>
      </dsp:txBody>
      <dsp:txXfrm>
        <a:off x="0" y="483600"/>
        <a:ext cx="8754739" cy="1238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6d4ec8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6d4ec8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837aa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837aae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4C-2EAB-45D0-8AD3-1BCD01B33540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3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4EDA-AD02-4E02-8421-D68FB687651E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4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827-B61C-484F-83CE-DF5AB4B317A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181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1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9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9942-E3EA-4BD5-A461-D43ACF5DDBF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223-60C0-45B8-95C5-FE04614F9DA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7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1419-5341-4781-AD5D-E959D0EF3A2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2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FF7C-74E6-402F-AC13-7A1E06FBD21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309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241-D2A3-49BE-B584-270C21FBF3E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822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22D3-89F2-4EB8-9135-2E10B0895DE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114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26C4-64E8-4CAA-8228-F42C8CE6799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1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ACEF8B96-771C-423F-9597-EC348F88EDF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455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FBFB-1A97-47E0-85C8-2E08653126D7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1866E00-5ACA-466B-BB10-649B557243C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0.xml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Relationship Id="rId14" Type="http://schemas.openxmlformats.org/officeDocument/2006/relationships/diagramColors" Target="../diagrams/colors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andicam.com/" TargetMode="External"/><Relationship Id="rId2" Type="http://schemas.openxmlformats.org/officeDocument/2006/relationships/hyperlink" Target="https://www.kaggle.com/uciml/default-of-credit-card-clients-dataset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100" b="1" spc="-50" baseline="0" dirty="0">
                <a:sym typeface="Times New Roman"/>
              </a:rPr>
              <a:t>Default of Credit Card Clients</a:t>
            </a:r>
            <a:endParaRPr lang="en-US" sz="31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2049137"/>
            <a:ext cx="4054208" cy="20050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Presented By,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endParaRPr lang="en-US" sz="1800" b="1" dirty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Khushali </a:t>
            </a: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Patel – 25105445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Jeet Shah - 251055244</a:t>
            </a:r>
            <a:endParaRPr lang="en-US" sz="1800" b="1" dirty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Vatsal Shah – 251041322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2CE1FA1B-5880-4D53-85C3-ED993544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FBF57B77-DC3A-41D6-B424-8AAF43237911}"/>
              </a:ext>
            </a:extLst>
          </p:cNvPr>
          <p:cNvSpPr txBox="1">
            <a:spLocks/>
          </p:cNvSpPr>
          <p:nvPr/>
        </p:nvSpPr>
        <p:spPr>
          <a:xfrm>
            <a:off x="0" y="1396638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Subject: Data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CE81D-F70B-4DAD-B7B7-A6511B74A964}"/>
              </a:ext>
            </a:extLst>
          </p:cNvPr>
          <p:cNvSpPr/>
          <p:nvPr/>
        </p:nvSpPr>
        <p:spPr>
          <a:xfrm>
            <a:off x="0" y="4362581"/>
            <a:ext cx="9144001" cy="780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latin typeface="Bahnschrift" panose="020B0502040204020203" pitchFamily="34" charset="0"/>
              </a:rPr>
              <a:t>Department of Electrical &amp; Computer Engineering (M.Engg)</a:t>
            </a:r>
            <a:endParaRPr lang="en-US" sz="1600" b="1" dirty="0"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b="1" dirty="0">
                <a:latin typeface="Bahnschrift" panose="020B0502040204020203" pitchFamily="34" charset="0"/>
              </a:rPr>
              <a:t>Western University, Canada</a:t>
            </a:r>
            <a:endParaRPr lang="en-US" sz="16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02853-C329-474C-95D1-7E0ADA38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9" y="2090414"/>
            <a:ext cx="2875861" cy="211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19"/>
    </mc:Choice>
    <mc:Fallback xmlns=""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399851"/>
            <a:ext cx="3078059" cy="34605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2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Dataset overview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AD45F-0AFA-4FD3-9CA7-83E4F293E262}"/>
              </a:ext>
            </a:extLst>
          </p:cNvPr>
          <p:cNvSpPr txBox="1"/>
          <p:nvPr/>
        </p:nvSpPr>
        <p:spPr>
          <a:xfrm>
            <a:off x="188956" y="1371421"/>
            <a:ext cx="2686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>
                <a:solidFill>
                  <a:srgbClr val="FFFFFF"/>
                </a:solidFill>
              </a:rPr>
              <a:t>Graph shows total number of records for defaulters and non-defaulters.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 algn="just"/>
            <a:r>
              <a:rPr lang="en-CA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f they would do payment or not (yes=1 no=0) for next month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22% - default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78% - non-default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D69AE-497C-4C44-A29F-AB8C6D37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02"/>
          <a:stretch/>
        </p:blipFill>
        <p:spPr>
          <a:xfrm>
            <a:off x="3624575" y="78682"/>
            <a:ext cx="4882735" cy="667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BFB389-61D8-4280-B8A1-7D1D64199CA1}"/>
              </a:ext>
            </a:extLst>
          </p:cNvPr>
          <p:cNvSpPr txBox="1"/>
          <p:nvPr/>
        </p:nvSpPr>
        <p:spPr>
          <a:xfrm>
            <a:off x="3564588" y="4811416"/>
            <a:ext cx="500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(Screenshot: Taken during evaluation process)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16169-E03B-4C44-9721-1446462F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83"/>
          <a:stretch/>
        </p:blipFill>
        <p:spPr>
          <a:xfrm>
            <a:off x="3624575" y="745903"/>
            <a:ext cx="4882735" cy="3682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9541-0D22-4C88-B30E-FEA5C970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945"/>
            <a:ext cx="8181805" cy="4191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0F511-D2CA-49BF-BFBD-5188FBB4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" y="660414"/>
            <a:ext cx="4308684" cy="30449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1D7FF5-9409-40AE-A446-C1595609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72" y="635030"/>
            <a:ext cx="4045746" cy="29883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AFB1-1CCF-4F60-B6D8-BCA9FC54DF52}"/>
              </a:ext>
            </a:extLst>
          </p:cNvPr>
          <p:cNvSpPr txBox="1"/>
          <p:nvPr/>
        </p:nvSpPr>
        <p:spPr>
          <a:xfrm>
            <a:off x="270407" y="3707209"/>
            <a:ext cx="356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‘sex’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Male and 2 - Female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3AAB-F57C-4425-8EDE-A255B0F73508}"/>
              </a:ext>
            </a:extLst>
          </p:cNvPr>
          <p:cNvSpPr txBox="1"/>
          <p:nvPr/>
        </p:nvSpPr>
        <p:spPr>
          <a:xfrm>
            <a:off x="4903179" y="3640994"/>
            <a:ext cx="38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default count for ‘marriage’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0,3 - Others, 1 -  Married, 2 - Single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2C448-A2BB-4AD9-BC70-6C4EF6D89FC7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3203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B756C-D122-4967-83D3-E823739A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0" y="72292"/>
            <a:ext cx="8107679" cy="464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7EAEC-290E-4DFB-95D7-296301AB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" y="545184"/>
            <a:ext cx="4287088" cy="30458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E4D10-E89A-4ADD-94A7-667DD7F5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68" y="521361"/>
            <a:ext cx="4251206" cy="30258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9766A-E1A9-4298-9AFE-2A67ADA3F286}"/>
              </a:ext>
            </a:extLst>
          </p:cNvPr>
          <p:cNvSpPr txBox="1"/>
          <p:nvPr/>
        </p:nvSpPr>
        <p:spPr>
          <a:xfrm>
            <a:off x="4615593" y="3818102"/>
            <a:ext cx="40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Limit of balance with respect to 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C302D-04AB-450F-815A-54B1E11CBCF6}"/>
              </a:ext>
            </a:extLst>
          </p:cNvPr>
          <p:cNvSpPr txBox="1"/>
          <p:nvPr/>
        </p:nvSpPr>
        <p:spPr>
          <a:xfrm>
            <a:off x="430645" y="3690857"/>
            <a:ext cx="40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Total ‘Credit limit’ attribute values with respect to Number of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262C3-DE09-436C-87F0-17BC0A4ED853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28586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438380"/>
              </p:ext>
            </p:extLst>
          </p:nvPr>
        </p:nvGraphicFramePr>
        <p:xfrm>
          <a:off x="684882" y="99152"/>
          <a:ext cx="7774236" cy="45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79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C67-A7A3-4DB2-B0AB-EBDD71B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B0FD-DE69-4803-B2AA-8A4AB9B9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0159"/>
            <a:ext cx="8520600" cy="31587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60:40 ratio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0 is converted to value 3 (Others).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values in dataset.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AC1D-C6CD-4C4A-9309-D88AB79E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 numCol="3"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642548-F01D-4B0A-832A-DCFC86B2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80" y="58833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Engineering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9566F3-050E-4896-9EEC-119184C7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9390"/>
              </p:ext>
            </p:extLst>
          </p:nvPr>
        </p:nvGraphicFramePr>
        <p:xfrm>
          <a:off x="474270" y="1785511"/>
          <a:ext cx="2335031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647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98558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48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DD70D4-982A-4AAE-9087-5782973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55530"/>
              </p:ext>
            </p:extLst>
          </p:nvPr>
        </p:nvGraphicFramePr>
        <p:xfrm>
          <a:off x="3322887" y="1778717"/>
          <a:ext cx="1821255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5838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3F60BC-3977-486F-A8E1-32A381218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5858"/>
              </p:ext>
            </p:extLst>
          </p:nvPr>
        </p:nvGraphicFramePr>
        <p:xfrm>
          <a:off x="6063883" y="1785511"/>
          <a:ext cx="2146533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018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846350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3C2-5946-455D-9DB0-DD1A942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12"/>
            <a:ext cx="914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One-Hot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8CAF-98AB-4788-B66E-25857B20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812"/>
            <a:ext cx="8700098" cy="1370388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process in which Categorical variables are converted into a form, where we can apply algorithms to do prediction easily.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(n-1) features 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Ex. There are 4 features in Education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Converted to 3 features (n-1)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 fontAlgn="base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C7B8F-2D62-4839-9C9A-3391E4AC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7" y="2571750"/>
            <a:ext cx="6527114" cy="2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529504"/>
              </p:ext>
            </p:extLst>
          </p:nvPr>
        </p:nvGraphicFramePr>
        <p:xfrm>
          <a:off x="684882" y="99153"/>
          <a:ext cx="777423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Proposed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DBFE5F-A969-4686-9CCF-510788A5F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86254"/>
              </p:ext>
            </p:extLst>
          </p:nvPr>
        </p:nvGraphicFramePr>
        <p:xfrm>
          <a:off x="194630" y="2886766"/>
          <a:ext cx="8754739" cy="175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651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4FFC23-D016-442D-A946-E6C3D6AE3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838346"/>
              </p:ext>
            </p:extLst>
          </p:nvPr>
        </p:nvGraphicFramePr>
        <p:xfrm>
          <a:off x="80788" y="687692"/>
          <a:ext cx="8754739" cy="219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B4C0B-8DE9-4871-9C14-14E0E1C5E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79111"/>
              </p:ext>
            </p:extLst>
          </p:nvPr>
        </p:nvGraphicFramePr>
        <p:xfrm>
          <a:off x="80788" y="3040655"/>
          <a:ext cx="8754739" cy="162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9AAE81-788B-4BC9-B540-30D6184C5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533491"/>
              </p:ext>
            </p:extLst>
          </p:nvPr>
        </p:nvGraphicFramePr>
        <p:xfrm>
          <a:off x="80788" y="4263527"/>
          <a:ext cx="8754739" cy="45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06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FF14D-0EAB-4674-95C8-1C7CE11DBB08}"/>
              </a:ext>
            </a:extLst>
          </p:cNvPr>
          <p:cNvSpPr txBox="1"/>
          <p:nvPr/>
        </p:nvSpPr>
        <p:spPr>
          <a:xfrm>
            <a:off x="374574" y="208155"/>
            <a:ext cx="779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31775"/>
              </p:ext>
            </p:extLst>
          </p:nvPr>
        </p:nvGraphicFramePr>
        <p:xfrm>
          <a:off x="684882" y="469765"/>
          <a:ext cx="7774236" cy="420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7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BBB-3DA6-4903-A673-FC8E0E9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5DEE-EF54-470D-8464-BDD5443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Evaluation Metrics:</a:t>
            </a:r>
          </a:p>
          <a:p>
            <a:pPr marL="11430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Accuracy:  </a:t>
            </a:r>
            <a:r>
              <a:rPr lang="en-US" dirty="0">
                <a:solidFill>
                  <a:schemeClr val="tx1"/>
                </a:solidFill>
              </a:rPr>
              <a:t>Accuracy determine how often the model predicts default and non-default correctly.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chemeClr val="tx1"/>
                </a:solidFill>
              </a:rPr>
              <a:t>Precision calculates whenever our models predicts it is default how often it is correct.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Recall: </a:t>
            </a:r>
            <a:r>
              <a:rPr lang="en-IN" dirty="0">
                <a:solidFill>
                  <a:schemeClr val="tx1"/>
                </a:solidFill>
              </a:rPr>
              <a:t>Recall regulate </a:t>
            </a:r>
            <a:r>
              <a:rPr lang="en-US" dirty="0">
                <a:solidFill>
                  <a:schemeClr val="tx1"/>
                </a:solidFill>
              </a:rPr>
              <a:t>the actual default that the </a:t>
            </a:r>
            <a:r>
              <a:rPr lang="en-US">
                <a:solidFill>
                  <a:schemeClr val="tx1"/>
                </a:solidFill>
              </a:rPr>
              <a:t>model is </a:t>
            </a:r>
            <a:r>
              <a:rPr lang="en-US" dirty="0">
                <a:solidFill>
                  <a:schemeClr val="tx1"/>
                </a:solidFill>
              </a:rPr>
              <a:t>actually predict.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Precision Recall Curve: </a:t>
            </a:r>
            <a:r>
              <a:rPr lang="en-US" dirty="0">
                <a:solidFill>
                  <a:schemeClr val="tx1"/>
                </a:solidFill>
              </a:rPr>
              <a:t>PRC will display the tradeoff between precision and recall threshold.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Cross Validation:</a:t>
            </a: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320040" indent="-285750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K Fold cross validation; k = 5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1679"/>
            <a:ext cx="7543800" cy="5613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Confusion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True Positive – A person who is defaulter and predicted as defaulter.</a:t>
            </a:r>
          </a:p>
          <a:p>
            <a:pPr algn="just"/>
            <a:r>
              <a:rPr lang="en-IN" dirty="0"/>
              <a:t>True Negative – A person who is non-defaulter and predicted as non-defaulter.</a:t>
            </a:r>
          </a:p>
          <a:p>
            <a:pPr algn="just"/>
            <a:r>
              <a:rPr lang="en-IN" dirty="0"/>
              <a:t>False Positive – A person who is predicted defaulter is non-defaulter.</a:t>
            </a:r>
          </a:p>
          <a:p>
            <a:pPr algn="just"/>
            <a:r>
              <a:rPr lang="en-IN" b="1" dirty="0"/>
              <a:t>False Negative – A person who is predicted non-defaulter is defaulter.</a:t>
            </a:r>
          </a:p>
          <a:p>
            <a:endParaRPr lang="en-IN" dirty="0"/>
          </a:p>
          <a:p>
            <a:pPr marL="3429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90208"/>
              </p:ext>
            </p:extLst>
          </p:nvPr>
        </p:nvGraphicFramePr>
        <p:xfrm>
          <a:off x="822960" y="3047297"/>
          <a:ext cx="6646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16">
                  <a:extLst>
                    <a:ext uri="{9D8B030D-6E8A-4147-A177-3AD203B41FA5}">
                      <a16:colId xmlns:a16="http://schemas.microsoft.com/office/drawing/2014/main" val="459611669"/>
                    </a:ext>
                  </a:extLst>
                </a:gridCol>
                <a:gridCol w="2444169">
                  <a:extLst>
                    <a:ext uri="{9D8B030D-6E8A-4147-A177-3AD203B41FA5}">
                      <a16:colId xmlns:a16="http://schemas.microsoft.com/office/drawing/2014/main" val="2106886947"/>
                    </a:ext>
                  </a:extLst>
                </a:gridCol>
                <a:gridCol w="2215492">
                  <a:extLst>
                    <a:ext uri="{9D8B030D-6E8A-4147-A177-3AD203B41FA5}">
                      <a16:colId xmlns:a16="http://schemas.microsoft.com/office/drawing/2014/main" val="170911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Non-defaulter (predicted)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Defaulter (predicted)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Non-defaulter (actual)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Defaulter (actual)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472390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1" y="4297055"/>
            <a:ext cx="8181805" cy="4704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Result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008082"/>
                  </p:ext>
                </p:extLst>
              </p:nvPr>
            </p:nvGraphicFramePr>
            <p:xfrm>
              <a:off x="275422" y="392763"/>
              <a:ext cx="8299644" cy="343175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66829">
                      <a:extLst>
                        <a:ext uri="{9D8B030D-6E8A-4147-A177-3AD203B41FA5}">
                          <a16:colId xmlns:a16="http://schemas.microsoft.com/office/drawing/2014/main" val="2273092710"/>
                        </a:ext>
                      </a:extLst>
                    </a:gridCol>
                    <a:gridCol w="1964765">
                      <a:extLst>
                        <a:ext uri="{9D8B030D-6E8A-4147-A177-3AD203B41FA5}">
                          <a16:colId xmlns:a16="http://schemas.microsoft.com/office/drawing/2014/main" val="1065776625"/>
                        </a:ext>
                      </a:extLst>
                    </a:gridCol>
                    <a:gridCol w="1369382">
                      <a:extLst>
                        <a:ext uri="{9D8B030D-6E8A-4147-A177-3AD203B41FA5}">
                          <a16:colId xmlns:a16="http://schemas.microsoft.com/office/drawing/2014/main" val="1086754747"/>
                        </a:ext>
                      </a:extLst>
                    </a:gridCol>
                    <a:gridCol w="1333659">
                      <a:extLst>
                        <a:ext uri="{9D8B030D-6E8A-4147-A177-3AD203B41FA5}">
                          <a16:colId xmlns:a16="http://schemas.microsoft.com/office/drawing/2014/main" val="3160751278"/>
                        </a:ext>
                      </a:extLst>
                    </a:gridCol>
                    <a:gridCol w="1178859">
                      <a:extLst>
                        <a:ext uri="{9D8B030D-6E8A-4147-A177-3AD203B41FA5}">
                          <a16:colId xmlns:a16="http://schemas.microsoft.com/office/drawing/2014/main" val="428023581"/>
                        </a:ext>
                      </a:extLst>
                    </a:gridCol>
                    <a:gridCol w="1786150">
                      <a:extLst>
                        <a:ext uri="{9D8B030D-6E8A-4147-A177-3AD203B41FA5}">
                          <a16:colId xmlns:a16="http://schemas.microsoft.com/office/drawing/2014/main" val="443445027"/>
                        </a:ext>
                      </a:extLst>
                    </a:gridCol>
                  </a:tblGrid>
                  <a:tr h="4232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val="2979889624"/>
                      </a:ext>
                    </a:extLst>
                  </a:tr>
                  <a:tr h="379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696699448"/>
                      </a:ext>
                    </a:extLst>
                  </a:tr>
                  <a:tr h="379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8557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789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1747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907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1743794866"/>
                      </a:ext>
                    </a:extLst>
                  </a:tr>
                  <a:tr h="379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7736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1610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1188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1466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716322441"/>
                      </a:ext>
                    </a:extLst>
                  </a:tr>
                  <a:tr h="379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8545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1783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871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4049798817"/>
                      </a:ext>
                    </a:extLst>
                  </a:tr>
                  <a:tr h="379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8762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584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1616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1038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1764325615"/>
                      </a:ext>
                    </a:extLst>
                  </a:tr>
                  <a:tr h="34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2208211618"/>
                      </a:ext>
                    </a:extLst>
                  </a:tr>
                  <a:tr h="34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8842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504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1822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832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3092218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008082"/>
                  </p:ext>
                </p:extLst>
              </p:nvPr>
            </p:nvGraphicFramePr>
            <p:xfrm>
              <a:off x="275422" y="392763"/>
              <a:ext cx="8299644" cy="343175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66829">
                      <a:extLst>
                        <a:ext uri="{9D8B030D-6E8A-4147-A177-3AD203B41FA5}">
                          <a16:colId xmlns:a16="http://schemas.microsoft.com/office/drawing/2014/main" val="2273092710"/>
                        </a:ext>
                      </a:extLst>
                    </a:gridCol>
                    <a:gridCol w="1964765">
                      <a:extLst>
                        <a:ext uri="{9D8B030D-6E8A-4147-A177-3AD203B41FA5}">
                          <a16:colId xmlns:a16="http://schemas.microsoft.com/office/drawing/2014/main" val="1065776625"/>
                        </a:ext>
                      </a:extLst>
                    </a:gridCol>
                    <a:gridCol w="1369382">
                      <a:extLst>
                        <a:ext uri="{9D8B030D-6E8A-4147-A177-3AD203B41FA5}">
                          <a16:colId xmlns:a16="http://schemas.microsoft.com/office/drawing/2014/main" val="1086754747"/>
                        </a:ext>
                      </a:extLst>
                    </a:gridCol>
                    <a:gridCol w="1333659">
                      <a:extLst>
                        <a:ext uri="{9D8B030D-6E8A-4147-A177-3AD203B41FA5}">
                          <a16:colId xmlns:a16="http://schemas.microsoft.com/office/drawing/2014/main" val="3160751278"/>
                        </a:ext>
                      </a:extLst>
                    </a:gridCol>
                    <a:gridCol w="1178859">
                      <a:extLst>
                        <a:ext uri="{9D8B030D-6E8A-4147-A177-3AD203B41FA5}">
                          <a16:colId xmlns:a16="http://schemas.microsoft.com/office/drawing/2014/main" val="428023581"/>
                        </a:ext>
                      </a:extLst>
                    </a:gridCol>
                    <a:gridCol w="1786150">
                      <a:extLst>
                        <a:ext uri="{9D8B030D-6E8A-4147-A177-3AD203B41FA5}">
                          <a16:colId xmlns:a16="http://schemas.microsoft.com/office/drawing/2014/main" val="443445027"/>
                        </a:ext>
                      </a:extLst>
                    </a:gridCol>
                  </a:tblGrid>
                  <a:tr h="4232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3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val="2979889624"/>
                      </a:ext>
                    </a:extLst>
                  </a:tr>
                  <a:tr h="427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101429" r="-683" b="-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99448"/>
                      </a:ext>
                    </a:extLst>
                  </a:tr>
                  <a:tr h="431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198592" r="-683" b="-5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794866"/>
                      </a:ext>
                    </a:extLst>
                  </a:tr>
                  <a:tr h="427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302857" r="-683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22441"/>
                      </a:ext>
                    </a:extLst>
                  </a:tr>
                  <a:tr h="431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397183" r="-683" b="-3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798817"/>
                      </a:ext>
                    </a:extLst>
                  </a:tr>
                  <a:tr h="431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497183" r="-683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325615"/>
                      </a:ext>
                    </a:extLst>
                  </a:tr>
                  <a:tr h="427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605714" r="-683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211618"/>
                      </a:ext>
                    </a:extLst>
                  </a:tr>
                  <a:tr h="431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188" t="-695775" r="-683" b="-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218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30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37B-AB19-4924-8D7E-9C101BAB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A3A9-B734-4225-93C1-081C15231F72}"/>
              </a:ext>
            </a:extLst>
          </p:cNvPr>
          <p:cNvSpPr txBox="1"/>
          <p:nvPr/>
        </p:nvSpPr>
        <p:spPr>
          <a:xfrm>
            <a:off x="934781" y="1303021"/>
            <a:ext cx="73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 representation of Precision, Recall and Accuracy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9106-B09B-4FC0-9524-61F81309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5" y="1672353"/>
            <a:ext cx="6147413" cy="29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6BD4-58D6-4621-936D-B82CA58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7" y="521892"/>
            <a:ext cx="8485506" cy="7655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Precision-Recall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D422B-4A67-4461-BD47-97DF5D819A08}"/>
              </a:ext>
            </a:extLst>
          </p:cNvPr>
          <p:cNvSpPr txBox="1"/>
          <p:nvPr/>
        </p:nvSpPr>
        <p:spPr>
          <a:xfrm>
            <a:off x="848299" y="1330299"/>
            <a:ext cx="74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implemented algorithms with Precision-recall curve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B8822-2B86-4AEA-AB4F-94D0A0CCF6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253" y="1641414"/>
            <a:ext cx="4360710" cy="306278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6E9CEFD-0898-40E7-8F53-100678BAA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1641414"/>
            <a:ext cx="4150678" cy="3144810"/>
          </a:xfrm>
        </p:spPr>
      </p:pic>
    </p:spTree>
    <p:extLst>
      <p:ext uri="{BB962C8B-B14F-4D97-AF65-F5344CB8AC3E}">
        <p14:creationId xmlns:p14="http://schemas.microsoft.com/office/powerpoint/2010/main" val="10537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61C6EB-DF49-40D3-8290-04064CE9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spc="-50" dirty="0"/>
              <a:t>Precision Recall curve with threshold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A5679-5826-474B-8681-DC2FD9F2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" r="-7" b="6438"/>
          <a:stretch/>
        </p:blipFill>
        <p:spPr>
          <a:xfrm>
            <a:off x="160296" y="1383935"/>
            <a:ext cx="4103232" cy="28241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4B07-18A7-41B9-9F0D-9C50CC2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527" y="1384300"/>
            <a:ext cx="4329629" cy="3017520"/>
          </a:xfr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spcAft>
                <a:spcPts val="600"/>
              </a:spcAft>
            </a:pPr>
            <a:r>
              <a:rPr lang="en-US" dirty="0"/>
              <a:t>Precision-Recall comparison with respect to the threshold value.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Adjust precision and recall value by adjusting threshold value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We set threshold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0.2</a:t>
            </a:r>
          </a:p>
          <a:p>
            <a:pPr algn="just" defTabSz="914400">
              <a:spcAft>
                <a:spcPts val="600"/>
              </a:spcAft>
            </a:pPr>
            <a:r>
              <a:rPr lang="en-US" b="1" dirty="0"/>
              <a:t>False Negative value </a:t>
            </a:r>
            <a:r>
              <a:rPr lang="en-US" dirty="0"/>
              <a:t>is improved by 40%.</a:t>
            </a:r>
          </a:p>
        </p:txBody>
      </p:sp>
    </p:spTree>
    <p:extLst>
      <p:ext uri="{BB962C8B-B14F-4D97-AF65-F5344CB8AC3E}">
        <p14:creationId xmlns:p14="http://schemas.microsoft.com/office/powerpoint/2010/main" val="260289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572562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1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Feed-forward NN and Voting classifier accuracy is almost same.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23328"/>
              </p:ext>
            </p:extLst>
          </p:nvPr>
        </p:nvGraphicFramePr>
        <p:xfrm>
          <a:off x="684882" y="99152"/>
          <a:ext cx="7774236" cy="46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Overview</a:t>
            </a:r>
            <a:endParaRPr sz="32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ta-analytics Project Video">
            <a:hlinkClick r:id="" action="ppaction://media"/>
            <a:extLst>
              <a:ext uri="{FF2B5EF4-FFF2-40B4-BE49-F238E27FC236}">
                <a16:creationId xmlns:a16="http://schemas.microsoft.com/office/drawing/2014/main" id="{B7853CF9-4C51-4FB8-A341-86C4469319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6777" y="782198"/>
            <a:ext cx="7937652" cy="39220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E6A829-CC9B-42ED-910B-B44EEDFE3FFB}"/>
              </a:ext>
            </a:extLst>
          </p:cNvPr>
          <p:cNvSpPr txBox="1">
            <a:spLocks/>
          </p:cNvSpPr>
          <p:nvPr/>
        </p:nvSpPr>
        <p:spPr>
          <a:xfrm>
            <a:off x="385590" y="164770"/>
            <a:ext cx="8571374" cy="549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2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QR Code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5499" y="4295636"/>
            <a:ext cx="8193826" cy="38660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Scan QR code and access PPT AND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E4066-E980-4E43-BB16-1348BFE5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3" y="588792"/>
            <a:ext cx="2484588" cy="248458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914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8A076-3590-4EA0-B88D-CAFDCE5E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54" y="588792"/>
            <a:ext cx="2484588" cy="248458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976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C73D6-C794-41A5-B673-F6828472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16" y="588792"/>
            <a:ext cx="2484588" cy="248458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02"/>
    </mc:Choice>
    <mc:Fallback xmlns="">
      <p:transition advTm="860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2530-ED34-4070-ADA2-C8E8037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A3C-53F0-4031-849A-CB73FBE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Li, Xiao-Lin, and Yu Zhong. An overview of personal credit scoring:  techniques and future work. Journal: International Journal of Intelligence Science ISSN 2163-0283. 2012.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Federal Reserve. (2017) “Report to the Congress on the Profitability of Credit Card Operations of Depository Institutions”.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Taiwo Oladipupo Ayodele. (2010) “Types of Machine Learning Algorithms”, New Advances In Machine Learning, Yagang Zhang (Ed.), Intech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Default Credit Card Clients Dataset, 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https://www.kaggle.com/uciml/default-of-credit-card-clients-dataset/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Davis J., Goadrich M. The Relationship Between Precision-Recall and ROC Curves.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ACM New York, NY, USA 2006. ISBN:1-59593-383-2.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Arlot, Sylvain, and Alain Celisse. A survey of cross-validation procedures for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selection. eprint arXiv:0907.4728. DOI:10.1214/09-SS054.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Video recording tool Bandicam: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http://bandicam.com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https://www.analyticsvidhya.com/blog/2016/03/introduction-deep-learning-fundamentals-neural-networks/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4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580"/>
            <a:ext cx="9143999" cy="51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06529810-5D75-4F93-B7C4-BBDFC45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08D-EC70-490F-B90F-A7B553B9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2C72-8EF1-4989-80C9-BD70F8B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/>
          <a:lstStyle/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D5B-7BBF-4438-96D1-A8F3297F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C09-8D8A-4434-867C-66FC4E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99000"/>
              </p:ext>
            </p:extLst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432021"/>
              </p:ext>
            </p:extLst>
          </p:nvPr>
        </p:nvGraphicFramePr>
        <p:xfrm>
          <a:off x="684882" y="99153"/>
          <a:ext cx="7774236" cy="452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0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D97-42D8-40E4-AB6A-CDB5ECC5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/>
                <a:cs typeface="Times New Roman"/>
                <a:sym typeface="Times New Roman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E8DA-DFC8-4672-9890-091B194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Oriented: UCI Machine Learning Repository. (</a:t>
            </a:r>
            <a:r>
              <a:rPr lang="en-US" dirty="0">
                <a:ea typeface="Times New Roman"/>
                <a:cs typeface="Times New Roman"/>
                <a:sym typeface="Times New Roman"/>
                <a:hlinkClick r:id="rId2"/>
              </a:rPr>
              <a:t>Link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Attributes: 24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Tuples: 30,000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422EBB-F8EB-4122-BA50-08EB4375F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28804"/>
              </p:ext>
            </p:extLst>
          </p:nvPr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FF91-A577-43BD-A866-9DD1B23ED665}"/>
              </a:ext>
            </a:extLst>
          </p:cNvPr>
          <p:cNvSpPr txBox="1">
            <a:spLocks/>
          </p:cNvSpPr>
          <p:nvPr/>
        </p:nvSpPr>
        <p:spPr>
          <a:xfrm>
            <a:off x="102380" y="14757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B75B1E-503C-42D4-B2A3-75190DA6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1514"/>
              </p:ext>
            </p:extLst>
          </p:nvPr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72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2037</TotalTime>
  <Words>1703</Words>
  <Application>Microsoft Office PowerPoint</Application>
  <PresentationFormat>On-screen Show (16:9)</PresentationFormat>
  <Paragraphs>338</Paragraphs>
  <Slides>34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Calibri</vt:lpstr>
      <vt:lpstr>Calibri Light</vt:lpstr>
      <vt:lpstr>Cambria Math</vt:lpstr>
      <vt:lpstr>Times New Roman</vt:lpstr>
      <vt:lpstr>Wingdings</vt:lpstr>
      <vt:lpstr>Retrospect</vt:lpstr>
      <vt:lpstr>Default of Credit Card Clients</vt:lpstr>
      <vt:lpstr>PowerPoint Presentation</vt:lpstr>
      <vt:lpstr>Overview</vt:lpstr>
      <vt:lpstr>Goal</vt:lpstr>
      <vt:lpstr>Process Design</vt:lpstr>
      <vt:lpstr>Approach Design</vt:lpstr>
      <vt:lpstr>PowerPoint Presentation</vt:lpstr>
      <vt:lpstr>Dataset Overview</vt:lpstr>
      <vt:lpstr>PowerPoint Presentation</vt:lpstr>
      <vt:lpstr>Dataset overview</vt:lpstr>
      <vt:lpstr>Continue…</vt:lpstr>
      <vt:lpstr>Continue…</vt:lpstr>
      <vt:lpstr>PowerPoint Presentation</vt:lpstr>
      <vt:lpstr>Data Preprocessing</vt:lpstr>
      <vt:lpstr>Feature Engineering</vt:lpstr>
      <vt:lpstr>One-Hot Encoding</vt:lpstr>
      <vt:lpstr>PowerPoint Presentation</vt:lpstr>
      <vt:lpstr>PowerPoint Presentation</vt:lpstr>
      <vt:lpstr>PowerPoint Presentation</vt:lpstr>
      <vt:lpstr>Evaluation Process</vt:lpstr>
      <vt:lpstr>Confusion Metrics</vt:lpstr>
      <vt:lpstr>PowerPoint Presentation</vt:lpstr>
      <vt:lpstr>Evaluation Result</vt:lpstr>
      <vt:lpstr>Graphical representation</vt:lpstr>
      <vt:lpstr>Precision-Recall curve</vt:lpstr>
      <vt:lpstr>Precision Recall curve with threshold</vt:lpstr>
      <vt:lpstr>PowerPoint Presentation</vt:lpstr>
      <vt:lpstr>Conclusion</vt:lpstr>
      <vt:lpstr>PowerPoint Presentation</vt:lpstr>
      <vt:lpstr>PowerPoint Presentation</vt:lpstr>
      <vt:lpstr>QR Code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cp:lastModifiedBy>Jeet Paragkumar Shah</cp:lastModifiedBy>
  <cp:revision>1271</cp:revision>
  <dcterms:modified xsi:type="dcterms:W3CDTF">2020-08-26T22:05:05Z</dcterms:modified>
</cp:coreProperties>
</file>