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513" r:id="rId2"/>
    <p:sldId id="1139" r:id="rId3"/>
    <p:sldId id="1076" r:id="rId4"/>
    <p:sldId id="1155" r:id="rId5"/>
    <p:sldId id="1186" r:id="rId6"/>
    <p:sldId id="1191" r:id="rId7"/>
    <p:sldId id="1192" r:id="rId8"/>
    <p:sldId id="1194" r:id="rId9"/>
    <p:sldId id="1202" r:id="rId10"/>
    <p:sldId id="1195" r:id="rId11"/>
    <p:sldId id="1200" r:id="rId12"/>
    <p:sldId id="1201" r:id="rId13"/>
    <p:sldId id="1196" r:id="rId14"/>
    <p:sldId id="1197" r:id="rId15"/>
    <p:sldId id="1164" r:id="rId16"/>
    <p:sldId id="1199" r:id="rId17"/>
    <p:sldId id="113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uthor Your Presentation" id="{16378913-E5ED-4281-BAF5-F1F938CB0BED}">
          <p14:sldIdLst>
            <p14:sldId id="513"/>
            <p14:sldId id="1139"/>
            <p14:sldId id="1076"/>
            <p14:sldId id="1155"/>
            <p14:sldId id="1186"/>
            <p14:sldId id="1191"/>
            <p14:sldId id="1192"/>
            <p14:sldId id="1194"/>
            <p14:sldId id="1202"/>
            <p14:sldId id="1195"/>
            <p14:sldId id="1200"/>
            <p14:sldId id="1201"/>
            <p14:sldId id="1196"/>
            <p14:sldId id="1197"/>
            <p14:sldId id="1164"/>
            <p14:sldId id="1199"/>
            <p14:sldId id="113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1FF"/>
    <a:srgbClr val="2651C8"/>
    <a:srgbClr val="FFE2EB"/>
    <a:srgbClr val="FFD8E4"/>
    <a:srgbClr val="FFF3F3"/>
    <a:srgbClr val="FFD1DE"/>
    <a:srgbClr val="B6A520"/>
    <a:srgbClr val="C77610"/>
    <a:srgbClr val="824C08"/>
    <a:srgbClr val="9B5C0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5" autoAdjust="0"/>
    <p:restoredTop sz="87684" autoAdjust="0"/>
  </p:normalViewPr>
  <p:slideViewPr>
    <p:cSldViewPr>
      <p:cViewPr varScale="1">
        <p:scale>
          <a:sx n="112" d="100"/>
          <a:sy n="112" d="100"/>
        </p:scale>
        <p:origin x="16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Azad:Documents:Projects:combinatorial-blas-2.0:CombBLAS:Applications:mcl-runs: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4"/>
          <c:order val="0"/>
          <c:tx>
            <c:v>256 Nodes</c:v>
          </c:tx>
          <c:spPr>
            <a:solidFill>
              <a:srgbClr val="3366FF"/>
            </a:solidFill>
          </c:spPr>
          <c:invertIfNegative val="0"/>
          <c:cat>
            <c:strRef>
              <c:f>subgraph1!$D$2:$J$2</c:f>
              <c:strCache>
                <c:ptCount val="7"/>
                <c:pt idx="0">
                  <c:v>A broadcast</c:v>
                </c:pt>
                <c:pt idx="1">
                  <c:v>B broadcast</c:v>
                </c:pt>
                <c:pt idx="2">
                  <c:v>Multiply</c:v>
                </c:pt>
                <c:pt idx="3">
                  <c:v>Merge</c:v>
                </c:pt>
                <c:pt idx="4">
                  <c:v>Kselect</c:v>
                </c:pt>
                <c:pt idx="5">
                  <c:v>Prune column</c:v>
                </c:pt>
                <c:pt idx="6">
                  <c:v>Components</c:v>
                </c:pt>
              </c:strCache>
            </c:strRef>
          </c:cat>
          <c:val>
            <c:numRef>
              <c:f>subgraph1!$D$7:$J$7</c:f>
              <c:numCache>
                <c:formatCode>General</c:formatCode>
                <c:ptCount val="7"/>
                <c:pt idx="0">
                  <c:v>1503.42</c:v>
                </c:pt>
                <c:pt idx="1">
                  <c:v>216.392</c:v>
                </c:pt>
                <c:pt idx="2">
                  <c:v>1370.2</c:v>
                </c:pt>
                <c:pt idx="3">
                  <c:v>132.01400000000001</c:v>
                </c:pt>
                <c:pt idx="4">
                  <c:v>401.09800000000001</c:v>
                </c:pt>
                <c:pt idx="5">
                  <c:v>38.606699999999996</c:v>
                </c:pt>
                <c:pt idx="6">
                  <c:v>1.62521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29-B145-B2E3-5FA25ED00E6C}"/>
            </c:ext>
          </c:extLst>
        </c:ser>
        <c:ser>
          <c:idx val="5"/>
          <c:order val="1"/>
          <c:tx>
            <c:v>1024 Nodes</c:v>
          </c:tx>
          <c:spPr>
            <a:solidFill>
              <a:schemeClr val="accent6">
                <a:lumMod val="75000"/>
              </a:schemeClr>
            </a:solidFill>
          </c:spPr>
          <c:invertIfNegative val="0"/>
          <c:cat>
            <c:strRef>
              <c:f>subgraph1!$D$2:$J$2</c:f>
              <c:strCache>
                <c:ptCount val="7"/>
                <c:pt idx="0">
                  <c:v>A broadcast</c:v>
                </c:pt>
                <c:pt idx="1">
                  <c:v>B broadcast</c:v>
                </c:pt>
                <c:pt idx="2">
                  <c:v>Multiply</c:v>
                </c:pt>
                <c:pt idx="3">
                  <c:v>Merge</c:v>
                </c:pt>
                <c:pt idx="4">
                  <c:v>Kselect</c:v>
                </c:pt>
                <c:pt idx="5">
                  <c:v>Prune column</c:v>
                </c:pt>
                <c:pt idx="6">
                  <c:v>Components</c:v>
                </c:pt>
              </c:strCache>
            </c:strRef>
          </c:cat>
          <c:val>
            <c:numRef>
              <c:f>subgraph1!$D$8:$J$8</c:f>
              <c:numCache>
                <c:formatCode>General</c:formatCode>
                <c:ptCount val="7"/>
                <c:pt idx="0">
                  <c:v>266.37700000000001</c:v>
                </c:pt>
                <c:pt idx="1">
                  <c:v>73.233999999999995</c:v>
                </c:pt>
                <c:pt idx="2">
                  <c:v>343.74599999999998</c:v>
                </c:pt>
                <c:pt idx="3">
                  <c:v>65.082299999999975</c:v>
                </c:pt>
                <c:pt idx="4">
                  <c:v>208.083</c:v>
                </c:pt>
                <c:pt idx="5">
                  <c:v>16.312100000000001</c:v>
                </c:pt>
                <c:pt idx="6">
                  <c:v>1.25203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29-B145-B2E3-5FA25ED00E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9814320"/>
        <c:axId val="1363938624"/>
      </c:barChart>
      <c:catAx>
        <c:axId val="16898143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63938624"/>
        <c:crosses val="autoZero"/>
        <c:auto val="1"/>
        <c:lblAlgn val="ctr"/>
        <c:lblOffset val="100"/>
        <c:noMultiLvlLbl val="0"/>
      </c:catAx>
      <c:valAx>
        <c:axId val="136393862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65000"/>
                </a:schemeClr>
              </a:solidFill>
              <a:prstDash val="sysDot"/>
            </a:ln>
          </c:spPr>
        </c:majorGridlines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(s)</a:t>
                </a:r>
                <a:endParaRPr lang="en-US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1689814320"/>
        <c:crosses val="autoZero"/>
        <c:crossBetween val="between"/>
        <c:majorUnit val="400"/>
      </c:valAx>
      <c:spPr>
        <a:ln>
          <a:solidFill>
            <a:schemeClr val="tx1"/>
          </a:solidFill>
        </a:ln>
      </c:spPr>
    </c:plotArea>
    <c:legend>
      <c:legendPos val="t"/>
      <c:layout>
        <c:manualLayout>
          <c:xMode val="edge"/>
          <c:yMode val="edge"/>
          <c:x val="0.52260354870024806"/>
          <c:y val="0.183844011142061"/>
          <c:w val="0.42054619242800101"/>
          <c:h val="8.2856140196959999E-2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800"/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0.20938</cdr:x>
      <cdr:y>0.52925</cdr:y>
    </cdr:from>
    <cdr:to>
      <cdr:x>0.30358</cdr:x>
      <cdr:y>0.6156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1552897" y="2413000"/>
          <a:ext cx="698684" cy="3937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r>
            <a:rPr lang="en-US" sz="1800" b="1">
              <a:solidFill>
                <a:srgbClr val="FF0000"/>
              </a:solidFill>
            </a:rPr>
            <a:t>5.7x</a:t>
          </a:r>
        </a:p>
      </cdr:txBody>
    </cdr:sp>
  </cdr:relSizeAnchor>
  <cdr:relSizeAnchor xmlns:cdr="http://schemas.openxmlformats.org/drawingml/2006/chartDrawing">
    <cdr:from>
      <cdr:x>0.33256</cdr:x>
      <cdr:y>0.5961</cdr:y>
    </cdr:from>
    <cdr:to>
      <cdr:x>0.42677</cdr:x>
      <cdr:y>0.68245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2466561" y="2717800"/>
          <a:ext cx="698684" cy="3937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>
              <a:solidFill>
                <a:srgbClr val="FF0000"/>
              </a:solidFill>
            </a:rPr>
            <a:t>3x</a:t>
          </a:r>
        </a:p>
      </cdr:txBody>
    </cdr:sp>
  </cdr:relSizeAnchor>
  <cdr:relSizeAnchor xmlns:cdr="http://schemas.openxmlformats.org/drawingml/2006/chartDrawing">
    <cdr:from>
      <cdr:x>0.44739</cdr:x>
      <cdr:y>0.51532</cdr:y>
    </cdr:from>
    <cdr:to>
      <cdr:x>0.54159</cdr:x>
      <cdr:y>0.60167</cdr:y>
    </cdr:to>
    <cdr:sp macro="" textlink="">
      <cdr:nvSpPr>
        <cdr:cNvPr id="4" name="Rectangle 3"/>
        <cdr:cNvSpPr/>
      </cdr:nvSpPr>
      <cdr:spPr>
        <a:xfrm xmlns:a="http://schemas.openxmlformats.org/drawingml/2006/main">
          <a:off x="3318197" y="2349500"/>
          <a:ext cx="698684" cy="3937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>
              <a:solidFill>
                <a:srgbClr val="FF0000"/>
              </a:solidFill>
            </a:rPr>
            <a:t>4x</a:t>
          </a:r>
        </a:p>
      </cdr:txBody>
    </cdr:sp>
  </cdr:relSizeAnchor>
  <cdr:relSizeAnchor xmlns:cdr="http://schemas.openxmlformats.org/drawingml/2006/chartDrawing">
    <cdr:from>
      <cdr:x>0.56363</cdr:x>
      <cdr:y>0.61003</cdr:y>
    </cdr:from>
    <cdr:to>
      <cdr:x>0.65783</cdr:x>
      <cdr:y>0.69638</cdr:y>
    </cdr:to>
    <cdr:sp macro="" textlink="">
      <cdr:nvSpPr>
        <cdr:cNvPr id="5" name="Rectangle 4"/>
        <cdr:cNvSpPr/>
      </cdr:nvSpPr>
      <cdr:spPr>
        <a:xfrm xmlns:a="http://schemas.openxmlformats.org/drawingml/2006/main">
          <a:off x="4180325" y="2781300"/>
          <a:ext cx="698684" cy="3937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>
              <a:solidFill>
                <a:srgbClr val="FF0000"/>
              </a:solidFill>
            </a:rPr>
            <a:t>2x</a:t>
          </a:r>
        </a:p>
      </cdr:txBody>
    </cdr:sp>
  </cdr:relSizeAnchor>
  <cdr:relSizeAnchor xmlns:cdr="http://schemas.openxmlformats.org/drawingml/2006/chartDrawing">
    <cdr:from>
      <cdr:x>0.78755</cdr:x>
      <cdr:y>0.61838</cdr:y>
    </cdr:from>
    <cdr:to>
      <cdr:x>0.88175</cdr:x>
      <cdr:y>0.70474</cdr:y>
    </cdr:to>
    <cdr:sp macro="" textlink="">
      <cdr:nvSpPr>
        <cdr:cNvPr id="6" name="Rectangle 5"/>
        <cdr:cNvSpPr/>
      </cdr:nvSpPr>
      <cdr:spPr>
        <a:xfrm xmlns:a="http://schemas.openxmlformats.org/drawingml/2006/main">
          <a:off x="5841080" y="2819400"/>
          <a:ext cx="698684" cy="3937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>
              <a:solidFill>
                <a:srgbClr val="FF0000"/>
              </a:solidFill>
            </a:rPr>
            <a:t>2.4x</a:t>
          </a:r>
        </a:p>
      </cdr:txBody>
    </cdr:sp>
  </cdr:relSizeAnchor>
  <cdr:relSizeAnchor xmlns:cdr="http://schemas.openxmlformats.org/drawingml/2006/chartDrawing">
    <cdr:from>
      <cdr:x>0.67836</cdr:x>
      <cdr:y>0.55432</cdr:y>
    </cdr:from>
    <cdr:to>
      <cdr:x>0.77256</cdr:x>
      <cdr:y>0.64067</cdr:y>
    </cdr:to>
    <cdr:sp macro="" textlink="">
      <cdr:nvSpPr>
        <cdr:cNvPr id="7" name="Rectangle 6"/>
        <cdr:cNvSpPr/>
      </cdr:nvSpPr>
      <cdr:spPr>
        <a:xfrm xmlns:a="http://schemas.openxmlformats.org/drawingml/2006/main">
          <a:off x="5031225" y="2527300"/>
          <a:ext cx="698684" cy="393700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</cdr:spPr>
      <cdr:style>
        <a:lnRef xmlns:a="http://schemas.openxmlformats.org/drawingml/2006/main" idx="1">
          <a:schemeClr val="accent1"/>
        </a:lnRef>
        <a:fillRef xmlns:a="http://schemas.openxmlformats.org/drawingml/2006/main" idx="3">
          <a:schemeClr val="accent1"/>
        </a:fillRef>
        <a:effectRef xmlns:a="http://schemas.openxmlformats.org/drawingml/2006/main" idx="2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>
              <a:solidFill>
                <a:srgbClr val="FF0000"/>
              </a:solidFill>
            </a:rPr>
            <a:t>2x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752CC-5D23-E64D-A613-1CA1610A1BF7}" type="datetime1">
              <a:rPr lang="en-US" smtClean="0"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B8D2E-235B-7847-B817-83C3599425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160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707D2-B711-EC49-8A09-ACAD16BB0531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C9574-A819-4FE4-99A7-1E27AD09A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1735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we use the 2D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SpGEMM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HipMCL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compatibility with other pieces of the software, I have developed faster parallel 3D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SpGEMM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algorithms that are communication-avoiding, which we plan to integrate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HipMCL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CC9574-A819-4FE4-99A7-1E27AD09ADC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36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FAAF974-0B3A-6349-BC17-71FA3131B08E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cs-CZ"/>
              <a:t>SIAM ALA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581400" y="1295400"/>
            <a:ext cx="5105400" cy="1416269"/>
          </a:xfrm>
        </p:spPr>
        <p:txBody>
          <a:bodyPr anchor="b">
            <a:normAutofit/>
          </a:bodyPr>
          <a:lstStyle>
            <a:lvl1pPr algn="r">
              <a:buNone/>
              <a:defRPr lang="en-US" sz="22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44" y="4114800"/>
            <a:ext cx="7315200" cy="914400"/>
          </a:xfrm>
        </p:spPr>
        <p:txBody>
          <a:bodyPr anchor="b" anchorCtr="0">
            <a:normAutofit/>
          </a:bodyPr>
          <a:lstStyle>
            <a:lvl1pPr marL="0" indent="0">
              <a:defRPr lang="en-US" sz="3600" b="1" kern="1200" baseline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marL="342900" lvl="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9144000" cy="990600"/>
          </a:xfrm>
          <a:prstGeom prst="rect">
            <a:avLst/>
          </a:prstGeom>
          <a:solidFill>
            <a:schemeClr val="accent5">
              <a:lumMod val="75000"/>
              <a:alpha val="19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entury Schoolbook"/>
              <a:cs typeface="Century Schoolbook"/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07328" y="1992354"/>
            <a:ext cx="1583472" cy="1295400"/>
          </a:xfrm>
          <a:prstGeom prst="ellipse">
            <a:avLst/>
          </a:prstGeom>
          <a:gradFill flip="none" rotWithShape="1">
            <a:gsLst>
              <a:gs pos="63000">
                <a:schemeClr val="bg1">
                  <a:alpha val="7000"/>
                </a:schemeClr>
              </a:gs>
              <a:gs pos="72000">
                <a:schemeClr val="bg1">
                  <a:alpha val="15000"/>
                </a:schemeClr>
              </a:gs>
              <a:gs pos="91000">
                <a:schemeClr val="bg1">
                  <a:alpha val="2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Schoolbook"/>
                <a:cs typeface="Century Schoolbook"/>
              </a:rPr>
              <a:t>       </a:t>
            </a:r>
          </a:p>
        </p:txBody>
      </p:sp>
      <p:sp>
        <p:nvSpPr>
          <p:cNvPr id="2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fld id="{1DFD9861-38F2-B44D-9BA5-883DED6F63D3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r>
              <a:rPr lang="cs-CZ"/>
              <a:t>SIAM ALA 2015</a:t>
            </a:r>
            <a:endParaRPr lang="en-US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92875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Century Schoolbook"/>
                <a:cs typeface="Century Schoolbook"/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buSzPct val="75000"/>
              <a:buFont typeface="Wingdings" charset="2"/>
              <a:buChar char=""/>
              <a:defRPr sz="2800">
                <a:solidFill>
                  <a:srgbClr val="262626"/>
                </a:solidFill>
                <a:latin typeface="+mn-lt"/>
                <a:cs typeface="Times New Roman"/>
              </a:defRPr>
            </a:lvl1pPr>
            <a:lvl2pPr>
              <a:defRPr sz="2400">
                <a:solidFill>
                  <a:srgbClr val="262626"/>
                </a:solidFill>
                <a:latin typeface="+mn-lt"/>
                <a:cs typeface="Times New Roman"/>
              </a:defRPr>
            </a:lvl2pPr>
            <a:lvl3pPr>
              <a:defRPr sz="2000">
                <a:solidFill>
                  <a:srgbClr val="262626"/>
                </a:solidFill>
                <a:latin typeface="+mn-lt"/>
                <a:cs typeface="Times New Roman"/>
              </a:defRPr>
            </a:lvl3pPr>
            <a:lvl4pPr>
              <a:defRPr>
                <a:solidFill>
                  <a:srgbClr val="262626"/>
                </a:solidFill>
                <a:latin typeface="+mn-lt"/>
                <a:cs typeface="Times New Roman"/>
              </a:defRPr>
            </a:lvl4pPr>
            <a:lvl5pPr>
              <a:defRPr>
                <a:solidFill>
                  <a:srgbClr val="262626"/>
                </a:solidFill>
                <a:latin typeface="+mn-lt"/>
                <a:cs typeface="Times New Roman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0" y="122865"/>
            <a:ext cx="7924800" cy="685800"/>
          </a:xfrm>
        </p:spPr>
        <p:txBody>
          <a:bodyPr anchor="ctr" anchorCtr="0">
            <a:normAutofit/>
          </a:bodyPr>
          <a:lstStyle>
            <a:lvl1pPr algn="ctr">
              <a:defRPr sz="3000" b="0">
                <a:solidFill>
                  <a:srgbClr val="262626"/>
                </a:solidFill>
                <a:latin typeface="Times New Roman"/>
                <a:cs typeface="Times New Roma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/>
          </p:cNvPicPr>
          <p:nvPr userDrawn="1"/>
        </p:nvPicPr>
        <p:blipFill rotWithShape="1">
          <a:blip r:embed="rId2" cstate="print"/>
          <a:srcRect l="1686" t="29074" r="1432"/>
          <a:stretch/>
        </p:blipFill>
        <p:spPr>
          <a:xfrm>
            <a:off x="1219202" y="914400"/>
            <a:ext cx="7949125" cy="10371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3" cstate="print"/>
          <a:srcRect l="5182" t="5082" r="6444" b="9001"/>
          <a:stretch/>
        </p:blipFill>
        <p:spPr>
          <a:xfrm>
            <a:off x="-6894" y="914400"/>
            <a:ext cx="1236891" cy="9448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A5293-5158-404C-A9CC-9AAD2FAA6894}" type="datetime1">
              <a:rPr lang="en-US" smtClean="0"/>
              <a:t>12/4/18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SIAM ALA 2015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D5ECE-8B49-45CD-BE81-EF81920D19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tiff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9393"/>
            <a:ext cx="9143999" cy="5909310"/>
          </a:xfrm>
          <a:prstGeom prst="rect">
            <a:avLst/>
          </a:prstGeom>
          <a:solidFill>
            <a:schemeClr val="accent4">
              <a:lumMod val="50000"/>
              <a:alpha val="9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04800" y="914400"/>
            <a:ext cx="8610600" cy="1676400"/>
          </a:xfrm>
        </p:spPr>
        <p:txBody>
          <a:bodyPr anchor="ctr">
            <a:normAutofit/>
          </a:bodyPr>
          <a:lstStyle/>
          <a:p>
            <a:r>
              <a:rPr lang="en-US" sz="3200" dirty="0" err="1">
                <a:solidFill>
                  <a:srgbClr val="0000FF"/>
                </a:solidFill>
              </a:rPr>
              <a:t>HipMCL</a:t>
            </a:r>
            <a:r>
              <a:rPr lang="en-US" sz="3200" dirty="0">
                <a:solidFill>
                  <a:srgbClr val="0000FF"/>
                </a:solidFill>
              </a:rPr>
              <a:t> Status and Future Directions</a:t>
            </a:r>
            <a:br>
              <a:rPr lang="en-US" sz="3200" dirty="0">
                <a:solidFill>
                  <a:srgbClr val="0000FF"/>
                </a:solidFill>
              </a:rPr>
            </a:br>
            <a:r>
              <a:rPr lang="en-US" sz="2800" b="0" dirty="0" err="1">
                <a:solidFill>
                  <a:schemeClr val="tx1"/>
                </a:solidFill>
              </a:rPr>
              <a:t>Exabiome</a:t>
            </a:r>
            <a:r>
              <a:rPr lang="en-US" sz="2800" b="0" dirty="0">
                <a:solidFill>
                  <a:schemeClr val="tx1"/>
                </a:solidFill>
              </a:rPr>
              <a:t> AHM, 2018</a:t>
            </a:r>
            <a:endParaRPr lang="en-US" sz="3200" b="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833269" y="221086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/>
          <p:cNvPicPr>
            <a:picLocks/>
          </p:cNvPicPr>
          <p:nvPr/>
        </p:nvPicPr>
        <p:blipFill rotWithShape="1">
          <a:blip r:embed="rId3" cstate="print"/>
          <a:srcRect l="1686" t="29074" r="1432"/>
          <a:stretch/>
        </p:blipFill>
        <p:spPr>
          <a:xfrm>
            <a:off x="1219202" y="0"/>
            <a:ext cx="7949125" cy="10371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print"/>
          <a:srcRect l="5182" t="5082" r="6444" b="9001"/>
          <a:stretch/>
        </p:blipFill>
        <p:spPr>
          <a:xfrm>
            <a:off x="-6894" y="0"/>
            <a:ext cx="1236891" cy="94488"/>
          </a:xfrm>
          <a:prstGeom prst="rect">
            <a:avLst/>
          </a:prstGeom>
        </p:spPr>
      </p:pic>
      <p:pic>
        <p:nvPicPr>
          <p:cNvPr id="15" name="Picture 14"/>
          <p:cNvPicPr>
            <a:picLocks/>
          </p:cNvPicPr>
          <p:nvPr/>
        </p:nvPicPr>
        <p:blipFill rotWithShape="1">
          <a:blip r:embed="rId3" cstate="print"/>
          <a:srcRect l="1686" t="29074" r="1432"/>
          <a:stretch/>
        </p:blipFill>
        <p:spPr>
          <a:xfrm>
            <a:off x="1219202" y="5992282"/>
            <a:ext cx="7949125" cy="1037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/>
          <a:srcRect l="5182" t="5082" r="6444" b="9001"/>
          <a:stretch/>
        </p:blipFill>
        <p:spPr>
          <a:xfrm>
            <a:off x="-6894" y="5992282"/>
            <a:ext cx="1236891" cy="9448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3601" y="4648200"/>
            <a:ext cx="7010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  <a:cs typeface="Century Schoolbook"/>
              </a:rPr>
              <a:t>Paper: </a:t>
            </a:r>
            <a:r>
              <a:rPr lang="en-US" sz="1600" dirty="0"/>
              <a:t>A. Azad, G. </a:t>
            </a:r>
            <a:r>
              <a:rPr lang="en-US" sz="1600" dirty="0" err="1"/>
              <a:t>Pavlopoulos</a:t>
            </a:r>
            <a:r>
              <a:rPr lang="en-US" sz="1600" dirty="0"/>
              <a:t>, C. </a:t>
            </a:r>
            <a:r>
              <a:rPr lang="en-US" sz="1600" dirty="0" err="1"/>
              <a:t>Ouzounis</a:t>
            </a:r>
            <a:r>
              <a:rPr lang="en-US" sz="1600" dirty="0"/>
              <a:t>, N. </a:t>
            </a:r>
            <a:r>
              <a:rPr lang="en-US" sz="1600" dirty="0" err="1"/>
              <a:t>Kyrpides</a:t>
            </a:r>
            <a:r>
              <a:rPr lang="en-US" sz="1600" dirty="0"/>
              <a:t>, and A. </a:t>
            </a:r>
            <a:r>
              <a:rPr lang="en-US" sz="1600" dirty="0" err="1"/>
              <a:t>Buluç</a:t>
            </a:r>
            <a:r>
              <a:rPr lang="en-US" sz="1600" dirty="0"/>
              <a:t>. </a:t>
            </a:r>
          </a:p>
          <a:p>
            <a:r>
              <a:rPr lang="en-US" sz="1600" dirty="0" err="1"/>
              <a:t>HipMCL</a:t>
            </a:r>
            <a:r>
              <a:rPr lang="en-US" sz="1600" dirty="0"/>
              <a:t>: A high-performance parallel implementation of the Markov clustering algorithm for large-scale networks. Nucleic Acids Research, 2018</a:t>
            </a:r>
            <a:endParaRPr lang="en-US" sz="1600" b="1" dirty="0">
              <a:cs typeface="Century Schoolbook"/>
            </a:endParaRPr>
          </a:p>
          <a:p>
            <a:r>
              <a:rPr lang="en-US" sz="2000" b="1" dirty="0">
                <a:latin typeface="+mj-lt"/>
                <a:cs typeface="Century Schoolbook"/>
              </a:rPr>
              <a:t>Software: </a:t>
            </a:r>
            <a:r>
              <a:rPr lang="en-US" sz="2000" dirty="0">
                <a:latin typeface="+mj-lt"/>
                <a:cs typeface="Century Schoolbook"/>
              </a:rPr>
              <a:t>https://</a:t>
            </a:r>
            <a:r>
              <a:rPr lang="en-US" sz="2000" dirty="0" err="1">
                <a:latin typeface="+mj-lt"/>
                <a:cs typeface="Century Schoolbook"/>
              </a:rPr>
              <a:t>bitbucket.org</a:t>
            </a:r>
            <a:r>
              <a:rPr lang="en-US" sz="2000" dirty="0">
                <a:latin typeface="+mj-lt"/>
                <a:cs typeface="Century Schoolbook"/>
              </a:rPr>
              <a:t>/</a:t>
            </a:r>
            <a:r>
              <a:rPr lang="en-US" sz="2000" dirty="0" err="1">
                <a:latin typeface="+mj-lt"/>
                <a:cs typeface="Century Schoolbook"/>
              </a:rPr>
              <a:t>azadcse</a:t>
            </a:r>
            <a:r>
              <a:rPr lang="en-US" sz="2000" dirty="0">
                <a:latin typeface="+mj-lt"/>
                <a:cs typeface="Century Schoolbook"/>
              </a:rPr>
              <a:t>/</a:t>
            </a:r>
            <a:r>
              <a:rPr lang="en-US" sz="2000" dirty="0" err="1">
                <a:latin typeface="+mj-lt"/>
                <a:cs typeface="Century Schoolbook"/>
              </a:rPr>
              <a:t>hipmcl</a:t>
            </a:r>
            <a:r>
              <a:rPr lang="en-US" sz="2000" dirty="0">
                <a:latin typeface="+mj-lt"/>
                <a:cs typeface="Century Schoolbook"/>
              </a:rPr>
              <a:t>/</a:t>
            </a:r>
            <a:endParaRPr lang="en-US" dirty="0">
              <a:latin typeface="+mj-lt"/>
              <a:cs typeface="Century Schoolbook"/>
            </a:endParaRPr>
          </a:p>
        </p:txBody>
      </p:sp>
      <p:sp>
        <p:nvSpPr>
          <p:cNvPr id="22" name="Shape 8"/>
          <p:cNvSpPr txBox="1">
            <a:spLocks noGrp="1"/>
          </p:cNvSpPr>
          <p:nvPr>
            <p:ph type="sldNum" idx="12"/>
          </p:nvPr>
        </p:nvSpPr>
        <p:spPr>
          <a:xfrm>
            <a:off x="4116655" y="6307832"/>
            <a:ext cx="9258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r>
              <a:rPr lang="en-US" sz="12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</a:p>
        </p:txBody>
      </p:sp>
      <p:sp>
        <p:nvSpPr>
          <p:cNvPr id="23" name="Shape 9"/>
          <p:cNvSpPr txBox="1"/>
          <p:nvPr/>
        </p:nvSpPr>
        <p:spPr>
          <a:xfrm>
            <a:off x="2380122" y="6271901"/>
            <a:ext cx="908400" cy="430800"/>
          </a:xfrm>
          <a:prstGeom prst="rect">
            <a:avLst/>
          </a:prstGeom>
          <a:noFill/>
          <a:ln>
            <a:noFill/>
          </a:ln>
        </p:spPr>
        <p:txBody>
          <a:bodyPr lIns="91400" tIns="45700" rIns="914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Office of</a:t>
            </a:r>
            <a:b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</a:p>
        </p:txBody>
      </p:sp>
      <p:pic>
        <p:nvPicPr>
          <p:cNvPr id="24" name="Shape 10"/>
          <p:cNvPicPr preferRelativeResize="0"/>
          <p:nvPr/>
        </p:nvPicPr>
        <p:blipFill rotWithShape="1">
          <a:blip r:embed="rId5">
            <a:alphaModFix/>
          </a:blip>
          <a:srcRect l="6667" t="8599" r="7964" b="18396"/>
          <a:stretch/>
        </p:blipFill>
        <p:spPr>
          <a:xfrm>
            <a:off x="142905" y="6309023"/>
            <a:ext cx="463200" cy="33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Shape 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7891" y="6244976"/>
            <a:ext cx="1007999" cy="50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Shape 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315" y="6207089"/>
            <a:ext cx="830700" cy="5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Shape 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192511" y="6223516"/>
            <a:ext cx="1110900" cy="5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Shape 15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057089" y="6232800"/>
            <a:ext cx="2030400" cy="5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-2222297" y="173800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192511" y="2743200"/>
            <a:ext cx="719054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err="1">
                <a:solidFill>
                  <a:srgbClr val="0000FF"/>
                </a:solidFill>
                <a:latin typeface="+mj-lt"/>
                <a:cs typeface="Century Schoolbook"/>
              </a:rPr>
              <a:t>Ariful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Century Schoolbook"/>
              </a:rPr>
              <a:t> Azad</a:t>
            </a:r>
            <a:r>
              <a:rPr lang="en-US" sz="2800" baseline="30000" dirty="0">
                <a:solidFill>
                  <a:srgbClr val="0000FF"/>
                </a:solidFill>
                <a:latin typeface="+mj-lt"/>
                <a:cs typeface="Century Schoolbook"/>
              </a:rPr>
              <a:t>1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Century Schoolbook"/>
              </a:rPr>
              <a:t>,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Century Schoolbook"/>
              </a:rPr>
              <a:t>Oguz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Century Schoolbook"/>
              </a:rPr>
              <a:t> Selvitopi</a:t>
            </a:r>
            <a:r>
              <a:rPr lang="en-US" sz="2800" baseline="30000" dirty="0">
                <a:solidFill>
                  <a:srgbClr val="0000FF"/>
                </a:solidFill>
                <a:latin typeface="+mj-lt"/>
                <a:cs typeface="Century Schoolbook"/>
              </a:rPr>
              <a:t>2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Century Schoolbook"/>
              </a:rPr>
              <a:t>, and </a:t>
            </a:r>
            <a:r>
              <a:rPr lang="en-US" sz="2800" dirty="0" err="1">
                <a:solidFill>
                  <a:srgbClr val="0000FF"/>
                </a:solidFill>
                <a:latin typeface="+mj-lt"/>
                <a:cs typeface="Century Schoolbook"/>
              </a:rPr>
              <a:t>Aydın</a:t>
            </a:r>
            <a:r>
              <a:rPr lang="en-US" sz="2800" dirty="0">
                <a:solidFill>
                  <a:srgbClr val="0000FF"/>
                </a:solidFill>
                <a:latin typeface="+mj-lt"/>
                <a:cs typeface="Century Schoolbook"/>
              </a:rPr>
              <a:t> Buluç</a:t>
            </a:r>
            <a:r>
              <a:rPr lang="en-US" sz="2800" baseline="30000" dirty="0">
                <a:solidFill>
                  <a:srgbClr val="0000FF"/>
                </a:solidFill>
                <a:latin typeface="+mj-lt"/>
                <a:cs typeface="Century Schoolbook"/>
              </a:rPr>
              <a:t>2</a:t>
            </a:r>
          </a:p>
          <a:p>
            <a:pPr algn="r"/>
            <a:endParaRPr lang="en-US" sz="1000" dirty="0">
              <a:latin typeface="+mj-lt"/>
              <a:cs typeface="Century Schoolbook"/>
            </a:endParaRPr>
          </a:p>
          <a:p>
            <a:pPr algn="r"/>
            <a:r>
              <a:rPr lang="en-US" sz="2400" baseline="30000" dirty="0">
                <a:latin typeface="+mj-lt"/>
                <a:cs typeface="Century Schoolbook"/>
              </a:rPr>
              <a:t>1</a:t>
            </a:r>
            <a:r>
              <a:rPr lang="en-US" sz="2400" dirty="0">
                <a:latin typeface="+mj-lt"/>
                <a:cs typeface="Century Schoolbook"/>
              </a:rPr>
              <a:t>Indiana University </a:t>
            </a:r>
          </a:p>
          <a:p>
            <a:pPr algn="r"/>
            <a:r>
              <a:rPr lang="en-US" sz="2400" baseline="30000" dirty="0">
                <a:latin typeface="+mj-lt"/>
                <a:cs typeface="Century Schoolbook"/>
              </a:rPr>
              <a:t>2</a:t>
            </a:r>
            <a:r>
              <a:rPr lang="en-US" sz="2400" dirty="0">
                <a:latin typeface="+mj-lt"/>
                <a:cs typeface="Century Schoolbook"/>
              </a:rPr>
              <a:t>Lawrence Berkeley National Laboratory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C6FD4-28C0-0245-9353-4A69212D4F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9287" y="6162094"/>
            <a:ext cx="599989" cy="59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83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763862-FED5-9F43-9666-2D068919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5DFD-11D6-D84C-B90D-D14057F52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349875"/>
          </a:xfrm>
        </p:spPr>
        <p:txBody>
          <a:bodyPr>
            <a:normAutofit/>
          </a:bodyPr>
          <a:lstStyle/>
          <a:p>
            <a:r>
              <a:rPr lang="en-US" sz="2400" dirty="0"/>
              <a:t>On a single KNL node of Cori </a:t>
            </a:r>
          </a:p>
          <a:p>
            <a:r>
              <a:rPr lang="en-US" sz="2400" dirty="0"/>
              <a:t>The hybrid approach selects heap or hash based on the compression ratio of a column.</a:t>
            </a:r>
          </a:p>
          <a:p>
            <a:r>
              <a:rPr lang="en-US" sz="2400" dirty="0"/>
              <a:t>Hash is significantly faster than heap because the first few iterations of </a:t>
            </a:r>
            <a:r>
              <a:rPr lang="en-US" sz="2400" dirty="0" err="1"/>
              <a:t>HipMCL</a:t>
            </a:r>
            <a:r>
              <a:rPr lang="en-US" sz="2400" dirty="0"/>
              <a:t> have high compression ratio.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41E23-B049-594B-93F1-B4B42A93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improved </a:t>
            </a:r>
            <a:r>
              <a:rPr lang="en-US" dirty="0" err="1"/>
              <a:t>SpGEMM</a:t>
            </a:r>
            <a:r>
              <a:rPr lang="en-US" dirty="0"/>
              <a:t> on </a:t>
            </a:r>
            <a:r>
              <a:rPr lang="en-US" dirty="0" err="1"/>
              <a:t>HipMCL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E167B6-6CC7-AE47-AF1B-F2FF5501F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30108"/>
            <a:ext cx="565178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1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Century Schoolbook"/>
              </a:rPr>
              <a:t>Porting </a:t>
            </a:r>
            <a:r>
              <a:rPr lang="en-US" dirty="0" err="1">
                <a:cs typeface="Century Schoolbook"/>
              </a:rPr>
              <a:t>SpGEMM</a:t>
            </a:r>
            <a:r>
              <a:rPr lang="en-US" dirty="0">
                <a:cs typeface="Century Schoolbook"/>
              </a:rPr>
              <a:t> to GPU</a:t>
            </a:r>
          </a:p>
          <a:p>
            <a:pPr lvl="1"/>
            <a:r>
              <a:rPr lang="en-US" dirty="0">
                <a:cs typeface="Century Schoolbook"/>
              </a:rPr>
              <a:t>Expansion dominates </a:t>
            </a:r>
            <a:r>
              <a:rPr lang="en-US" dirty="0" err="1">
                <a:cs typeface="Century Schoolbook"/>
              </a:rPr>
              <a:t>HipMCL</a:t>
            </a:r>
            <a:r>
              <a:rPr lang="en-US" dirty="0">
                <a:cs typeface="Century Schoolbook"/>
              </a:rPr>
              <a:t> time</a:t>
            </a:r>
          </a:p>
          <a:p>
            <a:pPr lvl="2"/>
            <a:r>
              <a:rPr lang="en-US" dirty="0">
                <a:cs typeface="Century Schoolbook"/>
              </a:rPr>
              <a:t>most of the expansion time spent in </a:t>
            </a:r>
            <a:r>
              <a:rPr lang="en-US" dirty="0" err="1">
                <a:cs typeface="Century Schoolbook"/>
              </a:rPr>
              <a:t>SpGEMM</a:t>
            </a:r>
            <a:endParaRPr lang="en-US" dirty="0">
              <a:cs typeface="Century Schoolbook"/>
            </a:endParaRPr>
          </a:p>
          <a:p>
            <a:pPr lvl="1"/>
            <a:r>
              <a:rPr lang="en-US" b="1" dirty="0">
                <a:cs typeface="Century Schoolbook"/>
              </a:rPr>
              <a:t>tested libraries</a:t>
            </a:r>
            <a:r>
              <a:rPr lang="en-US" dirty="0">
                <a:cs typeface="Century Schoolbook"/>
              </a:rPr>
              <a:t>: rmerge2, </a:t>
            </a:r>
            <a:r>
              <a:rPr lang="en-US" dirty="0" err="1">
                <a:cs typeface="Century Schoolbook"/>
              </a:rPr>
              <a:t>nsparse</a:t>
            </a:r>
            <a:r>
              <a:rPr lang="en-US" dirty="0">
                <a:cs typeface="Century Schoolbook"/>
              </a:rPr>
              <a:t>, </a:t>
            </a:r>
            <a:r>
              <a:rPr lang="en-US" dirty="0" err="1">
                <a:cs typeface="Century Schoolbook"/>
              </a:rPr>
              <a:t>bhsparse</a:t>
            </a:r>
            <a:endParaRPr lang="en-US" dirty="0">
              <a:cs typeface="Century Schoolbook"/>
            </a:endParaRPr>
          </a:p>
          <a:p>
            <a:pPr lvl="1"/>
            <a:r>
              <a:rPr lang="en-US" dirty="0"/>
              <a:t>performance dependent on compression ratio, matrix structure, GPU microarchitecture</a:t>
            </a:r>
          </a:p>
          <a:p>
            <a:endParaRPr lang="en-US" dirty="0"/>
          </a:p>
          <a:p>
            <a:r>
              <a:rPr lang="en-US" dirty="0"/>
              <a:t>Low compression ratio</a:t>
            </a:r>
          </a:p>
          <a:p>
            <a:pPr lvl="1"/>
            <a:r>
              <a:rPr lang="en-US" dirty="0"/>
              <a:t>rmerge2 </a:t>
            </a:r>
          </a:p>
          <a:p>
            <a:r>
              <a:rPr lang="en-US" dirty="0"/>
              <a:t>High compression ratio</a:t>
            </a:r>
          </a:p>
          <a:p>
            <a:pPr lvl="1"/>
            <a:r>
              <a:rPr lang="en-US" dirty="0" err="1"/>
              <a:t>nsparse</a:t>
            </a:r>
            <a:endParaRPr lang="en-US" dirty="0"/>
          </a:p>
          <a:p>
            <a:r>
              <a:rPr lang="en-US" dirty="0" err="1"/>
              <a:t>bhsparse</a:t>
            </a:r>
            <a:r>
              <a:rPr lang="en-US" dirty="0"/>
              <a:t> library not utilized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support for </a:t>
            </a:r>
            <a:r>
              <a:rPr lang="en-US" dirty="0" err="1"/>
              <a:t>HipMCL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353006"/>
            <a:ext cx="3505201" cy="28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1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4724400" cy="3581399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SpGEMM</a:t>
            </a:r>
            <a:r>
              <a:rPr lang="en-US" dirty="0"/>
              <a:t> on GPU is </a:t>
            </a:r>
            <a:r>
              <a:rPr lang="en-US" b="1" dirty="0"/>
              <a:t>1.5x-2x</a:t>
            </a:r>
            <a:r>
              <a:rPr lang="en-US" dirty="0"/>
              <a:t> faster than hash </a:t>
            </a:r>
            <a:r>
              <a:rPr lang="en-US" dirty="0" err="1"/>
              <a:t>SpGEMM</a:t>
            </a:r>
            <a:r>
              <a:rPr lang="en-US" dirty="0"/>
              <a:t> on CPU</a:t>
            </a:r>
          </a:p>
          <a:p>
            <a:endParaRPr lang="en-US" dirty="0"/>
          </a:p>
          <a:p>
            <a:r>
              <a:rPr lang="en-US" dirty="0"/>
              <a:t>Communication overlap with GPU computations:</a:t>
            </a:r>
          </a:p>
          <a:p>
            <a:pPr lvl="1"/>
            <a:r>
              <a:rPr lang="en-US" dirty="0"/>
              <a:t>Save time in broadcasting matrices in Sparse SUMMA algorithm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GPU support for </a:t>
            </a:r>
            <a:r>
              <a:rPr lang="en-US" dirty="0" err="1"/>
              <a:t>HipMCL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128252"/>
            <a:ext cx="3211871" cy="24089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599" y="3797095"/>
            <a:ext cx="3211871" cy="2408903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838200" y="4648200"/>
          <a:ext cx="4114800" cy="11396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9533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#nodes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533">
                <a:tc>
                  <a:txBody>
                    <a:bodyPr/>
                    <a:lstStyle/>
                    <a:p>
                      <a:r>
                        <a:rPr lang="en-US" dirty="0" err="1"/>
                        <a:t>HipMCL</a:t>
                      </a:r>
                      <a:r>
                        <a:rPr lang="en-US" dirty="0"/>
                        <a:t> time improvement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489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5D5180-A1A1-B04D-81A7-BB8BBF25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5DC8-FD6B-6147-96E3-2E4FBD6F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Already implemented the following options</a:t>
            </a:r>
          </a:p>
          <a:p>
            <a:pPr lvl="1"/>
            <a:r>
              <a:rPr lang="en-US" dirty="0"/>
              <a:t>Local indices: 32 bit or 64 bit integer</a:t>
            </a:r>
          </a:p>
          <a:p>
            <a:pPr lvl="1"/>
            <a:r>
              <a:rPr lang="en-US" dirty="0"/>
              <a:t>Weights: single-precision or double-precision floating point numbers</a:t>
            </a:r>
          </a:p>
          <a:p>
            <a:r>
              <a:rPr lang="en-US" dirty="0"/>
              <a:t>32 bit local indices</a:t>
            </a:r>
          </a:p>
          <a:p>
            <a:pPr lvl="1"/>
            <a:r>
              <a:rPr lang="en-US" dirty="0"/>
              <a:t>Can save communication by 50%</a:t>
            </a:r>
          </a:p>
          <a:p>
            <a:pPr lvl="1"/>
            <a:r>
              <a:rPr lang="en-US" dirty="0"/>
              <a:t>Can store 2B vertices on a node (not a problem at this moment)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77D361-8F73-8E4A-B333-2FBB67BB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Communication-avoiding schemes: 32 bit indexing</a:t>
            </a:r>
          </a:p>
        </p:txBody>
      </p:sp>
    </p:spTree>
    <p:extLst>
      <p:ext uri="{BB962C8B-B14F-4D97-AF65-F5344CB8AC3E}">
        <p14:creationId xmlns:p14="http://schemas.microsoft.com/office/powerpoint/2010/main" val="3815653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5DC8-FD6B-6147-96E3-2E4FBD6F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77D361-8F73-8E4A-B333-2FBB67BB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Communication-avoiding schemes: </a:t>
            </a:r>
            <a:br>
              <a:rPr lang="en-US" dirty="0"/>
            </a:br>
            <a:r>
              <a:rPr lang="en-US" dirty="0"/>
              <a:t>3D </a:t>
            </a:r>
            <a:r>
              <a:rPr lang="en-US" dirty="0" err="1"/>
              <a:t>SpGEMM</a:t>
            </a:r>
            <a:r>
              <a:rPr lang="en-US" dirty="0"/>
              <a:t> algorithm</a:t>
            </a:r>
          </a:p>
        </p:txBody>
      </p:sp>
      <p:pic>
        <p:nvPicPr>
          <p:cNvPr id="5" name="Picture 4" descr="execution.pdf">
            <a:extLst>
              <a:ext uri="{FF2B5EF4-FFF2-40B4-BE49-F238E27FC236}">
                <a16:creationId xmlns:a16="http://schemas.microsoft.com/office/drawing/2014/main" id="{A24DC177-F528-074C-9333-C1D45E8C3F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72"/>
          <a:stretch/>
        </p:blipFill>
        <p:spPr>
          <a:xfrm>
            <a:off x="623704" y="1404873"/>
            <a:ext cx="4263482" cy="4462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319672-6B07-2C47-B11A-7EB64DFBC0FE}"/>
              </a:ext>
            </a:extLst>
          </p:cNvPr>
          <p:cNvSpPr txBox="1"/>
          <p:nvPr/>
        </p:nvSpPr>
        <p:spPr>
          <a:xfrm>
            <a:off x="249773" y="6106180"/>
            <a:ext cx="8857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Azad, G. Ballard,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Buluc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J.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Demmel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Grigori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O. Schwartz, S. Toledo, S. Williams. Exploiting multiple levels of parallelism in sparse matrix-matrix multiplication. SIAM Journal of Scientific Computing, 2016. </a:t>
            </a:r>
          </a:p>
        </p:txBody>
      </p:sp>
      <p:pic>
        <p:nvPicPr>
          <p:cNvPr id="7" name="Picture 6" descr="execution.pdf">
            <a:extLst>
              <a:ext uri="{FF2B5EF4-FFF2-40B4-BE49-F238E27FC236}">
                <a16:creationId xmlns:a16="http://schemas.microsoft.com/office/drawing/2014/main" id="{80BC168A-650E-FE44-A6D0-DEA30FB989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1" r="1022"/>
          <a:stretch/>
        </p:blipFill>
        <p:spPr>
          <a:xfrm>
            <a:off x="4887382" y="1404873"/>
            <a:ext cx="4104218" cy="44625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D901BC3-67EF-AB4D-B205-173CDE4792FC}"/>
              </a:ext>
            </a:extLst>
          </p:cNvPr>
          <p:cNvSpPr txBox="1"/>
          <p:nvPr/>
        </p:nvSpPr>
        <p:spPr>
          <a:xfrm>
            <a:off x="4876800" y="1017620"/>
            <a:ext cx="396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entury Schoolbook"/>
                <a:cs typeface="Century Schoolbook"/>
              </a:rPr>
              <a:t>Input storage does not increase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166E760-0143-CE41-982E-8178D72F7F56}"/>
              </a:ext>
            </a:extLst>
          </p:cNvPr>
          <p:cNvCxnSpPr/>
          <p:nvPr/>
        </p:nvCxnSpPr>
        <p:spPr>
          <a:xfrm>
            <a:off x="533400" y="1905000"/>
            <a:ext cx="0" cy="35052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4991567-76B8-2D4F-818A-2C51AF736E55}"/>
              </a:ext>
            </a:extLst>
          </p:cNvPr>
          <p:cNvSpPr txBox="1"/>
          <p:nvPr/>
        </p:nvSpPr>
        <p:spPr>
          <a:xfrm rot="16200000">
            <a:off x="-772206" y="3667614"/>
            <a:ext cx="208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3rd dimension (c=3)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CC44399-9D68-4848-AB55-CA1F8AE6E160}"/>
              </a:ext>
            </a:extLst>
          </p:cNvPr>
          <p:cNvCxnSpPr/>
          <p:nvPr/>
        </p:nvCxnSpPr>
        <p:spPr>
          <a:xfrm flipH="1">
            <a:off x="990600" y="543236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17B1A8-3994-DD4F-AD4D-5AC72137B2C3}"/>
              </a:ext>
            </a:extLst>
          </p:cNvPr>
          <p:cNvCxnSpPr/>
          <p:nvPr/>
        </p:nvCxnSpPr>
        <p:spPr>
          <a:xfrm flipH="1">
            <a:off x="990600" y="4419600"/>
            <a:ext cx="685800" cy="91440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73592B-DE9A-9948-8C3B-50C844D18291}"/>
              </a:ext>
            </a:extLst>
          </p:cNvPr>
          <p:cNvGrpSpPr/>
          <p:nvPr/>
        </p:nvGrpSpPr>
        <p:grpSpPr>
          <a:xfrm>
            <a:off x="838200" y="1017620"/>
            <a:ext cx="3454045" cy="431800"/>
            <a:chOff x="7037388" y="1066800"/>
            <a:chExt cx="3454045" cy="43180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71405B-58A8-584B-BDA7-10FE86638C5E}"/>
                </a:ext>
              </a:extLst>
            </p:cNvPr>
            <p:cNvSpPr txBox="1"/>
            <p:nvPr/>
          </p:nvSpPr>
          <p:spPr>
            <a:xfrm>
              <a:off x="8937552" y="1080310"/>
              <a:ext cx="15538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Processor Grid</a:t>
              </a:r>
            </a:p>
          </p:txBody>
        </p:sp>
        <p:graphicFrame>
          <p:nvGraphicFramePr>
            <p:cNvPr id="15" name="Object 14">
              <a:extLst>
                <a:ext uri="{FF2B5EF4-FFF2-40B4-BE49-F238E27FC236}">
                  <a16:creationId xmlns:a16="http://schemas.microsoft.com/office/drawing/2014/main" id="{FB5CDD09-65D7-124F-A305-1C5D68C84445}"/>
                </a:ext>
              </a:extLst>
            </p:cNvPr>
            <p:cNvGraphicFramePr>
              <a:graphicFrameLocks noChangeAspect="1"/>
            </p:cNvGraphicFramePr>
            <p:nvPr>
              <p:extLst/>
            </p:nvPr>
          </p:nvGraphicFramePr>
          <p:xfrm>
            <a:off x="7037388" y="1066800"/>
            <a:ext cx="18796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80" name="Equation" r:id="rId4" imgW="1104900" imgH="254000" progId="Equation.3">
                    <p:embed/>
                  </p:oleObj>
                </mc:Choice>
                <mc:Fallback>
                  <p:oleObj name="Equation" r:id="rId4" imgW="1104900" imgH="254000" progId="Equation.3">
                    <p:embed/>
                    <p:pic>
                      <p:nvPicPr>
                        <p:cNvPr id="22" name="Object 2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7388" y="1066800"/>
                          <a:ext cx="1879600" cy="431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07559365-0B8C-E84E-A223-877D87883766}"/>
              </a:ext>
            </a:extLst>
          </p:cNvPr>
          <p:cNvSpPr txBox="1">
            <a:spLocks/>
          </p:cNvSpPr>
          <p:nvPr/>
        </p:nvSpPr>
        <p:spPr>
          <a:xfrm>
            <a:off x="68580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Century Schoolbook"/>
                <a:ea typeface="+mn-ea"/>
                <a:cs typeface="Century Schoolbook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40D5ECE-8B49-45CD-BE81-EF81920D196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3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Communication-avoiding schemes: </a:t>
            </a:r>
            <a:br>
              <a:rPr lang="en-US" dirty="0"/>
            </a:br>
            <a:r>
              <a:rPr lang="en-US" dirty="0"/>
              <a:t>3D </a:t>
            </a:r>
            <a:r>
              <a:rPr lang="en-US" dirty="0" err="1"/>
              <a:t>SpGEMM</a:t>
            </a:r>
            <a:r>
              <a:rPr lang="en-US" dirty="0"/>
              <a:t> algorithm</a:t>
            </a:r>
          </a:p>
        </p:txBody>
      </p:sp>
      <p:pic>
        <p:nvPicPr>
          <p:cNvPr id="6" name="Picture 5" descr="nlpkkt160_A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1817048"/>
            <a:ext cx="4748413" cy="38979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19600" y="5749276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(threaded) beats 2D (non threaded) by 8X at large concurrencies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6781800" y="4844077"/>
            <a:ext cx="533400" cy="87092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038600" y="1066800"/>
            <a:ext cx="4020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entury Schoolbook"/>
                <a:cs typeface="Century Schoolbook"/>
              </a:rPr>
              <a:t>Squaring nlpkkt160 on Edison:  </a:t>
            </a:r>
          </a:p>
          <a:p>
            <a:r>
              <a:rPr lang="en-US" sz="2000" dirty="0">
                <a:solidFill>
                  <a:srgbClr val="0000FF"/>
                </a:solidFill>
                <a:latin typeface="Century Schoolbook"/>
                <a:cs typeface="Century Schoolbook"/>
              </a:rPr>
              <a:t>1.2 billion </a:t>
            </a:r>
            <a:r>
              <a:rPr lang="en-US" sz="2000" dirty="0" err="1">
                <a:solidFill>
                  <a:srgbClr val="0000FF"/>
                </a:solidFill>
                <a:latin typeface="Century Schoolbook"/>
                <a:cs typeface="Century Schoolbook"/>
              </a:rPr>
              <a:t>nonzeros</a:t>
            </a:r>
            <a:r>
              <a:rPr lang="en-US" sz="2000" dirty="0">
                <a:solidFill>
                  <a:srgbClr val="0000FF"/>
                </a:solidFill>
                <a:latin typeface="Century Schoolbook"/>
                <a:cs typeface="Century Schoolbook"/>
              </a:rPr>
              <a:t> in the A</a:t>
            </a:r>
            <a:r>
              <a:rPr lang="en-US" sz="2000" baseline="30000" dirty="0">
                <a:solidFill>
                  <a:srgbClr val="0000FF"/>
                </a:solidFill>
                <a:latin typeface="Century Schoolbook"/>
                <a:cs typeface="Century Schoolbook"/>
              </a:rPr>
              <a:t>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172200" y="6499772"/>
            <a:ext cx="2133600" cy="365125"/>
          </a:xfrm>
        </p:spPr>
        <p:txBody>
          <a:bodyPr/>
          <a:lstStyle/>
          <a:p>
            <a:fld id="{240D5ECE-8B49-45CD-BE81-EF81920D196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A12B3DD-75D0-5A47-A0D8-5165F2E72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/>
              <a:t>Expectation from </a:t>
            </a:r>
          </a:p>
          <a:p>
            <a:pPr marL="0" indent="0">
              <a:buNone/>
            </a:pPr>
            <a:r>
              <a:rPr lang="en-US" sz="2400" dirty="0"/>
              <a:t>previous work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q"/>
            </a:pPr>
            <a:r>
              <a:rPr lang="en-US" sz="2400" dirty="0"/>
              <a:t>3D </a:t>
            </a:r>
            <a:r>
              <a:rPr lang="en-US" sz="2400" dirty="0" err="1"/>
              <a:t>SpGEMM</a:t>
            </a:r>
            <a:r>
              <a:rPr lang="en-US" sz="2400" dirty="0"/>
              <a:t> in </a:t>
            </a:r>
            <a:r>
              <a:rPr lang="en-US" sz="2400" dirty="0" err="1"/>
              <a:t>HipMCL</a:t>
            </a:r>
            <a:endParaRPr lang="en-US" sz="2400" dirty="0"/>
          </a:p>
          <a:p>
            <a:pPr lvl="1">
              <a:buFont typeface="Wingdings" pitchFamily="2" charset="2"/>
              <a:buChar char="q"/>
            </a:pPr>
            <a:r>
              <a:rPr lang="en-US" sz="2000" dirty="0">
                <a:solidFill>
                  <a:srgbClr val="0001FF"/>
                </a:solidFill>
              </a:rPr>
              <a:t>Timeline: April 2019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A81CA-3D36-E14C-97FD-63DF81D34B97}"/>
              </a:ext>
            </a:extLst>
          </p:cNvPr>
          <p:cNvSpPr txBox="1"/>
          <p:nvPr/>
        </p:nvSpPr>
        <p:spPr>
          <a:xfrm>
            <a:off x="201087" y="5503055"/>
            <a:ext cx="3560227" cy="116955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A. Azad, G. Ballard, A.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Buluc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J.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Demmel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L.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Grigori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O. Schwartz, S. Toledo, S. Williams. Exploiting multiple levels of parallelism in sparse matrix-matrix multiplication. SIAM Journal of Scientific Computing, 2016. </a:t>
            </a:r>
          </a:p>
        </p:txBody>
      </p:sp>
    </p:spTree>
    <p:extLst>
      <p:ext uri="{BB962C8B-B14F-4D97-AF65-F5344CB8AC3E}">
        <p14:creationId xmlns:p14="http://schemas.microsoft.com/office/powerpoint/2010/main" val="105012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248BE9-1323-7C43-8B42-6D83C361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BB24-7846-A44E-BF33-52FA10B1A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56260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HipMCL</a:t>
            </a:r>
            <a:r>
              <a:rPr lang="en-US" dirty="0"/>
              <a:t> 2.0</a:t>
            </a:r>
          </a:p>
          <a:p>
            <a:pPr lvl="1"/>
            <a:r>
              <a:rPr lang="en-US" dirty="0">
                <a:solidFill>
                  <a:srgbClr val="0001FF"/>
                </a:solidFill>
              </a:rPr>
              <a:t>Faster computations</a:t>
            </a:r>
            <a:r>
              <a:rPr lang="en-US" dirty="0"/>
              <a:t>: improved local </a:t>
            </a:r>
            <a:r>
              <a:rPr lang="en-US" dirty="0" err="1"/>
              <a:t>SpGEMM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01FF"/>
                </a:solidFill>
              </a:rPr>
              <a:t>Lower communication:</a:t>
            </a:r>
            <a:r>
              <a:rPr lang="en-US" dirty="0"/>
              <a:t> Communication-avoiding algorithms</a:t>
            </a:r>
          </a:p>
          <a:p>
            <a:pPr lvl="1"/>
            <a:r>
              <a:rPr lang="en-US" dirty="0">
                <a:solidFill>
                  <a:srgbClr val="0001FF"/>
                </a:solidFill>
              </a:rPr>
              <a:t>GPU support</a:t>
            </a:r>
          </a:p>
          <a:p>
            <a:pPr lvl="1"/>
            <a:r>
              <a:rPr lang="en-US" dirty="0">
                <a:solidFill>
                  <a:srgbClr val="0001FF"/>
                </a:solidFill>
              </a:rPr>
              <a:t>Predicted performance improvement</a:t>
            </a:r>
            <a:r>
              <a:rPr lang="en-US" dirty="0"/>
              <a:t>: at least 5x faster than </a:t>
            </a:r>
            <a:r>
              <a:rPr lang="en-US" dirty="0" err="1"/>
              <a:t>HipMCL</a:t>
            </a:r>
            <a:r>
              <a:rPr lang="en-US" dirty="0"/>
              <a:t> 1.0</a:t>
            </a:r>
          </a:p>
          <a:p>
            <a:pPr lvl="1"/>
            <a:r>
              <a:rPr lang="en-US" dirty="0">
                <a:solidFill>
                  <a:srgbClr val="0001FF"/>
                </a:solidFill>
              </a:rPr>
              <a:t>More accessible</a:t>
            </a:r>
            <a:r>
              <a:rPr lang="en-US" dirty="0"/>
              <a:t>: modules for supercomputers</a:t>
            </a:r>
          </a:p>
          <a:p>
            <a:r>
              <a:rPr lang="en-US" dirty="0"/>
              <a:t>Science impact </a:t>
            </a:r>
          </a:p>
          <a:p>
            <a:pPr lvl="1"/>
            <a:r>
              <a:rPr lang="en-US" dirty="0"/>
              <a:t>We have two massive datasets from JGI that </a:t>
            </a:r>
            <a:r>
              <a:rPr lang="en-US" dirty="0" err="1"/>
              <a:t>HipMCL</a:t>
            </a:r>
            <a:r>
              <a:rPr lang="en-US" dirty="0"/>
              <a:t> 1.0 can not handle even using half of Cori (~150 Million nodes and 242 Billion edges)</a:t>
            </a:r>
          </a:p>
          <a:p>
            <a:pPr lvl="1"/>
            <a:r>
              <a:rPr lang="en-US" dirty="0" err="1"/>
              <a:t>HipMCL</a:t>
            </a:r>
            <a:r>
              <a:rPr lang="en-US" dirty="0"/>
              <a:t> 2.0 will be able to cluster those networks</a:t>
            </a:r>
          </a:p>
          <a:p>
            <a:pPr lvl="1"/>
            <a:r>
              <a:rPr lang="en-US" dirty="0"/>
              <a:t>A step forward toward our grand challenge (clustering 50B proteins)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C40051-7074-0E44-910E-C5E65967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HipMCL</a:t>
            </a:r>
            <a:r>
              <a:rPr lang="en-US" dirty="0"/>
              <a:t> 2.0 </a:t>
            </a:r>
          </a:p>
        </p:txBody>
      </p:sp>
    </p:spTree>
    <p:extLst>
      <p:ext uri="{BB962C8B-B14F-4D97-AF65-F5344CB8AC3E}">
        <p14:creationId xmlns:p14="http://schemas.microsoft.com/office/powerpoint/2010/main" val="259562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cs typeface="Century Schoolbook"/>
              </a:rPr>
              <a:t>HipMCL</a:t>
            </a:r>
            <a:r>
              <a:rPr lang="en-US" dirty="0">
                <a:cs typeface="Century Schoolbook"/>
              </a:rPr>
              <a:t> Collaborators:</a:t>
            </a:r>
          </a:p>
          <a:p>
            <a:pPr lvl="1"/>
            <a:r>
              <a:rPr lang="en-US" dirty="0"/>
              <a:t>Georgios </a:t>
            </a:r>
            <a:r>
              <a:rPr lang="en-US" dirty="0" err="1"/>
              <a:t>Pavlopoulos</a:t>
            </a:r>
            <a:r>
              <a:rPr lang="en-US" dirty="0"/>
              <a:t> (JGI), Nikos </a:t>
            </a:r>
            <a:r>
              <a:rPr lang="en-US" dirty="0" err="1"/>
              <a:t>Kyrpides</a:t>
            </a:r>
            <a:r>
              <a:rPr lang="en-US" dirty="0"/>
              <a:t> (JGI) and Christos </a:t>
            </a:r>
            <a:r>
              <a:rPr lang="en-US" dirty="0" err="1"/>
              <a:t>Ouzounis</a:t>
            </a:r>
            <a:r>
              <a:rPr lang="en-US" dirty="0"/>
              <a:t> (CERTH), Yusuke </a:t>
            </a:r>
            <a:r>
              <a:rPr lang="en-US" dirty="0" err="1"/>
              <a:t>Nagasaka</a:t>
            </a:r>
            <a:r>
              <a:rPr lang="en-US" dirty="0"/>
              <a:t> (Tokyo Tech)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3600" dirty="0">
                <a:solidFill>
                  <a:srgbClr val="0001FF"/>
                </a:solidFill>
              </a:rPr>
              <a:t>                   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0001FF"/>
                </a:solidFill>
              </a:rPr>
              <a:t>  			Questions?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</p:spTree>
    <p:extLst>
      <p:ext uri="{BB962C8B-B14F-4D97-AF65-F5344CB8AC3E}">
        <p14:creationId xmlns:p14="http://schemas.microsoft.com/office/powerpoint/2010/main" val="462941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927D14-3779-AE48-A014-CFF1BA57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33C8-B4E8-DB44-AF32-4821991A6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HipMCL</a:t>
            </a:r>
            <a:r>
              <a:rPr lang="en-US" dirty="0"/>
              <a:t>: High-performance Markov clustering algorithm for clustering protein similarity networks</a:t>
            </a:r>
          </a:p>
          <a:p>
            <a:r>
              <a:rPr lang="en-US" dirty="0" err="1">
                <a:solidFill>
                  <a:srgbClr val="0001FF"/>
                </a:solidFill>
              </a:rPr>
              <a:t>HipMCL</a:t>
            </a:r>
            <a:r>
              <a:rPr lang="en-US" dirty="0">
                <a:solidFill>
                  <a:srgbClr val="0001FF"/>
                </a:solidFill>
              </a:rPr>
              <a:t> 1.0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Current parallel algorithms</a:t>
            </a:r>
          </a:p>
          <a:p>
            <a:pPr lvl="1"/>
            <a:r>
              <a:rPr lang="en-US" dirty="0"/>
              <a:t>Performance summary</a:t>
            </a:r>
          </a:p>
          <a:p>
            <a:r>
              <a:rPr lang="en-US" dirty="0" err="1">
                <a:solidFill>
                  <a:srgbClr val="0001FF"/>
                </a:solidFill>
              </a:rPr>
              <a:t>HipMCL</a:t>
            </a:r>
            <a:r>
              <a:rPr lang="en-US" dirty="0">
                <a:solidFill>
                  <a:srgbClr val="0001FF"/>
                </a:solidFill>
              </a:rPr>
              <a:t> 2.0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Recent algorithmic  improvements</a:t>
            </a:r>
          </a:p>
          <a:p>
            <a:pPr lvl="1"/>
            <a:r>
              <a:rPr lang="en-US" dirty="0"/>
              <a:t>GPU supports</a:t>
            </a:r>
          </a:p>
          <a:p>
            <a:pPr lvl="1"/>
            <a:r>
              <a:rPr lang="en-US" dirty="0"/>
              <a:t>Communication avoiding algorithms</a:t>
            </a:r>
          </a:p>
          <a:p>
            <a:pPr lvl="1"/>
            <a:r>
              <a:rPr lang="en-US" dirty="0"/>
              <a:t>Expected science impacts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A66165-48D8-C646-817B-91C88F75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Outline: from </a:t>
            </a:r>
            <a:r>
              <a:rPr lang="en-US" dirty="0" err="1"/>
              <a:t>HipMCL</a:t>
            </a:r>
            <a:r>
              <a:rPr lang="en-US" dirty="0"/>
              <a:t> 1.0  to </a:t>
            </a:r>
            <a:r>
              <a:rPr lang="en-US" dirty="0" err="1"/>
              <a:t>HipMCL</a:t>
            </a:r>
            <a:r>
              <a:rPr lang="en-US" dirty="0"/>
              <a:t> 2.0</a:t>
            </a:r>
          </a:p>
        </p:txBody>
      </p:sp>
    </p:spTree>
    <p:extLst>
      <p:ext uri="{BB962C8B-B14F-4D97-AF65-F5344CB8AC3E}">
        <p14:creationId xmlns:p14="http://schemas.microsoft.com/office/powerpoint/2010/main" val="414599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4983163"/>
          </a:xfrm>
        </p:spPr>
        <p:txBody>
          <a:bodyPr>
            <a:no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protein family</a:t>
            </a:r>
            <a:r>
              <a:rPr lang="en-US" sz="2400" dirty="0"/>
              <a:t>: group of proteins that share a common evolutionary origin, reflected by their related functions and similarities in sequence or structure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endParaRPr lang="en-US" sz="2400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endParaRPr lang="en-US" sz="2400" dirty="0">
              <a:solidFill>
                <a:prstClr val="black"/>
              </a:solidFill>
            </a:endParaRPr>
          </a:p>
          <a:p>
            <a:pPr>
              <a:lnSpc>
                <a:spcPct val="120000"/>
              </a:lnSpc>
            </a:pPr>
            <a:endParaRPr lang="en-US" sz="2400" dirty="0">
              <a:solidFill>
                <a:prstClr val="black"/>
              </a:solidFill>
            </a:endParaRPr>
          </a:p>
          <a:p>
            <a:endParaRPr lang="en-US" sz="1800" b="1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prstClr val="black"/>
                </a:solidFill>
              </a:rPr>
              <a:t>Desired scale: </a:t>
            </a:r>
            <a:r>
              <a:rPr lang="en-US" sz="2400" dirty="0">
                <a:solidFill>
                  <a:prstClr val="black"/>
                </a:solidFill>
              </a:rPr>
              <a:t>10s of billions of genes/proteins, trillions of nonzero pairwise similarities (an </a:t>
            </a:r>
            <a:r>
              <a:rPr lang="en-US" sz="2400" dirty="0" err="1">
                <a:solidFill>
                  <a:prstClr val="black"/>
                </a:solidFill>
              </a:rPr>
              <a:t>exascale</a:t>
            </a:r>
            <a:r>
              <a:rPr lang="en-US" sz="2400" dirty="0">
                <a:solidFill>
                  <a:prstClr val="black"/>
                </a:solidFill>
              </a:rPr>
              <a:t> problem)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HipMCL</a:t>
            </a:r>
            <a:r>
              <a:rPr lang="en-US" dirty="0"/>
              <a:t> goal: Identify gene/protein families </a:t>
            </a:r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 rotWithShape="1">
          <a:blip r:embed="rId2"/>
          <a:srcRect t="-1925" r="75119" b="-481"/>
          <a:stretch/>
        </p:blipFill>
        <p:spPr>
          <a:xfrm>
            <a:off x="1219200" y="3581400"/>
            <a:ext cx="2047643" cy="1972456"/>
          </a:xfrm>
          <a:prstGeom prst="rect">
            <a:avLst/>
          </a:prstGeom>
        </p:spPr>
      </p:pic>
      <p:pic>
        <p:nvPicPr>
          <p:cNvPr id="12" name="Content Placeholder 4"/>
          <p:cNvPicPr>
            <a:picLocks noChangeAspect="1"/>
          </p:cNvPicPr>
          <p:nvPr/>
        </p:nvPicPr>
        <p:blipFill rotWithShape="1">
          <a:blip r:embed="rId2"/>
          <a:srcRect l="75261" t="-1925" b="-481"/>
          <a:stretch/>
        </p:blipFill>
        <p:spPr>
          <a:xfrm>
            <a:off x="6041298" y="3666344"/>
            <a:ext cx="2035902" cy="19724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13094" y="2589259"/>
            <a:ext cx="3492663" cy="830997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Input: </a:t>
            </a:r>
            <a:r>
              <a:rPr lang="en-US" sz="2400" dirty="0">
                <a:solidFill>
                  <a:srgbClr val="0000FF"/>
                </a:solidFill>
              </a:rPr>
              <a:t>pairwise similarities 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between proteins (Sparse)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833255" y="2674203"/>
            <a:ext cx="2548745" cy="830997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FF"/>
                </a:solidFill>
              </a:rPr>
              <a:t>Output: </a:t>
            </a:r>
            <a:r>
              <a:rPr lang="en-US" sz="2400" dirty="0">
                <a:solidFill>
                  <a:srgbClr val="0000FF"/>
                </a:solidFill>
              </a:rPr>
              <a:t>clusters of </a:t>
            </a:r>
          </a:p>
          <a:p>
            <a:pPr algn="ctr"/>
            <a:r>
              <a:rPr lang="en-US" sz="2400" dirty="0">
                <a:solidFill>
                  <a:srgbClr val="0000FF"/>
                </a:solidFill>
              </a:rPr>
              <a:t>similar proteins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962400" y="4419600"/>
            <a:ext cx="1371600" cy="457200"/>
          </a:xfrm>
          <a:prstGeom prst="rightArrow">
            <a:avLst/>
          </a:prstGeom>
          <a:solidFill>
            <a:schemeClr val="bg1"/>
          </a:solidFill>
          <a:ln w="38100" cmpd="sng">
            <a:solidFill>
              <a:srgbClr val="8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5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34200" y="6474883"/>
            <a:ext cx="2133600" cy="365125"/>
          </a:xfrm>
        </p:spPr>
        <p:txBody>
          <a:bodyPr/>
          <a:lstStyle/>
          <a:p>
            <a:fld id="{240D5ECE-8B49-45CD-BE81-EF81920D196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Markov clustering algorithm (MCL)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 rotWithShape="1">
          <a:blip r:embed="rId2"/>
          <a:srcRect t="-1925" b="-481"/>
          <a:stretch/>
        </p:blipFill>
        <p:spPr>
          <a:xfrm>
            <a:off x="461832" y="1538710"/>
            <a:ext cx="8229600" cy="19732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5600" y="3505200"/>
            <a:ext cx="119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dirty="0">
                <a:solidFill>
                  <a:srgbClr val="0000FF"/>
                </a:solidFill>
                <a:latin typeface="Calibri"/>
              </a:rPr>
              <a:t>Iteration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3505200"/>
            <a:ext cx="119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dirty="0">
                <a:solidFill>
                  <a:srgbClr val="0000FF"/>
                </a:solidFill>
                <a:latin typeface="Calibri"/>
              </a:rPr>
              <a:t>Iteration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0" y="3505200"/>
            <a:ext cx="1190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dirty="0">
                <a:solidFill>
                  <a:srgbClr val="0000FF"/>
                </a:solidFill>
                <a:latin typeface="Calibri"/>
              </a:rPr>
              <a:t>Iteration 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3505200"/>
            <a:ext cx="159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b="1" dirty="0">
                <a:solidFill>
                  <a:srgbClr val="0000FF"/>
                </a:solidFill>
                <a:latin typeface="Calibri"/>
              </a:rPr>
              <a:t>Initial network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362200" y="2529334"/>
            <a:ext cx="228600" cy="304800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4419600" y="2529334"/>
            <a:ext cx="228600" cy="304800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6553200" y="2529334"/>
            <a:ext cx="228600" cy="304800"/>
          </a:xfrm>
          <a:prstGeom prst="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3" name="Snip Single Corner Rectangle 12"/>
          <p:cNvSpPr/>
          <p:nvPr/>
        </p:nvSpPr>
        <p:spPr>
          <a:xfrm>
            <a:off x="152400" y="4191001"/>
            <a:ext cx="8839199" cy="2057400"/>
          </a:xfrm>
          <a:prstGeom prst="snip1Rect">
            <a:avLst>
              <a:gd name="adj" fmla="val 0"/>
            </a:avLst>
          </a:prstGeom>
          <a:noFill/>
          <a:ln w="28575" cmpd="sng">
            <a:solidFill>
              <a:srgbClr val="0000FF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914400"/>
            <a:r>
              <a:rPr lang="en-US" sz="2400" b="1" dirty="0">
                <a:solidFill>
                  <a:srgbClr val="262626"/>
                </a:solidFill>
                <a:latin typeface="Calibri"/>
              </a:rPr>
              <a:t>At each iteration:</a:t>
            </a:r>
          </a:p>
          <a:p>
            <a:r>
              <a:rPr lang="en-US" sz="2400" b="1" dirty="0">
                <a:solidFill>
                  <a:srgbClr val="262626"/>
                </a:solidFill>
                <a:latin typeface="Calibri"/>
              </a:rPr>
              <a:t>	1 </a:t>
            </a:r>
            <a:r>
              <a:rPr lang="en-US" sz="2400" dirty="0">
                <a:solidFill>
                  <a:srgbClr val="262626"/>
                </a:solidFill>
                <a:latin typeface="Calibri"/>
              </a:rPr>
              <a:t>[</a:t>
            </a:r>
            <a:r>
              <a:rPr lang="en-US" sz="2400" dirty="0">
                <a:solidFill>
                  <a:srgbClr val="0000FF"/>
                </a:solidFill>
                <a:latin typeface="Calibri"/>
              </a:rPr>
              <a:t>Expansion</a:t>
            </a:r>
            <a:r>
              <a:rPr lang="en-US" sz="2400" dirty="0">
                <a:solidFill>
                  <a:srgbClr val="262626"/>
                </a:solidFill>
                <a:latin typeface="Calibri"/>
              </a:rPr>
              <a:t>]: </a:t>
            </a:r>
            <a:r>
              <a:rPr lang="en-US" sz="2000" dirty="0">
                <a:solidFill>
                  <a:schemeClr val="tx1"/>
                </a:solidFill>
                <a:latin typeface="Calibri"/>
              </a:rPr>
              <a:t>R</a:t>
            </a:r>
            <a:r>
              <a:rPr lang="en-US" sz="2000" dirty="0">
                <a:solidFill>
                  <a:schemeClr val="tx1"/>
                </a:solidFill>
              </a:rPr>
              <a:t>andom walks =&gt; </a:t>
            </a:r>
            <a:r>
              <a:rPr lang="en-US" sz="2000" b="1" dirty="0">
                <a:solidFill>
                  <a:schemeClr val="tx1"/>
                </a:solidFill>
              </a:rPr>
              <a:t>Sparse matrix-matrix multiply</a:t>
            </a:r>
          </a:p>
          <a:p>
            <a:r>
              <a:rPr lang="en-US" sz="2400" b="1" dirty="0">
                <a:solidFill>
                  <a:srgbClr val="262626"/>
                </a:solidFill>
              </a:rPr>
              <a:t>	2 </a:t>
            </a:r>
            <a:r>
              <a:rPr lang="en-US" sz="2400" dirty="0">
                <a:solidFill>
                  <a:srgbClr val="262626"/>
                </a:solidFill>
              </a:rPr>
              <a:t>[</a:t>
            </a:r>
            <a:r>
              <a:rPr lang="en-US" sz="2400" dirty="0">
                <a:solidFill>
                  <a:srgbClr val="0000FF"/>
                </a:solidFill>
              </a:rPr>
              <a:t>Pruning</a:t>
            </a:r>
            <a:r>
              <a:rPr lang="en-US" sz="2400" dirty="0">
                <a:solidFill>
                  <a:srgbClr val="262626"/>
                </a:solidFill>
              </a:rPr>
              <a:t>]: </a:t>
            </a:r>
            <a:r>
              <a:rPr lang="en-US" sz="2000" dirty="0">
                <a:solidFill>
                  <a:srgbClr val="262626"/>
                </a:solidFill>
              </a:rPr>
              <a:t>Prune entries to keep the network sparse =&gt; </a:t>
            </a:r>
            <a:r>
              <a:rPr lang="en-US" sz="2000" b="1" dirty="0">
                <a:solidFill>
                  <a:srgbClr val="262626"/>
                </a:solidFill>
              </a:rPr>
              <a:t>k-selection</a:t>
            </a:r>
            <a:endParaRPr lang="en-US" sz="2000" b="1" dirty="0">
              <a:solidFill>
                <a:schemeClr val="tx1"/>
              </a:solidFill>
            </a:endParaRPr>
          </a:p>
          <a:p>
            <a:pPr defTabSz="914400"/>
            <a:r>
              <a:rPr lang="en-US" sz="2400" b="1" dirty="0">
                <a:solidFill>
                  <a:srgbClr val="262626"/>
                </a:solidFill>
                <a:latin typeface="Calibri"/>
              </a:rPr>
              <a:t>	3</a:t>
            </a:r>
            <a:r>
              <a:rPr lang="en-US" sz="2400" dirty="0">
                <a:solidFill>
                  <a:srgbClr val="262626"/>
                </a:solidFill>
                <a:latin typeface="Calibri"/>
              </a:rPr>
              <a:t> [</a:t>
            </a:r>
            <a:r>
              <a:rPr lang="en-US" sz="2400" dirty="0">
                <a:solidFill>
                  <a:srgbClr val="0000FF"/>
                </a:solidFill>
                <a:latin typeface="Calibri"/>
              </a:rPr>
              <a:t>Inflation</a:t>
            </a:r>
            <a:r>
              <a:rPr lang="en-US" sz="2400" dirty="0">
                <a:solidFill>
                  <a:srgbClr val="262626"/>
                </a:solidFill>
                <a:latin typeface="Calibri"/>
              </a:rPr>
              <a:t>]</a:t>
            </a:r>
            <a:r>
              <a:rPr lang="en-US" sz="2400" dirty="0">
                <a:solidFill>
                  <a:schemeClr val="tx1"/>
                </a:solidFill>
                <a:latin typeface="Calibri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Calibri"/>
              </a:rPr>
              <a:t>Boost higher probability edges </a:t>
            </a:r>
            <a:r>
              <a:rPr lang="en-US" sz="2400" dirty="0">
                <a:solidFill>
                  <a:schemeClr val="tx1"/>
                </a:solidFill>
                <a:latin typeface="Calibri"/>
              </a:rPr>
              <a:t>=&gt; </a:t>
            </a:r>
            <a:r>
              <a:rPr lang="en-US" sz="2000" dirty="0" err="1">
                <a:solidFill>
                  <a:schemeClr val="tx1"/>
                </a:solidFill>
              </a:rPr>
              <a:t>Hadamard</a:t>
            </a:r>
            <a:r>
              <a:rPr lang="en-US" sz="2000" dirty="0">
                <a:solidFill>
                  <a:schemeClr val="tx1"/>
                </a:solidFill>
              </a:rPr>
              <a:t> power</a:t>
            </a:r>
            <a:endParaRPr lang="en-US" sz="2000" dirty="0">
              <a:solidFill>
                <a:srgbClr val="262626"/>
              </a:solidFill>
            </a:endParaRPr>
          </a:p>
          <a:p>
            <a:r>
              <a:rPr lang="en-US" sz="2400" b="1" dirty="0">
                <a:solidFill>
                  <a:srgbClr val="262626"/>
                </a:solidFill>
              </a:rPr>
              <a:t>Step 4 </a:t>
            </a:r>
            <a:r>
              <a:rPr lang="en-US" sz="2400" dirty="0">
                <a:solidFill>
                  <a:srgbClr val="262626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Output clusters</a:t>
            </a:r>
            <a:r>
              <a:rPr lang="en-US" sz="2400" dirty="0">
                <a:solidFill>
                  <a:srgbClr val="262626"/>
                </a:solidFill>
              </a:rPr>
              <a:t>): </a:t>
            </a:r>
            <a:r>
              <a:rPr lang="en-US" sz="2000" dirty="0">
                <a:solidFill>
                  <a:srgbClr val="262626"/>
                </a:solidFill>
              </a:rPr>
              <a:t>=&gt; </a:t>
            </a:r>
            <a:r>
              <a:rPr lang="en-US" sz="2000" b="1" dirty="0">
                <a:solidFill>
                  <a:srgbClr val="262626"/>
                </a:solidFill>
              </a:rPr>
              <a:t>Finding connected components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rgbClr val="262626"/>
              </a:solidFill>
            </a:endParaRPr>
          </a:p>
          <a:p>
            <a:pPr defTabSz="914400"/>
            <a:endParaRPr lang="en-US" sz="2400" dirty="0">
              <a:solidFill>
                <a:srgbClr val="262626"/>
              </a:solidFill>
              <a:latin typeface="Calibri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0475" y="1094803"/>
            <a:ext cx="5466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b="1" dirty="0">
                <a:solidFill>
                  <a:srgbClr val="262626"/>
                </a:solidFill>
              </a:rPr>
              <a:t>Input: Adjacency matrix A (sparse &amp; </a:t>
            </a:r>
            <a:r>
              <a:rPr lang="en-US" b="1" dirty="0">
                <a:solidFill>
                  <a:srgbClr val="FF0000"/>
                </a:solidFill>
              </a:rPr>
              <a:t>column stochastic</a:t>
            </a:r>
            <a:r>
              <a:rPr lang="en-US" b="1" dirty="0">
                <a:solidFill>
                  <a:srgbClr val="262626"/>
                </a:solidFill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2400" y="6477000"/>
            <a:ext cx="521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Stijn van </a:t>
            </a:r>
            <a:r>
              <a:rPr lang="en-US" sz="1600" i="1" dirty="0" err="1"/>
              <a:t>Dongen</a:t>
            </a:r>
            <a:r>
              <a:rPr lang="en-US" sz="1600" i="1" dirty="0"/>
              <a:t>, Graph Clustering by Flow Simulation, 2000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20574" y="1077930"/>
            <a:ext cx="25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 credit: van </a:t>
            </a:r>
            <a:r>
              <a:rPr lang="en-US" dirty="0" err="1"/>
              <a:t>Dongen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90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349875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Highly-parallel algorithms in </a:t>
            </a:r>
            <a:r>
              <a:rPr lang="en-US" dirty="0" err="1"/>
              <a:t>HipMCL</a:t>
            </a:r>
            <a:r>
              <a:rPr lang="en-US" b="1" dirty="0"/>
              <a:t>:</a:t>
            </a:r>
          </a:p>
          <a:p>
            <a:pPr marL="914400" lvl="1" indent="-342900">
              <a:buFont typeface="Wingdings" charset="2"/>
              <a:buChar char="§"/>
            </a:pPr>
            <a:r>
              <a:rPr lang="en-US" dirty="0">
                <a:solidFill>
                  <a:srgbClr val="1032E3"/>
                </a:solidFill>
              </a:rPr>
              <a:t>Memory-efficient incremental Sparse matrix-matrix multiplication (</a:t>
            </a:r>
            <a:r>
              <a:rPr lang="en-US" dirty="0" err="1">
                <a:solidFill>
                  <a:srgbClr val="1032E3"/>
                </a:solidFill>
              </a:rPr>
              <a:t>SpGEMM</a:t>
            </a:r>
            <a:r>
              <a:rPr lang="en-US" dirty="0">
                <a:solidFill>
                  <a:srgbClr val="1032E3"/>
                </a:solidFill>
              </a:rPr>
              <a:t>)</a:t>
            </a:r>
            <a:endParaRPr lang="en-US" dirty="0"/>
          </a:p>
          <a:p>
            <a:pPr marL="914400" lvl="1" indent="-342900">
              <a:buFont typeface="Wingdings" charset="2"/>
              <a:buChar char="§"/>
            </a:pPr>
            <a:r>
              <a:rPr lang="en-US" dirty="0">
                <a:solidFill>
                  <a:srgbClr val="1032E3"/>
                </a:solidFill>
              </a:rPr>
              <a:t>Parallel k-selection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Idea similar to </a:t>
            </a:r>
            <a:r>
              <a:rPr lang="en-US" dirty="0">
                <a:solidFill>
                  <a:srgbClr val="C00000"/>
                </a:solidFill>
              </a:rPr>
              <a:t>tournament pivoting </a:t>
            </a:r>
            <a:r>
              <a:rPr lang="mr-IN" dirty="0"/>
              <a:t>–</a:t>
            </a:r>
            <a:r>
              <a:rPr lang="en-US" dirty="0"/>
              <a:t> high bandwidth, low critical path</a:t>
            </a:r>
          </a:p>
          <a:p>
            <a:pPr marL="914400" lvl="1" indent="-342900">
              <a:buFont typeface="Wingdings" charset="2"/>
              <a:buChar char="§"/>
            </a:pPr>
            <a:r>
              <a:rPr lang="en-US" dirty="0">
                <a:solidFill>
                  <a:srgbClr val="1032E3"/>
                </a:solidFill>
              </a:rPr>
              <a:t>Parallel connected components</a:t>
            </a:r>
            <a:r>
              <a:rPr lang="en-US" dirty="0"/>
              <a:t> for cluster identification (after MCL iterations converge): </a:t>
            </a:r>
            <a:r>
              <a:rPr lang="en-US" dirty="0" err="1">
                <a:solidFill>
                  <a:srgbClr val="C00000"/>
                </a:solidFill>
              </a:rPr>
              <a:t>Awerbuch-Shiloach</a:t>
            </a:r>
            <a:r>
              <a:rPr lang="en-US" dirty="0">
                <a:solidFill>
                  <a:srgbClr val="C00000"/>
                </a:solidFill>
              </a:rPr>
              <a:t> algorithm </a:t>
            </a:r>
            <a:r>
              <a:rPr lang="en-US" dirty="0"/>
              <a:t>using </a:t>
            </a:r>
            <a:r>
              <a:rPr lang="en-US" dirty="0" err="1"/>
              <a:t>SpMSpV</a:t>
            </a:r>
            <a:r>
              <a:rPr lang="en-US" dirty="0"/>
              <a:t> and few other </a:t>
            </a:r>
            <a:r>
              <a:rPr lang="en-US" dirty="0" err="1"/>
              <a:t>GraphBLAS</a:t>
            </a:r>
            <a:r>
              <a:rPr lang="en-US" dirty="0"/>
              <a:t> operations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High-performance Markov clustering (</a:t>
            </a:r>
            <a:r>
              <a:rPr lang="en-US" dirty="0" err="1">
                <a:solidFill>
                  <a:prstClr val="black"/>
                </a:solidFill>
              </a:rPr>
              <a:t>HipMCL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26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of </a:t>
            </a:r>
            <a:r>
              <a:rPr lang="en-US" dirty="0" err="1"/>
              <a:t>HipMCL</a:t>
            </a:r>
            <a:r>
              <a:rPr lang="en-US" dirty="0"/>
              <a:t> 1.0. (January 2018)</a:t>
            </a:r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/>
          </p:nvPr>
        </p:nvGraphicFramePr>
        <p:xfrm>
          <a:off x="228601" y="1488653"/>
          <a:ext cx="8458199" cy="42565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835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1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9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15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466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Proteins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Edges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#Clusters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HipMCL</a:t>
                      </a:r>
                      <a:r>
                        <a:rPr lang="en-US" sz="2400" baseline="0" dirty="0"/>
                        <a:t> time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platform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7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Isolate-1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1.6M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 </a:t>
                      </a:r>
                      <a:r>
                        <a:rPr lang="en-US" sz="2400" dirty="0" err="1"/>
                        <a:t>hr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1024 nodes Edison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7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Isolate-2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3.4M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1.66 </a:t>
                      </a:r>
                      <a:r>
                        <a:rPr lang="en-US" sz="2400" dirty="0" err="1"/>
                        <a:t>hr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 1024 nodes</a:t>
                      </a:r>
                    </a:p>
                    <a:p>
                      <a:pPr algn="ctr"/>
                      <a:r>
                        <a:rPr lang="en-US" sz="2400" dirty="0"/>
                        <a:t>Edison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72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</a:rPr>
                        <a:t>Isolate-3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68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2.9M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2.41 </a:t>
                      </a:r>
                      <a:r>
                        <a:rPr lang="en-US" sz="2400" dirty="0" err="1"/>
                        <a:t>hr</a:t>
                      </a:r>
                      <a:endParaRPr lang="en-US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2048 nodes Cori KNL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7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effectLst/>
                        </a:rPr>
                        <a:t>MetaClust50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282M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41.5M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3.23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hr</a:t>
                      </a:r>
                      <a:r>
                        <a:rPr lang="en-US" sz="2400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2048 nodes Cori KNL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9600" y="5895426"/>
            <a:ext cx="7696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MCL can not cluster these networks</a:t>
            </a:r>
          </a:p>
        </p:txBody>
      </p:sp>
    </p:spTree>
    <p:extLst>
      <p:ext uri="{BB962C8B-B14F-4D97-AF65-F5344CB8AC3E}">
        <p14:creationId xmlns:p14="http://schemas.microsoft.com/office/powerpoint/2010/main" val="210268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 the hood: </a:t>
            </a:r>
            <a:r>
              <a:rPr lang="en-US" dirty="0">
                <a:solidFill>
                  <a:srgbClr val="FF0000"/>
                </a:solidFill>
              </a:rPr>
              <a:t>lots of algorithmic advancements</a:t>
            </a:r>
            <a:br>
              <a:rPr lang="en-US" dirty="0"/>
            </a:br>
            <a:r>
              <a:rPr lang="en-US" dirty="0"/>
              <a:t>Breakdown of runtime of </a:t>
            </a:r>
            <a:r>
              <a:rPr lang="en-US" dirty="0" err="1"/>
              <a:t>HipMCL</a:t>
            </a:r>
            <a:r>
              <a:rPr lang="en-US" dirty="0"/>
              <a:t> 1.0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3210972"/>
              </p:ext>
            </p:extLst>
          </p:nvPr>
        </p:nvGraphicFramePr>
        <p:xfrm>
          <a:off x="990600" y="1828800"/>
          <a:ext cx="7416800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5800" y="3113163"/>
            <a:ext cx="36810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Graph:          n = 24M         </a:t>
            </a:r>
            <a:r>
              <a:rPr lang="en-US" dirty="0" err="1"/>
              <a:t>nnz</a:t>
            </a:r>
            <a:r>
              <a:rPr lang="en-US" dirty="0"/>
              <a:t> = 2.5B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3600" y="6324600"/>
            <a:ext cx="3429000" cy="304800"/>
          </a:xfrm>
          <a:prstGeom prst="rect">
            <a:avLst/>
          </a:prstGeom>
          <a:solidFill>
            <a:srgbClr val="0000FF">
              <a:alpha val="7000"/>
            </a:srgbClr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Parallel </a:t>
            </a:r>
            <a:r>
              <a:rPr lang="en-US" dirty="0" err="1">
                <a:solidFill>
                  <a:schemeClr val="tx1"/>
                </a:solidFill>
              </a:rPr>
              <a:t>SpGEMM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62600" y="6324600"/>
            <a:ext cx="2133600" cy="304800"/>
          </a:xfrm>
          <a:prstGeom prst="rect">
            <a:avLst/>
          </a:prstGeom>
          <a:solidFill>
            <a:srgbClr val="008000">
              <a:alpha val="7000"/>
            </a:srgbClr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Pruning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96200" y="6324600"/>
            <a:ext cx="762000" cy="304800"/>
          </a:xfrm>
          <a:prstGeom prst="rect">
            <a:avLst/>
          </a:prstGeom>
          <a:solidFill>
            <a:srgbClr val="FF0000">
              <a:alpha val="7000"/>
            </a:srgbClr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297A2-DA24-144B-BEFC-BA71CD425B08}"/>
              </a:ext>
            </a:extLst>
          </p:cNvPr>
          <p:cNvSpPr/>
          <p:nvPr/>
        </p:nvSpPr>
        <p:spPr>
          <a:xfrm>
            <a:off x="2133600" y="1295400"/>
            <a:ext cx="1674408" cy="381000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3D </a:t>
            </a:r>
            <a:r>
              <a:rPr lang="en-US" dirty="0" err="1">
                <a:solidFill>
                  <a:schemeClr val="tx1"/>
                </a:solidFill>
              </a:rPr>
              <a:t>SpGEMM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32 bit indexing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721315-1F16-5D4E-B3B1-45594F25B191}"/>
              </a:ext>
            </a:extLst>
          </p:cNvPr>
          <p:cNvSpPr/>
          <p:nvPr/>
        </p:nvSpPr>
        <p:spPr>
          <a:xfrm>
            <a:off x="3886200" y="1295400"/>
            <a:ext cx="1676400" cy="379705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Hybrid  Hash &amp; Heap </a:t>
            </a:r>
            <a:r>
              <a:rPr lang="en-US" dirty="0" err="1">
                <a:solidFill>
                  <a:schemeClr val="tx1"/>
                </a:solidFill>
              </a:rPr>
              <a:t>SpGEMM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9910C5-D174-C743-A8EF-93C03E38A6F1}"/>
              </a:ext>
            </a:extLst>
          </p:cNvPr>
          <p:cNvSpPr/>
          <p:nvPr/>
        </p:nvSpPr>
        <p:spPr>
          <a:xfrm>
            <a:off x="7366000" y="1295400"/>
            <a:ext cx="1066800" cy="379705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LACC: under review @IPDPS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604C7E-B268-A146-9C69-DC1A497CF6A7}"/>
              </a:ext>
            </a:extLst>
          </p:cNvPr>
          <p:cNvSpPr/>
          <p:nvPr/>
        </p:nvSpPr>
        <p:spPr>
          <a:xfrm>
            <a:off x="5611408" y="1295400"/>
            <a:ext cx="1703792" cy="3797058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Under development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1589EC-E45A-1443-807B-1C31703A9AFC}"/>
              </a:ext>
            </a:extLst>
          </p:cNvPr>
          <p:cNvSpPr txBox="1"/>
          <p:nvPr/>
        </p:nvSpPr>
        <p:spPr>
          <a:xfrm>
            <a:off x="287523" y="1445875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rgbClr val="00B050"/>
                </a:solidFill>
              </a:rPr>
              <a:t>HipMCL</a:t>
            </a:r>
            <a:r>
              <a:rPr lang="en-US" sz="2400" b="1" dirty="0">
                <a:solidFill>
                  <a:srgbClr val="00B050"/>
                </a:solidFill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619324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763862-FED5-9F43-9666-2D068919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D5ECE-8B49-45CD-BE81-EF81920D196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5DFD-11D6-D84C-B90D-D14057F52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49875"/>
          </a:xfrm>
        </p:spPr>
        <p:txBody>
          <a:bodyPr>
            <a:normAutofit fontScale="92500"/>
          </a:bodyPr>
          <a:lstStyle/>
          <a:p>
            <a:r>
              <a:rPr lang="en-US" dirty="0"/>
              <a:t>Heap </a:t>
            </a:r>
            <a:r>
              <a:rPr lang="en-US" dirty="0" err="1"/>
              <a:t>SpGEMM</a:t>
            </a:r>
            <a:r>
              <a:rPr lang="en-US" dirty="0"/>
              <a:t>: log(</a:t>
            </a:r>
            <a:r>
              <a:rPr lang="en-US" dirty="0" err="1"/>
              <a:t>nnz</a:t>
            </a:r>
            <a:r>
              <a:rPr lang="en-US" dirty="0"/>
              <a:t>(B(:,</a:t>
            </a:r>
            <a:r>
              <a:rPr lang="en-US" dirty="0" err="1"/>
              <a:t>i</a:t>
            </a:r>
            <a:r>
              <a:rPr lang="en-US" dirty="0"/>
              <a:t>))) heap operations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Hash </a:t>
            </a:r>
            <a:r>
              <a:rPr lang="en-US" dirty="0" err="1"/>
              <a:t>SpGEMM</a:t>
            </a:r>
            <a:r>
              <a:rPr lang="en-US" dirty="0"/>
              <a:t>: uses a hash table for merging. Better if the compression ratio = flop/(</a:t>
            </a:r>
            <a:r>
              <a:rPr lang="en-US" dirty="0" err="1"/>
              <a:t>nnz</a:t>
            </a:r>
            <a:r>
              <a:rPr lang="en-US" dirty="0"/>
              <a:t> of output) is large (usually true in the first few iterations of </a:t>
            </a:r>
            <a:r>
              <a:rPr lang="en-US" dirty="0" err="1"/>
              <a:t>HipMCL</a:t>
            </a:r>
            <a:r>
              <a:rPr lang="en-US" dirty="0"/>
              <a:t>).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641E23-B049-594B-93F1-B4B42A935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Recent development: Faster shared-memory </a:t>
            </a:r>
            <a:r>
              <a:rPr lang="en-US" dirty="0" err="1"/>
              <a:t>SpGEMM</a:t>
            </a:r>
            <a:endParaRPr lang="en-US" dirty="0"/>
          </a:p>
        </p:txBody>
      </p:sp>
      <p:pic>
        <p:nvPicPr>
          <p:cNvPr id="5" name="Picture 4" descr="heapspgemm.png">
            <a:extLst>
              <a:ext uri="{FF2B5EF4-FFF2-40B4-BE49-F238E27FC236}">
                <a16:creationId xmlns:a16="http://schemas.microsoft.com/office/drawing/2014/main" id="{1909699D-B1B6-4F4A-B7F7-F61F92274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-1"/>
          <a:stretch/>
        </p:blipFill>
        <p:spPr>
          <a:xfrm>
            <a:off x="1295400" y="2016313"/>
            <a:ext cx="6096000" cy="255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6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4">
            <a:extLst>
              <a:ext uri="{FF2B5EF4-FFF2-40B4-BE49-F238E27FC236}">
                <a16:creationId xmlns:a16="http://schemas.microsoft.com/office/drawing/2014/main" id="{B7D38318-F02F-704E-ADCA-F5331F42E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32" y="3581400"/>
            <a:ext cx="5268538" cy="28624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BC17ABA-618E-8540-8FCA-203D48EDB126}"/>
              </a:ext>
            </a:extLst>
          </p:cNvPr>
          <p:cNvSpPr/>
          <p:nvPr/>
        </p:nvSpPr>
        <p:spPr>
          <a:xfrm>
            <a:off x="233467" y="1261395"/>
            <a:ext cx="86401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 charset="0"/>
              <a:buChar char="•"/>
            </a:pPr>
            <a:r>
              <a:rPr kumimoji="1" lang="en-US" altLang="ja-JP" sz="2400" dirty="0">
                <a:solidFill>
                  <a:prstClr val="black"/>
                </a:solidFill>
              </a:rPr>
              <a:t>Compression ratio (CR): flops/</a:t>
            </a:r>
            <a:r>
              <a:rPr kumimoji="1" lang="en-US" altLang="ja-JP" sz="2400" dirty="0" err="1">
                <a:solidFill>
                  <a:prstClr val="black"/>
                </a:solidFill>
              </a:rPr>
              <a:t>nnz</a:t>
            </a:r>
            <a:r>
              <a:rPr kumimoji="1" lang="de-DE" altLang="ja-JP" sz="2400" dirty="0">
                <a:solidFill>
                  <a:prstClr val="black"/>
                </a:solidFill>
              </a:rPr>
              <a:t>(C)</a:t>
            </a:r>
          </a:p>
          <a:p>
            <a:pPr marL="285750" indent="-285750" defTabSz="457200">
              <a:buFont typeface="Arial" charset="0"/>
              <a:buChar char="•"/>
            </a:pPr>
            <a:r>
              <a:rPr kumimoji="1" lang="de-DE" altLang="ja-JP" sz="2400" dirty="0" err="1">
                <a:solidFill>
                  <a:prstClr val="black"/>
                </a:solidFill>
              </a:rPr>
              <a:t>Combinatorial</a:t>
            </a:r>
            <a:r>
              <a:rPr kumimoji="1" lang="de-DE" altLang="ja-JP" sz="2400" dirty="0">
                <a:solidFill>
                  <a:prstClr val="black"/>
                </a:solidFill>
              </a:rPr>
              <a:t> BLAS </a:t>
            </a:r>
            <a:r>
              <a:rPr kumimoji="1" lang="de-DE" altLang="ja-JP" sz="2400" dirty="0" err="1">
                <a:solidFill>
                  <a:prstClr val="black"/>
                </a:solidFill>
              </a:rPr>
              <a:t>and</a:t>
            </a:r>
            <a:r>
              <a:rPr kumimoji="1" lang="de-DE" altLang="ja-JP" sz="2400" dirty="0">
                <a:solidFill>
                  <a:prstClr val="black"/>
                </a:solidFill>
              </a:rPr>
              <a:t> </a:t>
            </a:r>
            <a:r>
              <a:rPr kumimoji="1" lang="de-DE" altLang="ja-JP" sz="2400" dirty="0" err="1">
                <a:solidFill>
                  <a:prstClr val="black"/>
                </a:solidFill>
              </a:rPr>
              <a:t>HipMCL</a:t>
            </a:r>
            <a:r>
              <a:rPr kumimoji="1" lang="de-DE" altLang="ja-JP" sz="2400" dirty="0">
                <a:solidFill>
                  <a:prstClr val="black"/>
                </a:solidFill>
              </a:rPr>
              <a:t> </a:t>
            </a:r>
            <a:r>
              <a:rPr kumimoji="1" lang="de-DE" altLang="ja-JP" sz="2400" dirty="0" err="1">
                <a:solidFill>
                  <a:prstClr val="black"/>
                </a:solidFill>
              </a:rPr>
              <a:t>use</a:t>
            </a:r>
            <a:r>
              <a:rPr kumimoji="1" lang="de-DE" altLang="ja-JP" sz="2400" dirty="0">
                <a:solidFill>
                  <a:prstClr val="black"/>
                </a:solidFill>
              </a:rPr>
              <a:t> </a:t>
            </a:r>
            <a:r>
              <a:rPr kumimoji="1" lang="de-DE" altLang="ja-JP" sz="2400" dirty="0" err="1">
                <a:solidFill>
                  <a:prstClr val="black"/>
                </a:solidFill>
              </a:rPr>
              <a:t>heap</a:t>
            </a:r>
            <a:endParaRPr kumimoji="1" lang="de-DE" altLang="ja-JP" sz="2400" dirty="0">
              <a:solidFill>
                <a:prstClr val="black"/>
              </a:solidFill>
            </a:endParaRPr>
          </a:p>
          <a:p>
            <a:pPr marL="285750" indent="-285750" defTabSz="457200">
              <a:buFont typeface="Arial" charset="0"/>
              <a:buChar char="•"/>
            </a:pPr>
            <a:r>
              <a:rPr kumimoji="1" lang="de-DE" altLang="ja-JP" sz="2400" dirty="0" err="1">
                <a:solidFill>
                  <a:prstClr val="black"/>
                </a:solidFill>
              </a:rPr>
              <a:t>Stable</a:t>
            </a:r>
            <a:r>
              <a:rPr kumimoji="1" lang="de-DE" altLang="ja-JP" sz="2400" dirty="0">
                <a:solidFill>
                  <a:prstClr val="black"/>
                </a:solidFill>
              </a:rPr>
              <a:t> </a:t>
            </a:r>
            <a:r>
              <a:rPr kumimoji="1" lang="de-DE" altLang="ja-JP" sz="2400" dirty="0" err="1">
                <a:solidFill>
                  <a:prstClr val="black"/>
                </a:solidFill>
              </a:rPr>
              <a:t>performance</a:t>
            </a:r>
            <a:r>
              <a:rPr kumimoji="1" lang="de-DE" altLang="ja-JP" sz="2400" dirty="0">
                <a:solidFill>
                  <a:prstClr val="black"/>
                </a:solidFill>
              </a:rPr>
              <a:t> but </a:t>
            </a:r>
            <a:r>
              <a:rPr kumimoji="1" lang="de-DE" altLang="ja-JP" sz="2400" dirty="0" err="1">
                <a:solidFill>
                  <a:prstClr val="black"/>
                </a:solidFill>
              </a:rPr>
              <a:t>significant</a:t>
            </a:r>
            <a:r>
              <a:rPr kumimoji="1" lang="de-DE" altLang="ja-JP" sz="2400" dirty="0">
                <a:solidFill>
                  <a:prstClr val="black"/>
                </a:solidFill>
              </a:rPr>
              <a:t> </a:t>
            </a:r>
            <a:r>
              <a:rPr kumimoji="1" lang="de-DE" altLang="ja-JP" sz="2400" dirty="0" err="1">
                <a:solidFill>
                  <a:prstClr val="black"/>
                </a:solidFill>
              </a:rPr>
              <a:t>gap</a:t>
            </a:r>
            <a:r>
              <a:rPr kumimoji="1" lang="de-DE" altLang="ja-JP" sz="2400" dirty="0">
                <a:solidFill>
                  <a:prstClr val="black"/>
                </a:solidFill>
              </a:rPr>
              <a:t> in high CR</a:t>
            </a:r>
          </a:p>
          <a:p>
            <a:pPr marL="285750" indent="-285750" defTabSz="457200">
              <a:buFont typeface="Arial" charset="0"/>
              <a:buChar char="•"/>
            </a:pPr>
            <a:r>
              <a:rPr kumimoji="1" lang="de-DE" altLang="ja-JP" sz="2400" dirty="0" err="1">
                <a:solidFill>
                  <a:prstClr val="black"/>
                </a:solidFill>
              </a:rPr>
              <a:t>HipMCL</a:t>
            </a:r>
            <a:r>
              <a:rPr kumimoji="1" lang="de-DE" altLang="ja-JP" sz="2400" dirty="0">
                <a:solidFill>
                  <a:prstClr val="black"/>
                </a:solidFill>
              </a:rPr>
              <a:t> </a:t>
            </a:r>
            <a:r>
              <a:rPr kumimoji="1" lang="de-DE" altLang="ja-JP" sz="2400" dirty="0" err="1">
                <a:solidFill>
                  <a:prstClr val="black"/>
                </a:solidFill>
              </a:rPr>
              <a:t>inputs</a:t>
            </a:r>
            <a:r>
              <a:rPr kumimoji="1" lang="de-DE" altLang="ja-JP" sz="2400" dirty="0">
                <a:solidFill>
                  <a:prstClr val="black"/>
                </a:solidFill>
              </a:rPr>
              <a:t> </a:t>
            </a:r>
            <a:r>
              <a:rPr kumimoji="1" lang="de-DE" altLang="ja-JP" sz="2400" dirty="0" err="1">
                <a:solidFill>
                  <a:prstClr val="black"/>
                </a:solidFill>
              </a:rPr>
              <a:t>have</a:t>
            </a:r>
            <a:r>
              <a:rPr kumimoji="1" lang="de-DE" altLang="ja-JP" sz="2400" dirty="0">
                <a:solidFill>
                  <a:prstClr val="black"/>
                </a:solidFill>
              </a:rPr>
              <a:t> high CR</a:t>
            </a:r>
            <a:endParaRPr kumimoji="1" lang="en-US" altLang="ja-JP" sz="2400" dirty="0">
              <a:solidFill>
                <a:prstClr val="black"/>
              </a:solidFill>
            </a:endParaRPr>
          </a:p>
          <a:p>
            <a:pPr marL="285750" indent="-285750" defTabSz="457200">
              <a:buFont typeface="Arial" charset="0"/>
              <a:buChar char="•"/>
            </a:pPr>
            <a:endParaRPr kumimoji="1" lang="de-DE" altLang="ja-JP" sz="2400" dirty="0">
              <a:solidFill>
                <a:prstClr val="black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DF9932-370C-5C4A-A8E0-D2899635E91E}"/>
              </a:ext>
            </a:extLst>
          </p:cNvPr>
          <p:cNvSpPr txBox="1"/>
          <p:nvPr/>
        </p:nvSpPr>
        <p:spPr>
          <a:xfrm>
            <a:off x="5759138" y="5088182"/>
            <a:ext cx="3114512" cy="83099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prstClr val="black"/>
                </a:solidFill>
              </a:rPr>
              <a:t>Yusuke </a:t>
            </a:r>
            <a:r>
              <a:rPr lang="en-US" sz="1200" dirty="0" err="1">
                <a:solidFill>
                  <a:prstClr val="black"/>
                </a:solidFill>
              </a:rPr>
              <a:t>Nagasaka</a:t>
            </a:r>
            <a:r>
              <a:rPr lang="en-US" sz="1200" dirty="0">
                <a:solidFill>
                  <a:prstClr val="black"/>
                </a:solidFill>
              </a:rPr>
              <a:t>, Satoshi Matsuoka, </a:t>
            </a:r>
            <a:r>
              <a:rPr lang="en-US" sz="1200" dirty="0" err="1">
                <a:solidFill>
                  <a:prstClr val="black"/>
                </a:solidFill>
              </a:rPr>
              <a:t>Ariful</a:t>
            </a:r>
            <a:r>
              <a:rPr lang="en-US" sz="1200" dirty="0">
                <a:solidFill>
                  <a:prstClr val="black"/>
                </a:solidFill>
              </a:rPr>
              <a:t> Azad, and Aydin Buluc. High-performance sparse matrix-matrix products on intel KNL and multicore architectures. In ICPPW, 2018.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CB9AB4-B375-3445-956E-6E83AD7A181D}"/>
              </a:ext>
            </a:extLst>
          </p:cNvPr>
          <p:cNvSpPr/>
          <p:nvPr/>
        </p:nvSpPr>
        <p:spPr>
          <a:xfrm>
            <a:off x="5593970" y="3825445"/>
            <a:ext cx="372705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457200">
              <a:buFont typeface="Arial" charset="0"/>
              <a:buChar char="•"/>
            </a:pPr>
            <a:r>
              <a:rPr kumimoji="1" lang="en-US" altLang="ja-JP" sz="2200" dirty="0">
                <a:solidFill>
                  <a:prstClr val="black"/>
                </a:solidFill>
              </a:rPr>
              <a:t>We will integrate hash algorithms to </a:t>
            </a:r>
            <a:r>
              <a:rPr kumimoji="1" lang="en-US" altLang="ja-JP" sz="2200" dirty="0" err="1">
                <a:solidFill>
                  <a:prstClr val="black"/>
                </a:solidFill>
              </a:rPr>
              <a:t>CombBLAS</a:t>
            </a:r>
            <a:r>
              <a:rPr kumimoji="1" lang="en-US" altLang="ja-JP" sz="2200" dirty="0">
                <a:solidFill>
                  <a:prstClr val="black"/>
                </a:solidFill>
              </a:rPr>
              <a:t> and </a:t>
            </a:r>
            <a:r>
              <a:rPr kumimoji="1" lang="en-US" altLang="ja-JP" sz="2200" dirty="0" err="1">
                <a:solidFill>
                  <a:prstClr val="black"/>
                </a:solidFill>
              </a:rPr>
              <a:t>HipMCL</a:t>
            </a:r>
            <a:endParaRPr kumimoji="1" lang="de-DE" altLang="ja-JP" sz="2000" dirty="0">
              <a:solidFill>
                <a:prstClr val="black"/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E97837F-6604-CA4E-8B17-F53252BF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2865"/>
            <a:ext cx="7924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Performance of shared-memory </a:t>
            </a:r>
            <a:r>
              <a:rPr lang="en-US" dirty="0" err="1"/>
              <a:t>SpGEMM</a:t>
            </a:r>
            <a:r>
              <a:rPr lang="en-US" dirty="0"/>
              <a:t> algorithms</a:t>
            </a:r>
          </a:p>
        </p:txBody>
      </p:sp>
    </p:spTree>
    <p:extLst>
      <p:ext uri="{BB962C8B-B14F-4D97-AF65-F5344CB8AC3E}">
        <p14:creationId xmlns:p14="http://schemas.microsoft.com/office/powerpoint/2010/main" val="4239639850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ing PowerPoint 2011">
  <a:themeElements>
    <a:clrScheme name="Fresh">
      <a:dk1>
        <a:srgbClr val="262626"/>
      </a:dk1>
      <a:lt1>
        <a:sysClr val="window" lastClr="FFFFFF"/>
      </a:lt1>
      <a:dk2>
        <a:srgbClr val="595959"/>
      </a:dk2>
      <a:lt2>
        <a:srgbClr val="EEECE1"/>
      </a:lt2>
      <a:accent1>
        <a:srgbClr val="F4891E"/>
      </a:accent1>
      <a:accent2>
        <a:srgbClr val="7BCF27"/>
      </a:accent2>
      <a:accent3>
        <a:srgbClr val="9BBB59"/>
      </a:accent3>
      <a:accent4>
        <a:srgbClr val="00B0F0"/>
      </a:accent4>
      <a:accent5>
        <a:srgbClr val="4BACC6"/>
      </a:accent5>
      <a:accent6>
        <a:srgbClr val="F79646"/>
      </a:accent6>
      <a:hlink>
        <a:srgbClr val="00B0F0"/>
      </a:hlink>
      <a:folHlink>
        <a:srgbClr val="F489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 PowerPoint 2011.potx</Template>
  <TotalTime>0</TotalTime>
  <Words>1027</Words>
  <Application>Microsoft Macintosh PowerPoint</Application>
  <PresentationFormat>On-screen Show (4:3)</PresentationFormat>
  <Paragraphs>234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ＭＳ Ｐゴシック</vt:lpstr>
      <vt:lpstr>Arial</vt:lpstr>
      <vt:lpstr>Calibri</vt:lpstr>
      <vt:lpstr>Century Schoolbook</vt:lpstr>
      <vt:lpstr>Times New Roman</vt:lpstr>
      <vt:lpstr>Wingdings</vt:lpstr>
      <vt:lpstr>Introducing PowerPoint 2011</vt:lpstr>
      <vt:lpstr>Equation</vt:lpstr>
      <vt:lpstr>HipMCL Status and Future Directions Exabiome AHM, 2018</vt:lpstr>
      <vt:lpstr>Outline: from HipMCL 1.0  to HipMCL 2.0</vt:lpstr>
      <vt:lpstr>HipMCL goal: Identify gene/protein families </vt:lpstr>
      <vt:lpstr>Markov clustering algorithm (MCL)</vt:lpstr>
      <vt:lpstr>High-performance Markov clustering (HipMCL)</vt:lpstr>
      <vt:lpstr>Performance of HipMCL 1.0. (January 2018)</vt:lpstr>
      <vt:lpstr>Under the hood: lots of algorithmic advancements Breakdown of runtime of HipMCL 1.0</vt:lpstr>
      <vt:lpstr>Recent development: Faster shared-memory SpGEMM</vt:lpstr>
      <vt:lpstr>Performance of shared-memory SpGEMM algorithms</vt:lpstr>
      <vt:lpstr>Impact of improved SpGEMM on HipMCL</vt:lpstr>
      <vt:lpstr>GPU support for HipMCL</vt:lpstr>
      <vt:lpstr>GPU support for HipMCL</vt:lpstr>
      <vt:lpstr>Communication-avoiding schemes: 32 bit indexing</vt:lpstr>
      <vt:lpstr>Communication-avoiding schemes:  3D SpGEMM algorithm</vt:lpstr>
      <vt:lpstr>Communication-avoiding schemes:  3D SpGEMM algorithm</vt:lpstr>
      <vt:lpstr>HipMCL 2.0 </vt:lpstr>
      <vt:lpstr>Acknowledgements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2014-01-16T16:30:25Z</dcterms:created>
  <dcterms:modified xsi:type="dcterms:W3CDTF">2018-12-04T20:50:14Z</dcterms:modified>
  <cp:category/>
</cp:coreProperties>
</file>