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1" r:id="rId2"/>
    <p:sldId id="256" r:id="rId3"/>
    <p:sldId id="258" r:id="rId4"/>
    <p:sldId id="259" r:id="rId5"/>
    <p:sldId id="269" r:id="rId6"/>
    <p:sldId id="270" r:id="rId7"/>
    <p:sldId id="276" r:id="rId8"/>
    <p:sldId id="261" r:id="rId9"/>
    <p:sldId id="273" r:id="rId10"/>
    <p:sldId id="275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EF3C98-4AFA-4717-B22D-315B76C47A1B}" v="1" dt="2020-09-18T19:18:26.5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86642" autoAdjust="0"/>
  </p:normalViewPr>
  <p:slideViewPr>
    <p:cSldViewPr snapToGrid="0">
      <p:cViewPr varScale="1">
        <p:scale>
          <a:sx n="62" d="100"/>
          <a:sy n="62" d="100"/>
        </p:scale>
        <p:origin x="9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6B7C7-F232-4E49-A950-FE41516D56E2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32C02-0377-4324-AD4C-70FF53436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64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am05.safelinks.protection.outlook.com/?url=https%3A%2F%2Fstackoverflow.com%2Fquestions%2F15638244%2Fhow-to-calculate-the-latency-and-bandwidth-of-a-network&amp;data=02%7C01%7Cmfaysal%40my.uno.edu%7Cca2a19b5c47d4b0e916a08d83346e801%7C31d4dbf540044469bfeedf294a9de150%7C0%7C0%7C637315727090660887&amp;sdata=Eb1M875d0BBmPxh0lbYqCJ7ipe17Ibeic78vQG31HNI%3D&amp;reserved=0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Renamed_subgraph5 – /global/project/</a:t>
            </a:r>
            <a:r>
              <a:rPr lang="en-US" dirty="0" err="1"/>
              <a:t>projectdirs</a:t>
            </a:r>
            <a:r>
              <a:rPr lang="en-US" dirty="0"/>
              <a:t>/m1982/www/</a:t>
            </a:r>
            <a:r>
              <a:rPr lang="en-US" dirty="0" err="1"/>
              <a:t>HipMCL</a:t>
            </a:r>
            <a:r>
              <a:rPr lang="en-US" dirty="0"/>
              <a:t>/subgraphs-1103/Renamed_subgraph5_set1103_MMSeqs_Qcov065_Hcov065_SBS_all</a:t>
            </a:r>
          </a:p>
          <a:p>
            <a:r>
              <a:rPr lang="en-US" dirty="0"/>
              <a:t>2. subgraph5 - /global/project/</a:t>
            </a:r>
            <a:r>
              <a:rPr lang="en-US" dirty="0" err="1"/>
              <a:t>projectdirs</a:t>
            </a:r>
            <a:r>
              <a:rPr lang="en-US" dirty="0"/>
              <a:t>/m1982/www/</a:t>
            </a:r>
            <a:r>
              <a:rPr lang="en-US" dirty="0" err="1"/>
              <a:t>HipMCL</a:t>
            </a:r>
            <a:r>
              <a:rPr lang="en-US" dirty="0"/>
              <a:t>/subgraphs/subgraph5_iso_vs_iso_30_70length_ALL.m100.indexed.mtx</a:t>
            </a:r>
          </a:p>
          <a:p>
            <a:r>
              <a:rPr lang="en-US" dirty="0"/>
              <a:t>3. subgraph4 - /global/project/</a:t>
            </a:r>
            <a:r>
              <a:rPr lang="en-US" dirty="0" err="1"/>
              <a:t>projectdirs</a:t>
            </a:r>
            <a:r>
              <a:rPr lang="en-US" dirty="0"/>
              <a:t>/m1982/www/</a:t>
            </a:r>
            <a:r>
              <a:rPr lang="en-US" dirty="0" err="1"/>
              <a:t>HipMCL</a:t>
            </a:r>
            <a:r>
              <a:rPr lang="en-US" dirty="0"/>
              <a:t>/subgraphs/subgraph4_iso_vs_iso_30_70length_ALL.m100.indexed.mtx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32C02-0377-4324-AD4C-70FF53436D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4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32C02-0377-4324-AD4C-70FF53436D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00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32C02-0377-4324-AD4C-70FF53436D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91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32C02-0377-4324-AD4C-70FF53436D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4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Original URL: https://stackoverflow.com/questions/15638244/how-to-calculate-the-latency-and-bandwidth-of-a-network. Click or tap if you trust this link."/>
              </a:rPr>
              <a:t>https://stackoverflow.com/questions/15638244/how-to-calculate-the-latency-and-bandwidth-of-a-network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32C02-0377-4324-AD4C-70FF53436D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24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32C02-0377-4324-AD4C-70FF53436D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89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35CED-CD20-4EE7-9B5F-7DE741E5F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EADD61-2E72-4498-A2F7-74218F950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03984-79BC-468A-B288-7C17F5742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B19B9-2240-47FF-9086-2D0208A4D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2A5FF-FE1C-4A5E-A12F-17870E80A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14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B7A11-FAF1-489D-AAF2-793A97212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A7943-914F-4A86-82EC-EB71A573D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79044-DDE9-46F2-A2B2-967942F04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FF9D6-9932-4BE6-90CF-C4CE01C7D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9E5FF-6A50-44FE-832D-14F8185D4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76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E2621E-7084-4940-B24E-F040AFF44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3297C0-66C6-49B6-9133-0EF744DA6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EDB21-0D5F-4A50-855B-58FDC7157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D5ED0-00D4-46BF-9835-CD57B5E0C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13740-6E7D-444C-ACEF-CC2B41986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00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3EB53-EB32-4341-9F89-D9FB8520C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D762D-CC1A-4F24-813E-6849D2154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02132-2C53-4FB0-967C-299DB6135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BF99F-8744-4E32-B7BF-7E85D4B33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BF255-FF5B-4586-96CE-558642304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0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5D2BE-9B3D-4A08-83E6-C3361364E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96C2C-FD71-4010-981F-E7F4FEFE7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956D1-7135-47DE-B180-74AD87AE0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0AD22-D67A-48ED-9D97-12F5B238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3433A-6068-42B9-B30B-8AC3B38E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96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7A7C0-12DB-49AC-B0E2-D6B77C9CF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9C1C4-5D9E-420D-99E5-19A1C82BE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F59AE-1DB0-4F1C-B3B2-7CDA040A6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C2AB8-50D7-4620-9DA2-12B9F4DBD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B0171-C399-4B36-8100-BC29F685D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4C8D8-29BE-4A6F-9F42-D458A823F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8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A3D30-36AE-4EEA-AA88-2ADF03394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B349B-D3D4-4BA8-BD36-90F651077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46885-08A0-4F71-B61D-F11840E62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37934-D691-4FFB-AC3F-8F1B49B6D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912633-8602-4D7E-976A-C230B4817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585B50-5998-4A90-BBAE-8F8920660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23EDE1-84E4-453F-B2F0-50CA62F5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57229-7386-47C9-9915-8EE13226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65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B5CC6-902A-4A7E-B78C-11222046B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DD7E3-1A22-4A7F-9D28-4DC44E7D0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30AC25-D2EC-4496-99C2-ACCA29239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03FF5-0725-400C-A15E-FB64DDD6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66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730ABD-EA61-403E-8120-6DF1E9AF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B1827C-B3CA-4708-AFB1-BF7D157ED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8AD9A-BB13-4E01-8CC3-BC484023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1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7600E-0674-4EFF-B668-0F50A3105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A77BB-ED5A-4EEA-83A8-63A880855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00E11-04B2-4AC1-BAEE-C1ECD2CEE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D361F-F331-4714-B810-BEC3A4FD1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3F5E6-5710-4CD5-BF9E-08513677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20C4B-A5A8-40A8-838B-232699FCC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84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DBCF2-0FEE-46CA-AA81-E1B1A9C71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428100-0F40-4712-B722-CD9616535B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216661-CCA1-4D8B-BB32-A47F1259C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1D9BC-718C-40CF-AE25-DE86A5209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84229-D52A-4E01-8E09-A548623D2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A6CF1-AB3E-4D0C-9BA0-499C6518B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56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BED0D6-2F8F-400D-B776-35D25EE28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C8B33-771A-4850-B7E3-082A97CBA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31B9F-1B98-460B-9716-5675D5975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1B9CF-4F71-45CB-B0F9-5377CB0F66EB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44AE5-A911-40CE-B7B4-C8FE6B0BC0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2FC88-B563-459C-9403-35C4F0778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7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vapich.cse.ohio-state.edu/benchmark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9FD02-AF24-4C8F-A8BA-6E93451921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893B1-979C-4E59-951A-F29EB496A9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July 23, 2020</a:t>
            </a:r>
          </a:p>
        </p:txBody>
      </p:sp>
    </p:spTree>
    <p:extLst>
      <p:ext uri="{BB962C8B-B14F-4D97-AF65-F5344CB8AC3E}">
        <p14:creationId xmlns:p14="http://schemas.microsoft.com/office/powerpoint/2010/main" val="1010047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AC63-EFDA-4E7C-A71C-7D3EE46A3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</a:t>
            </a:r>
            <a:r>
              <a:rPr lang="en-US" kern="1200" baseline="-250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comm</a:t>
            </a: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Validation of Sparse SUMMA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AF6ACCC-8B50-4556-B673-5B3E7CEF5D88}"/>
              </a:ext>
            </a:extLst>
          </p:cNvPr>
          <p:cNvGraphicFramePr>
            <a:graphicFrameLocks noGrp="1"/>
          </p:cNvGraphicFramePr>
          <p:nvPr/>
        </p:nvGraphicFramePr>
        <p:xfrm>
          <a:off x="828675" y="2294981"/>
          <a:ext cx="10525128" cy="2079772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805778">
                  <a:extLst>
                    <a:ext uri="{9D8B030D-6E8A-4147-A177-3AD203B41FA5}">
                      <a16:colId xmlns:a16="http://schemas.microsoft.com/office/drawing/2014/main" val="3924080357"/>
                    </a:ext>
                  </a:extLst>
                </a:gridCol>
                <a:gridCol w="1204362">
                  <a:extLst>
                    <a:ext uri="{9D8B030D-6E8A-4147-A177-3AD203B41FA5}">
                      <a16:colId xmlns:a16="http://schemas.microsoft.com/office/drawing/2014/main" val="404650251"/>
                    </a:ext>
                  </a:extLst>
                </a:gridCol>
                <a:gridCol w="1156041">
                  <a:extLst>
                    <a:ext uri="{9D8B030D-6E8A-4147-A177-3AD203B41FA5}">
                      <a16:colId xmlns:a16="http://schemas.microsoft.com/office/drawing/2014/main" val="3884978462"/>
                    </a:ext>
                  </a:extLst>
                </a:gridCol>
                <a:gridCol w="2002326">
                  <a:extLst>
                    <a:ext uri="{9D8B030D-6E8A-4147-A177-3AD203B41FA5}">
                      <a16:colId xmlns:a16="http://schemas.microsoft.com/office/drawing/2014/main" val="1339667230"/>
                    </a:ext>
                  </a:extLst>
                </a:gridCol>
                <a:gridCol w="2288079">
                  <a:extLst>
                    <a:ext uri="{9D8B030D-6E8A-4147-A177-3AD203B41FA5}">
                      <a16:colId xmlns:a16="http://schemas.microsoft.com/office/drawing/2014/main" val="929464318"/>
                    </a:ext>
                  </a:extLst>
                </a:gridCol>
                <a:gridCol w="2068542">
                  <a:extLst>
                    <a:ext uri="{9D8B030D-6E8A-4147-A177-3AD203B41FA5}">
                      <a16:colId xmlns:a16="http://schemas.microsoft.com/office/drawing/2014/main" val="1242243376"/>
                    </a:ext>
                  </a:extLst>
                </a:gridCol>
              </a:tblGrid>
              <a:tr h="49606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effectLst/>
                        </a:rPr>
                        <a:t>Network</a:t>
                      </a:r>
                      <a:endParaRPr lang="en-US" sz="23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294" marR="85294" marT="11847" marB="0"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effectLst/>
                        </a:rPr>
                        <a:t>T</a:t>
                      </a:r>
                      <a:r>
                        <a:rPr lang="en-US" sz="1400" b="1" u="none" strike="noStrike" baseline="-25000">
                          <a:effectLst/>
                        </a:rPr>
                        <a:t>comm</a:t>
                      </a:r>
                      <a:r>
                        <a:rPr lang="en-US" sz="1400" b="1" u="none" strike="noStrike">
                          <a:effectLst/>
                        </a:rPr>
                        <a:t> (Observed)</a:t>
                      </a:r>
                      <a:endParaRPr lang="en-US" sz="23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294" marR="85294" marT="11847" marB="0"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effectLst/>
                        </a:rPr>
                        <a:t>nnz(A)</a:t>
                      </a:r>
                      <a:endParaRPr lang="en-US" sz="23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294" marR="85294" marT="11847" marB="0"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effectLst/>
                        </a:rPr>
                        <a:t>T</a:t>
                      </a:r>
                      <a:r>
                        <a:rPr lang="en-US" sz="1400" b="1" u="none" strike="noStrike" baseline="-25000">
                          <a:effectLst/>
                        </a:rPr>
                        <a:t>comm</a:t>
                      </a:r>
                      <a:r>
                        <a:rPr lang="en-US" sz="1400" b="1" u="none" strike="noStrike">
                          <a:effectLst/>
                        </a:rPr>
                        <a:t>(1/</a:t>
                      </a:r>
                      <a:r>
                        <a:rPr lang="el-GR" sz="1400" b="1" u="none" strike="noStrike">
                          <a:effectLst/>
                        </a:rPr>
                        <a:t>β</a:t>
                      </a:r>
                      <a:r>
                        <a:rPr lang="en-US" sz="1400" b="1" u="none" strike="noStrike" baseline="-25000">
                          <a:effectLst/>
                        </a:rPr>
                        <a:t>min</a:t>
                      </a:r>
                      <a:r>
                        <a:rPr lang="en-US" sz="1400" b="1" u="none" strike="noStrike">
                          <a:effectLst/>
                        </a:rPr>
                        <a:t>=0.49MB/s)</a:t>
                      </a:r>
                      <a:endParaRPr lang="en-US" sz="23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294" marR="85294" marT="11847" marB="0"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effectLst/>
                        </a:rPr>
                        <a:t>T</a:t>
                      </a:r>
                      <a:r>
                        <a:rPr lang="en-US" sz="1400" b="1" u="none" strike="noStrike" baseline="-25000">
                          <a:effectLst/>
                        </a:rPr>
                        <a:t>comm</a:t>
                      </a:r>
                      <a:r>
                        <a:rPr lang="en-US" sz="1400" b="1" u="none" strike="noStrike">
                          <a:effectLst/>
                        </a:rPr>
                        <a:t>(1/</a:t>
                      </a:r>
                      <a:r>
                        <a:rPr lang="el-GR" sz="1400" b="1" u="none" strike="noStrike">
                          <a:effectLst/>
                        </a:rPr>
                        <a:t>β</a:t>
                      </a:r>
                      <a:r>
                        <a:rPr lang="en-US" sz="1400" b="1" u="none" strike="noStrike" baseline="-25000">
                          <a:effectLst/>
                        </a:rPr>
                        <a:t>max</a:t>
                      </a:r>
                      <a:r>
                        <a:rPr lang="en-US" sz="1400" b="1" u="none" strike="noStrike">
                          <a:effectLst/>
                        </a:rPr>
                        <a:t>=8063.32MB/s)</a:t>
                      </a:r>
                      <a:endParaRPr lang="en-US" sz="23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294" marR="85294" marT="11847" marB="0"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effectLst/>
                        </a:rPr>
                        <a:t>T</a:t>
                      </a:r>
                      <a:r>
                        <a:rPr lang="en-US" sz="1400" b="1" u="none" strike="noStrike" baseline="-25000">
                          <a:effectLst/>
                        </a:rPr>
                        <a:t>comm</a:t>
                      </a:r>
                      <a:r>
                        <a:rPr lang="en-US" sz="1400" b="1" u="none" strike="noStrike">
                          <a:effectLst/>
                        </a:rPr>
                        <a:t>(1/</a:t>
                      </a:r>
                      <a:r>
                        <a:rPr lang="el-GR" sz="1400" b="1" u="none" strike="noStrike">
                          <a:effectLst/>
                        </a:rPr>
                        <a:t>β</a:t>
                      </a:r>
                      <a:r>
                        <a:rPr lang="en-US" sz="1400" b="1" u="none" strike="noStrike" baseline="-25000">
                          <a:effectLst/>
                        </a:rPr>
                        <a:t>word</a:t>
                      </a:r>
                      <a:r>
                        <a:rPr lang="en-US" sz="1400" b="1" u="none" strike="noStrike">
                          <a:effectLst/>
                        </a:rPr>
                        <a:t>=1.98MB/s)</a:t>
                      </a:r>
                      <a:endParaRPr lang="en-US" sz="23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294" marR="85294" marT="11847" marB="0"/>
                </a:tc>
                <a:extLst>
                  <a:ext uri="{0D108BD9-81ED-4DB2-BD59-A6C34878D82A}">
                    <a16:rowId xmlns:a16="http://schemas.microsoft.com/office/drawing/2014/main" val="175085471"/>
                  </a:ext>
                </a:extLst>
              </a:tr>
              <a:tr h="27191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effectLst/>
                        </a:rPr>
                        <a:t>Archaea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294" marR="85294" marT="11847" marB="0"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effectLst/>
                        </a:rPr>
                        <a:t>7.72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294" marR="85294" marT="11847" marB="0"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effectLst/>
                        </a:rPr>
                        <a:t>206436881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294" marR="85294" marT="11847" marB="0"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effectLst/>
                        </a:rPr>
                        <a:t>1685.2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294" marR="85294" marT="11847" marB="0"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effectLst/>
                        </a:rPr>
                        <a:t>0.1024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294" marR="85294" marT="11847" marB="0"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effectLst/>
                        </a:rPr>
                        <a:t>417.04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294" marR="85294" marT="11847" marB="0"/>
                </a:tc>
                <a:extLst>
                  <a:ext uri="{0D108BD9-81ED-4DB2-BD59-A6C34878D82A}">
                    <a16:rowId xmlns:a16="http://schemas.microsoft.com/office/drawing/2014/main" val="3410701532"/>
                  </a:ext>
                </a:extLst>
              </a:tr>
              <a:tr h="27191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effectLst/>
                        </a:rPr>
                        <a:t>Eukarea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294" marR="85294" marT="11847" marB="0"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effectLst/>
                        </a:rPr>
                        <a:t>17.84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294" marR="85294" marT="11847" marB="0"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effectLst/>
                        </a:rPr>
                        <a:t>363007042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294" marR="85294" marT="11847" marB="0"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effectLst/>
                        </a:rPr>
                        <a:t>2963.3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294" marR="85294" marT="11847" marB="0"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effectLst/>
                        </a:rPr>
                        <a:t>0.18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294" marR="85294" marT="11847" marB="0"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effectLst/>
                        </a:rPr>
                        <a:t>733.35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294" marR="85294" marT="11847" marB="0"/>
                </a:tc>
                <a:extLst>
                  <a:ext uri="{0D108BD9-81ED-4DB2-BD59-A6C34878D82A}">
                    <a16:rowId xmlns:a16="http://schemas.microsoft.com/office/drawing/2014/main" val="3610095922"/>
                  </a:ext>
                </a:extLst>
              </a:tr>
              <a:tr h="49606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effectLst/>
                        </a:rPr>
                        <a:t>Renamed_subgraph5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294" marR="85294" marT="11847" marB="0"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effectLst/>
                        </a:rPr>
                        <a:t>9.97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294" marR="85294" marT="11847" marB="0"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effectLst/>
                        </a:rPr>
                        <a:t>67337757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294" marR="85294" marT="11847" marB="0"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effectLst/>
                        </a:rPr>
                        <a:t>549.7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294" marR="85294" marT="11847" marB="0"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effectLst/>
                        </a:rPr>
                        <a:t>0.033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294" marR="85294" marT="11847" marB="0"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effectLst/>
                        </a:rPr>
                        <a:t>136.04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294" marR="85294" marT="11847" marB="0"/>
                </a:tc>
                <a:extLst>
                  <a:ext uri="{0D108BD9-81ED-4DB2-BD59-A6C34878D82A}">
                    <a16:rowId xmlns:a16="http://schemas.microsoft.com/office/drawing/2014/main" val="899142011"/>
                  </a:ext>
                </a:extLst>
              </a:tr>
              <a:tr h="27191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effectLst/>
                        </a:rPr>
                        <a:t>Subgraph4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294" marR="85294" marT="11847" marB="0"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effectLst/>
                        </a:rPr>
                        <a:t>17.80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294" marR="85294" marT="11847" marB="0"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effectLst/>
                        </a:rPr>
                        <a:t>331397685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294" marR="85294" marT="11847" marB="0"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effectLst/>
                        </a:rPr>
                        <a:t>2705.29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294" marR="85294" marT="11847" marB="0"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effectLst/>
                        </a:rPr>
                        <a:t>0.16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294" marR="85294" marT="11847" marB="0"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effectLst/>
                        </a:rPr>
                        <a:t>669.49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294" marR="85294" marT="11847" marB="0"/>
                </a:tc>
                <a:extLst>
                  <a:ext uri="{0D108BD9-81ED-4DB2-BD59-A6C34878D82A}">
                    <a16:rowId xmlns:a16="http://schemas.microsoft.com/office/drawing/2014/main" val="2844595591"/>
                  </a:ext>
                </a:extLst>
              </a:tr>
              <a:tr h="27191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effectLst/>
                        </a:rPr>
                        <a:t>Subgraph5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294" marR="85294" marT="11847" marB="0"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effectLst/>
                        </a:rPr>
                        <a:t>5.28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294" marR="85294" marT="11847" marB="0"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effectLst/>
                        </a:rPr>
                        <a:t>83942413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294" marR="85294" marT="11847" marB="0"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effectLst/>
                        </a:rPr>
                        <a:t>685.24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294" marR="85294" marT="11847" marB="0"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effectLst/>
                        </a:rPr>
                        <a:t>0.042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294" marR="85294" marT="11847" marB="0"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effectLst/>
                        </a:rPr>
                        <a:t>169.58</a:t>
                      </a:r>
                      <a:endParaRPr lang="en-US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294" marR="85294" marT="11847" marB="0"/>
                </a:tc>
                <a:extLst>
                  <a:ext uri="{0D108BD9-81ED-4DB2-BD59-A6C34878D82A}">
                    <a16:rowId xmlns:a16="http://schemas.microsoft.com/office/drawing/2014/main" val="2081656991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63932F5C-813A-444E-BA5A-3BA52C117187}"/>
              </a:ext>
            </a:extLst>
          </p:cNvPr>
          <p:cNvSpPr txBox="1"/>
          <p:nvPr/>
        </p:nvSpPr>
        <p:spPr>
          <a:xfrm>
            <a:off x="1363851" y="5145435"/>
            <a:ext cx="8663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network run on </a:t>
            </a:r>
            <a:r>
              <a:rPr lang="en-US" b="1" dirty="0"/>
              <a:t>16 MPI processes</a:t>
            </a:r>
            <a:r>
              <a:rPr lang="en-US" dirty="0"/>
              <a:t> in 16 compute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Latency value (</a:t>
            </a:r>
            <a:r>
              <a:rPr lang="el-GR" dirty="0"/>
              <a:t>α</a:t>
            </a:r>
            <a:r>
              <a:rPr lang="en-US" dirty="0"/>
              <a:t>) is ignored for </a:t>
            </a:r>
            <a:r>
              <a:rPr lang="en-US" dirty="0" err="1"/>
              <a:t>Tcomm</a:t>
            </a:r>
            <a:r>
              <a:rPr lang="en-US" dirty="0"/>
              <a:t> calculation as it has very little impact on the overall </a:t>
            </a:r>
            <a:r>
              <a:rPr lang="en-US" dirty="0" err="1"/>
              <a:t>T</a:t>
            </a:r>
            <a:r>
              <a:rPr lang="en-US" baseline="-25000" dirty="0" err="1"/>
              <a:t>comm</a:t>
            </a:r>
            <a:endParaRPr lang="en-US" baseline="-25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of the </a:t>
            </a:r>
            <a:r>
              <a:rPr lang="en-US" dirty="0" err="1"/>
              <a:t>T</a:t>
            </a:r>
            <a:r>
              <a:rPr lang="en-US" baseline="-25000" dirty="0" err="1"/>
              <a:t>comm</a:t>
            </a:r>
            <a:r>
              <a:rPr lang="en-US" dirty="0"/>
              <a:t> value here is in seconds</a:t>
            </a:r>
          </a:p>
        </p:txBody>
      </p:sp>
    </p:spTree>
    <p:extLst>
      <p:ext uri="{BB962C8B-B14F-4D97-AF65-F5344CB8AC3E}">
        <p14:creationId xmlns:p14="http://schemas.microsoft.com/office/powerpoint/2010/main" val="240103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C477752-ACCA-41C1-9B1D-D0CED1F9C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F2AC63-EFDA-4E7C-A71C-7D3EE46A3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664"/>
            <a:ext cx="8724254" cy="13064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</a:t>
            </a:r>
            <a:r>
              <a:rPr lang="en-US" kern="1200" baseline="-250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comm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Validation of Sparse SUMMA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946B1B0-2501-43C9-AA9A-183C6D3449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853645"/>
              </p:ext>
            </p:extLst>
          </p:nvPr>
        </p:nvGraphicFramePr>
        <p:xfrm>
          <a:off x="838200" y="2340990"/>
          <a:ext cx="10512550" cy="1940332"/>
        </p:xfrm>
        <a:graphic>
          <a:graphicData uri="http://schemas.openxmlformats.org/drawingml/2006/table">
            <a:tbl>
              <a:tblPr firstRow="1" firstCol="1" bandRow="1"/>
              <a:tblGrid>
                <a:gridCol w="1838530">
                  <a:extLst>
                    <a:ext uri="{9D8B030D-6E8A-4147-A177-3AD203B41FA5}">
                      <a16:colId xmlns:a16="http://schemas.microsoft.com/office/drawing/2014/main" val="2541303973"/>
                    </a:ext>
                  </a:extLst>
                </a:gridCol>
                <a:gridCol w="1106818">
                  <a:extLst>
                    <a:ext uri="{9D8B030D-6E8A-4147-A177-3AD203B41FA5}">
                      <a16:colId xmlns:a16="http://schemas.microsoft.com/office/drawing/2014/main" val="3198233605"/>
                    </a:ext>
                  </a:extLst>
                </a:gridCol>
                <a:gridCol w="1122899">
                  <a:extLst>
                    <a:ext uri="{9D8B030D-6E8A-4147-A177-3AD203B41FA5}">
                      <a16:colId xmlns:a16="http://schemas.microsoft.com/office/drawing/2014/main" val="297917206"/>
                    </a:ext>
                  </a:extLst>
                </a:gridCol>
                <a:gridCol w="2029499">
                  <a:extLst>
                    <a:ext uri="{9D8B030D-6E8A-4147-A177-3AD203B41FA5}">
                      <a16:colId xmlns:a16="http://schemas.microsoft.com/office/drawing/2014/main" val="2006494443"/>
                    </a:ext>
                  </a:extLst>
                </a:gridCol>
                <a:gridCol w="2318968">
                  <a:extLst>
                    <a:ext uri="{9D8B030D-6E8A-4147-A177-3AD203B41FA5}">
                      <a16:colId xmlns:a16="http://schemas.microsoft.com/office/drawing/2014/main" val="2677210564"/>
                    </a:ext>
                  </a:extLst>
                </a:gridCol>
                <a:gridCol w="2095836">
                  <a:extLst>
                    <a:ext uri="{9D8B030D-6E8A-4147-A177-3AD203B41FA5}">
                      <a16:colId xmlns:a16="http://schemas.microsoft.com/office/drawing/2014/main" val="3430877777"/>
                    </a:ext>
                  </a:extLst>
                </a:gridCol>
              </a:tblGrid>
              <a:tr h="51268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Graph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841" marR="86841" marT="120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400" b="0" i="0" u="none" strike="noStrike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</a:t>
                      </a: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(Observed)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841" marR="86841" marT="120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nnz(A)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841" marR="86841" marT="120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400" b="0" i="0" u="none" strike="noStrike" baseline="-25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</a:t>
                      </a:r>
                      <a:r>
                        <a:rPr lang="en-US" sz="14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(1/</a:t>
                      </a:r>
                      <a:r>
                        <a:rPr lang="el-GR" sz="14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β</a:t>
                      </a:r>
                      <a:r>
                        <a:rPr lang="en-US" sz="1400" b="0" i="0" u="none" strike="noStrike" baseline="-25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</a:t>
                      </a:r>
                      <a:r>
                        <a:rPr lang="en-US" sz="14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=0.49MB/s)</a:t>
                      </a:r>
                      <a:endParaRPr lang="en-US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841" marR="86841" marT="120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400" b="0" i="0" u="none" strike="noStrike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</a:t>
                      </a: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(1/</a:t>
                      </a:r>
                      <a:r>
                        <a:rPr lang="el-GR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β</a:t>
                      </a:r>
                      <a:r>
                        <a:rPr lang="en-US" sz="1400" b="0" i="0" u="none" strike="noStrike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max</a:t>
                      </a: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=8063.32MB/s</a:t>
                      </a: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841" marR="86841" marT="120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400" b="0" i="0" u="none" strike="noStrike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</a:t>
                      </a: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(1/</a:t>
                      </a:r>
                      <a:r>
                        <a:rPr lang="el-GR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β</a:t>
                      </a:r>
                      <a:r>
                        <a:rPr lang="en-US" sz="1400" b="0" i="0" u="none" strike="noStrike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word</a:t>
                      </a: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=1.98MB/s</a:t>
                      </a: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841" marR="86841" marT="120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6505567"/>
                  </a:ext>
                </a:extLst>
              </a:tr>
              <a:tr h="28553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Archaea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841" marR="86841" marT="120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8.8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841" marR="86841" marT="120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206436881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841" marR="86841" marT="120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3370.4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841" marR="86841" marT="120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0.2048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841" marR="86841" marT="120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834.08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841" marR="86841" marT="120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2872249"/>
                  </a:ext>
                </a:extLst>
              </a:tr>
              <a:tr h="28553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Eukarea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841" marR="86841" marT="120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27.97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841" marR="86841" marT="120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363007042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841" marR="86841" marT="120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5926.65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841" marR="86841" marT="120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0.36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841" marR="86841" marT="120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1466.70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841" marR="86841" marT="120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7859379"/>
                  </a:ext>
                </a:extLst>
              </a:tr>
              <a:tr h="28553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Renamed_subgraph5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841" marR="86841" marT="120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4.75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841" marR="86841" marT="120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67337757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841" marR="86841" marT="120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1099.39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841" marR="86841" marT="120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0.066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841" marR="86841" marT="120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272.07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841" marR="86841" marT="120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4943488"/>
                  </a:ext>
                </a:extLst>
              </a:tr>
              <a:tr h="28553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Subgraph4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841" marR="86841" marT="120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841" marR="86841" marT="120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331397685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841" marR="86841" marT="120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5410.58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841" marR="86841" marT="120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0.32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841" marR="86841" marT="120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1338.98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841" marR="86841" marT="120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4800530"/>
                  </a:ext>
                </a:extLst>
              </a:tr>
              <a:tr h="28553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Subgraph5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841" marR="86841" marT="120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2.98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841" marR="86841" marT="120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83942413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841" marR="86841" marT="120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1370.48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841" marR="86841" marT="120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0.084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841" marR="86841" marT="120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339.16</a:t>
                      </a:r>
                      <a:endParaRPr lang="en-US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841" marR="86841" marT="120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981216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0108D0A0-DD88-46A8-97B1-AC4D99AE21A7}"/>
              </a:ext>
            </a:extLst>
          </p:cNvPr>
          <p:cNvSpPr txBox="1"/>
          <p:nvPr/>
        </p:nvSpPr>
        <p:spPr>
          <a:xfrm>
            <a:off x="1363851" y="5145435"/>
            <a:ext cx="8663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network run on </a:t>
            </a:r>
            <a:r>
              <a:rPr lang="en-US" b="1" dirty="0"/>
              <a:t>4 MPI processes</a:t>
            </a:r>
            <a:r>
              <a:rPr lang="en-US" dirty="0"/>
              <a:t> in 4 compute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Latency value (</a:t>
            </a:r>
            <a:r>
              <a:rPr lang="el-GR" dirty="0"/>
              <a:t>α</a:t>
            </a:r>
            <a:r>
              <a:rPr lang="en-US" dirty="0"/>
              <a:t>) is ignored for </a:t>
            </a:r>
            <a:r>
              <a:rPr lang="en-US" dirty="0" err="1"/>
              <a:t>Tcomm</a:t>
            </a:r>
            <a:r>
              <a:rPr lang="en-US" dirty="0"/>
              <a:t> calculation as it has very little impact on the overall </a:t>
            </a:r>
            <a:r>
              <a:rPr lang="en-US" dirty="0" err="1"/>
              <a:t>T</a:t>
            </a:r>
            <a:r>
              <a:rPr lang="en-US" baseline="-25000" dirty="0" err="1"/>
              <a:t>comm</a:t>
            </a:r>
            <a:endParaRPr lang="en-US" baseline="-25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of the </a:t>
            </a:r>
            <a:r>
              <a:rPr lang="en-US" dirty="0" err="1"/>
              <a:t>T</a:t>
            </a:r>
            <a:r>
              <a:rPr lang="en-US" baseline="-25000" dirty="0" err="1"/>
              <a:t>comm</a:t>
            </a:r>
            <a:r>
              <a:rPr lang="en-US" dirty="0"/>
              <a:t> value here is in seconds</a:t>
            </a:r>
          </a:p>
        </p:txBody>
      </p:sp>
    </p:spTree>
    <p:extLst>
      <p:ext uri="{BB962C8B-B14F-4D97-AF65-F5344CB8AC3E}">
        <p14:creationId xmlns:p14="http://schemas.microsoft.com/office/powerpoint/2010/main" val="2499589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BADCCF-8A79-4BE7-9453-DA10015FD92C}"/>
              </a:ext>
            </a:extLst>
          </p:cNvPr>
          <p:cNvSpPr txBox="1"/>
          <p:nvPr/>
        </p:nvSpPr>
        <p:spPr>
          <a:xfrm>
            <a:off x="1079292" y="899410"/>
            <a:ext cx="10268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Outline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EBDA52-BE46-433D-AB6E-4D2949F916FF}"/>
              </a:ext>
            </a:extLst>
          </p:cNvPr>
          <p:cNvSpPr txBox="1"/>
          <p:nvPr/>
        </p:nvSpPr>
        <p:spPr>
          <a:xfrm>
            <a:off x="1079292" y="2068643"/>
            <a:ext cx="101333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Estimation of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alpha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l-GR" sz="2400" b="1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and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beta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l-GR" sz="2400" b="1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parameter in Sparse SUMMA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Validation of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comm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of Sparse SUMMA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930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7E8AE0-82F9-4ABF-AB3C-2A78227F0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Description of the Dataset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090417F-29F0-4AA2-8499-9932042C405E}"/>
              </a:ext>
            </a:extLst>
          </p:cNvPr>
          <p:cNvGraphicFramePr>
            <a:graphicFrameLocks noGrp="1"/>
          </p:cNvGraphicFramePr>
          <p:nvPr/>
        </p:nvGraphicFramePr>
        <p:xfrm>
          <a:off x="639351" y="2091095"/>
          <a:ext cx="10916764" cy="4206244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3590575">
                  <a:extLst>
                    <a:ext uri="{9D8B030D-6E8A-4147-A177-3AD203B41FA5}">
                      <a16:colId xmlns:a16="http://schemas.microsoft.com/office/drawing/2014/main" val="675501388"/>
                    </a:ext>
                  </a:extLst>
                </a:gridCol>
                <a:gridCol w="3989438">
                  <a:extLst>
                    <a:ext uri="{9D8B030D-6E8A-4147-A177-3AD203B41FA5}">
                      <a16:colId xmlns:a16="http://schemas.microsoft.com/office/drawing/2014/main" val="3506377329"/>
                    </a:ext>
                  </a:extLst>
                </a:gridCol>
                <a:gridCol w="3336751">
                  <a:extLst>
                    <a:ext uri="{9D8B030D-6E8A-4147-A177-3AD203B41FA5}">
                      <a16:colId xmlns:a16="http://schemas.microsoft.com/office/drawing/2014/main" val="1572185863"/>
                    </a:ext>
                  </a:extLst>
                </a:gridCol>
              </a:tblGrid>
              <a:tr h="11500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Dataset</a:t>
                      </a:r>
                      <a:endParaRPr lang="en-US" sz="2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5675" marR="199256" marT="132837" marB="1328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Number of Vertices (million)</a:t>
                      </a:r>
                      <a:endParaRPr lang="en-US" sz="2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5675" marR="199256" marT="132837" marB="1328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Number of Edges (million)</a:t>
                      </a:r>
                      <a:endParaRPr lang="en-US" sz="2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5675" marR="199256" marT="132837" marB="1328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6395539"/>
                  </a:ext>
                </a:extLst>
              </a:tr>
              <a:tr h="6112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Renamed subgraph5</a:t>
                      </a:r>
                      <a:endParaRPr lang="en-US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5675" marR="199256" marT="132837" marB="132837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0.58</a:t>
                      </a:r>
                      <a:endParaRPr 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5675" marR="199256" marT="132837" marB="132837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67</a:t>
                      </a:r>
                      <a:endParaRPr 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5675" marR="199256" marT="132837" marB="1328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2036117"/>
                  </a:ext>
                </a:extLst>
              </a:tr>
              <a:tr h="6112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subgraph5</a:t>
                      </a:r>
                      <a:endParaRPr lang="en-US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5675" marR="199256" marT="132837" marB="132837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1.79</a:t>
                      </a:r>
                      <a:endParaRPr 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5675" marR="199256" marT="132837" marB="132837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82</a:t>
                      </a:r>
                      <a:endParaRPr 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5675" marR="199256" marT="132837" marB="1328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7583515"/>
                  </a:ext>
                </a:extLst>
              </a:tr>
              <a:tr h="6112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archaea</a:t>
                      </a:r>
                      <a:endParaRPr lang="en-US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5675" marR="199256" marT="132837" marB="132837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1.6</a:t>
                      </a:r>
                      <a:endParaRPr 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5675" marR="199256" marT="132837" marB="132837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205</a:t>
                      </a:r>
                      <a:endParaRPr 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5675" marR="199256" marT="132837" marB="1328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342633"/>
                  </a:ext>
                </a:extLst>
              </a:tr>
              <a:tr h="6112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Eukarya</a:t>
                      </a:r>
                      <a:endParaRPr lang="en-US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5675" marR="199256" marT="132837" marB="132837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3.2</a:t>
                      </a:r>
                      <a:endParaRPr lang="en-US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5675" marR="199256" marT="132837" marB="132837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360</a:t>
                      </a:r>
                      <a:endParaRPr 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5675" marR="199256" marT="132837" marB="1328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757769"/>
                  </a:ext>
                </a:extLst>
              </a:tr>
              <a:tr h="6112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subgraph4</a:t>
                      </a:r>
                      <a:endParaRPr lang="en-US" sz="1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5675" marR="199256" marT="132837" marB="132837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3.8</a:t>
                      </a:r>
                      <a:endParaRPr 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5675" marR="199256" marT="132837" marB="132837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327</a:t>
                      </a:r>
                      <a:endParaRPr lang="en-US" sz="1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5675" marR="199256" marT="132837" marB="1328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680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1554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AC63-EFDA-4E7C-A71C-7D3EE46A3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396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Finding Lat</a:t>
            </a:r>
            <a:r>
              <a:rPr lang="en-US" dirty="0"/>
              <a:t>ency (</a:t>
            </a:r>
            <a:r>
              <a:rPr lang="el-GR" dirty="0"/>
              <a:t>α</a:t>
            </a:r>
            <a:r>
              <a:rPr lang="en-US" dirty="0"/>
              <a:t>) and Inverse Bandwidth (</a:t>
            </a:r>
            <a:r>
              <a:rPr lang="el-GR" dirty="0"/>
              <a:t>β</a:t>
            </a:r>
            <a:r>
              <a:rPr lang="en-US" dirty="0"/>
              <a:t>)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CC4518-B5D7-456F-B78A-42E986EA50DF}"/>
              </a:ext>
            </a:extLst>
          </p:cNvPr>
          <p:cNvSpPr txBox="1"/>
          <p:nvPr/>
        </p:nvSpPr>
        <p:spPr>
          <a:xfrm>
            <a:off x="1162373" y="2123268"/>
            <a:ext cx="97484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Ohio State University (OSU) benchmark suite is used </a:t>
            </a:r>
            <a:r>
              <a:rPr lang="en-US" sz="2400" dirty="0">
                <a:hlinkClick r:id="rId3"/>
              </a:rPr>
              <a:t>http://mvapich.cse.ohio-state.edu/benchmarks/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Multiple runs and multiple iterations in each run are executed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Point to point </a:t>
            </a:r>
            <a:r>
              <a:rPr lang="en-US" sz="2400" dirty="0" err="1"/>
              <a:t>pingpong</a:t>
            </a:r>
            <a:r>
              <a:rPr lang="en-US" sz="2400" dirty="0"/>
              <a:t> latency test was also executed using self-written code</a:t>
            </a:r>
          </a:p>
        </p:txBody>
      </p:sp>
    </p:spTree>
    <p:extLst>
      <p:ext uri="{BB962C8B-B14F-4D97-AF65-F5344CB8AC3E}">
        <p14:creationId xmlns:p14="http://schemas.microsoft.com/office/powerpoint/2010/main" val="4056875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AC63-EFDA-4E7C-A71C-7D3EE46A3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P2P Latency (α) vs Message Size 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1D2327-2CE8-4AA4-9D5E-6062D29FA7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882" y="1825626"/>
            <a:ext cx="9160710" cy="43513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4F71A7-7DA4-49B7-A9AD-F4895EA23AA1}"/>
              </a:ext>
            </a:extLst>
          </p:cNvPr>
          <p:cNvSpPr txBox="1"/>
          <p:nvPr/>
        </p:nvSpPr>
        <p:spPr>
          <a:xfrm>
            <a:off x="2045775" y="6307810"/>
            <a:ext cx="8663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 </a:t>
            </a:r>
            <a:r>
              <a:rPr lang="en-US" dirty="0"/>
              <a:t>Each MPI process (point) is run on separate compute node</a:t>
            </a:r>
          </a:p>
        </p:txBody>
      </p:sp>
    </p:spTree>
    <p:extLst>
      <p:ext uri="{BB962C8B-B14F-4D97-AF65-F5344CB8AC3E}">
        <p14:creationId xmlns:p14="http://schemas.microsoft.com/office/powerpoint/2010/main" val="153274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AC63-EFDA-4E7C-A71C-7D3EE46A3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MPI_Bcast P2P Latency (α) vs Message Size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77D494BE-1E80-4761-AEA1-3095DBD6B0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882" y="1825626"/>
            <a:ext cx="9160710" cy="43513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A885CF-6E3E-482C-B435-AF6F66A4C85F}"/>
              </a:ext>
            </a:extLst>
          </p:cNvPr>
          <p:cNvSpPr txBox="1"/>
          <p:nvPr/>
        </p:nvSpPr>
        <p:spPr>
          <a:xfrm>
            <a:off x="2092270" y="6307810"/>
            <a:ext cx="8663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 </a:t>
            </a:r>
            <a:r>
              <a:rPr lang="en-US" dirty="0"/>
              <a:t>16 MPI processes running in 16 compute nodes are used for </a:t>
            </a:r>
            <a:r>
              <a:rPr lang="en-US" dirty="0" err="1"/>
              <a:t>MPI_Bcast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695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A1392-5FDE-41AF-8E09-13A095D2D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Finding </a:t>
            </a:r>
            <a:r>
              <a:rPr lang="en-US" sz="3600" dirty="0" err="1"/>
              <a:t>MPI_Bcast</a:t>
            </a:r>
            <a:r>
              <a:rPr lang="en-US" sz="3600" dirty="0"/>
              <a:t> Latency (α) and Bandwidth (1/</a:t>
            </a:r>
            <a:r>
              <a:rPr lang="el-GR" sz="3600" dirty="0"/>
              <a:t> β</a:t>
            </a:r>
            <a:r>
              <a:rPr lang="en-US" sz="36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2E863-4D55-4FB3-8B96-7DF3E1CD2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29027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dirty="0"/>
              <a:t>= α + </a:t>
            </a:r>
            <a:r>
              <a:rPr lang="el-GR" dirty="0"/>
              <a:t>β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 </a:t>
            </a:r>
            <a:r>
              <a:rPr lang="en-US" dirty="0">
                <a:sym typeface="Wingdings" panose="05000000000000000000" pitchFamily="2" charset="2"/>
              </a:rPr>
              <a:t> 148.26 = </a:t>
            </a:r>
            <a:r>
              <a:rPr lang="en-US" dirty="0"/>
              <a:t>α + </a:t>
            </a:r>
            <a:r>
              <a:rPr lang="el-GR" dirty="0"/>
              <a:t>β</a:t>
            </a:r>
            <a:r>
              <a:rPr lang="en-US" dirty="0"/>
              <a:t> * 131072</a:t>
            </a:r>
          </a:p>
          <a:p>
            <a:r>
              <a:rPr lang="en-US" dirty="0"/>
              <a:t>y</a:t>
            </a:r>
            <a:r>
              <a:rPr lang="en-US" baseline="-25000" dirty="0"/>
              <a:t>2</a:t>
            </a:r>
            <a:r>
              <a:rPr lang="en-US" dirty="0"/>
              <a:t>= α + </a:t>
            </a:r>
            <a:r>
              <a:rPr lang="el-GR" dirty="0"/>
              <a:t>β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	 </a:t>
            </a:r>
            <a:r>
              <a:rPr lang="en-US" dirty="0">
                <a:sym typeface="Wingdings" panose="05000000000000000000" pitchFamily="2" charset="2"/>
              </a:rPr>
              <a:t> 229.5 = </a:t>
            </a:r>
            <a:r>
              <a:rPr lang="en-US" dirty="0"/>
              <a:t>α + </a:t>
            </a:r>
            <a:r>
              <a:rPr lang="el-GR" dirty="0"/>
              <a:t>β</a:t>
            </a:r>
            <a:r>
              <a:rPr lang="en-US" dirty="0"/>
              <a:t> * 262144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Solving for </a:t>
            </a:r>
            <a:r>
              <a:rPr lang="el-GR" dirty="0"/>
              <a:t>β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	131072*</a:t>
            </a:r>
            <a:r>
              <a:rPr lang="el-GR" dirty="0"/>
              <a:t> β</a:t>
            </a:r>
            <a:r>
              <a:rPr lang="en-US" dirty="0"/>
              <a:t> = 81.24</a:t>
            </a:r>
          </a:p>
          <a:p>
            <a:pPr marL="0" indent="0">
              <a:buNone/>
            </a:pPr>
            <a:r>
              <a:rPr lang="en-US" dirty="0"/>
              <a:t>        or, </a:t>
            </a:r>
            <a:r>
              <a:rPr lang="el-GR" dirty="0"/>
              <a:t>β</a:t>
            </a:r>
            <a:r>
              <a:rPr lang="en-US" dirty="0"/>
              <a:t> = 81.24/131072</a:t>
            </a:r>
          </a:p>
          <a:p>
            <a:pPr marL="0" indent="0">
              <a:buNone/>
            </a:pPr>
            <a:r>
              <a:rPr lang="en-US" dirty="0"/>
              <a:t>        or, </a:t>
            </a:r>
            <a:r>
              <a:rPr lang="el-GR" dirty="0"/>
              <a:t>β</a:t>
            </a:r>
            <a:r>
              <a:rPr lang="en-US" dirty="0"/>
              <a:t> = 0.0006198 us/Byte</a:t>
            </a:r>
          </a:p>
          <a:p>
            <a:pPr marL="0" indent="0">
              <a:buNone/>
            </a:pPr>
            <a:r>
              <a:rPr lang="en-US" dirty="0"/>
              <a:t>        or, 1/</a:t>
            </a:r>
            <a:r>
              <a:rPr lang="el-GR" dirty="0"/>
              <a:t>β</a:t>
            </a:r>
            <a:r>
              <a:rPr lang="en-US" dirty="0"/>
              <a:t> = 1613.39 Byte/us</a:t>
            </a:r>
          </a:p>
          <a:p>
            <a:pPr marL="0" indent="0">
              <a:buNone/>
            </a:pPr>
            <a:r>
              <a:rPr lang="en-US" dirty="0"/>
              <a:t>        or, 1/</a:t>
            </a:r>
            <a:r>
              <a:rPr lang="el-GR" dirty="0"/>
              <a:t>β</a:t>
            </a:r>
            <a:r>
              <a:rPr lang="en-US" dirty="0"/>
              <a:t> = 1613.39 MB/Sec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C40008-BD1E-4B24-9DF8-3D2256FE1B94}"/>
              </a:ext>
            </a:extLst>
          </p:cNvPr>
          <p:cNvSpPr txBox="1"/>
          <p:nvPr/>
        </p:nvSpPr>
        <p:spPr>
          <a:xfrm>
            <a:off x="7067227" y="3130658"/>
            <a:ext cx="41070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Solving for α</a:t>
            </a:r>
          </a:p>
          <a:p>
            <a:r>
              <a:rPr lang="en-US" sz="2800" dirty="0"/>
              <a:t>α = 67 us </a:t>
            </a:r>
          </a:p>
        </p:txBody>
      </p:sp>
    </p:spTree>
    <p:extLst>
      <p:ext uri="{BB962C8B-B14F-4D97-AF65-F5344CB8AC3E}">
        <p14:creationId xmlns:p14="http://schemas.microsoft.com/office/powerpoint/2010/main" val="1905497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AC63-EFDA-4E7C-A71C-7D3EE46A3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P2P Bandwidth (1/β) vs Message Size</a:t>
            </a:r>
          </a:p>
        </p:txBody>
      </p:sp>
      <p:pic>
        <p:nvPicPr>
          <p:cNvPr id="4" name="Picture 3" descr="A picture containing map, colorful, person, colored&#10;&#10;Description automatically generated">
            <a:extLst>
              <a:ext uri="{FF2B5EF4-FFF2-40B4-BE49-F238E27FC236}">
                <a16:creationId xmlns:a16="http://schemas.microsoft.com/office/drawing/2014/main" id="{3F13E5E4-D7F7-4B23-B887-821686DAA3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882" y="1825626"/>
            <a:ext cx="9160710" cy="43513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4F6304-DF2A-4E8B-9D54-3061C389C6F8}"/>
              </a:ext>
            </a:extLst>
          </p:cNvPr>
          <p:cNvSpPr txBox="1"/>
          <p:nvPr/>
        </p:nvSpPr>
        <p:spPr>
          <a:xfrm>
            <a:off x="2402237" y="6307810"/>
            <a:ext cx="8663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 </a:t>
            </a:r>
            <a:r>
              <a:rPr lang="en-US" dirty="0"/>
              <a:t>Each MPI process (point) is run on separate compute node</a:t>
            </a:r>
          </a:p>
        </p:txBody>
      </p:sp>
    </p:spTree>
    <p:extLst>
      <p:ext uri="{BB962C8B-B14F-4D97-AF65-F5344CB8AC3E}">
        <p14:creationId xmlns:p14="http://schemas.microsoft.com/office/powerpoint/2010/main" val="1389278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AC63-EFDA-4E7C-A71C-7D3EE46A3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</a:t>
            </a:r>
            <a:r>
              <a:rPr lang="en-US" kern="1200" baseline="-250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comm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Validation of Sparse SUMMA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758CAA-904F-4550-9819-381EBE1D2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73" y="2092268"/>
            <a:ext cx="10525125" cy="11527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C68AC7-90D7-4C5F-81BE-9F8317F8B02B}"/>
              </a:ext>
            </a:extLst>
          </p:cNvPr>
          <p:cNvSpPr txBox="1"/>
          <p:nvPr/>
        </p:nvSpPr>
        <p:spPr>
          <a:xfrm>
            <a:off x="1301858" y="3905573"/>
            <a:ext cx="8911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Attempted validation for the following equation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D92AFAD9-97DA-4A3A-8E09-B0AF14AB05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575" y="4767262"/>
            <a:ext cx="80962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143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1788</TotalTime>
  <Words>662</Words>
  <Application>Microsoft Office PowerPoint</Application>
  <PresentationFormat>Widescreen</PresentationFormat>
  <Paragraphs>141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Weekly Meeting</vt:lpstr>
      <vt:lpstr>PowerPoint Presentation</vt:lpstr>
      <vt:lpstr>Description of the Dataset</vt:lpstr>
      <vt:lpstr>Finding Latency (α) and Inverse Bandwidth (β)</vt:lpstr>
      <vt:lpstr>P2P Latency (α) vs Message Size  </vt:lpstr>
      <vt:lpstr>MPI_Bcast P2P Latency (α) vs Message Size</vt:lpstr>
      <vt:lpstr>Finding MPI_Bcast Latency (α) and Bandwidth (1/ β)</vt:lpstr>
      <vt:lpstr>P2P Bandwidth (1/β) vs Message Size</vt:lpstr>
      <vt:lpstr>Tcomm Validation of Sparse SUMMA</vt:lpstr>
      <vt:lpstr>Tcomm Validation of Sparse SUMMA</vt:lpstr>
      <vt:lpstr>Tcomm Validation of Sparse SUMMA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Meeting</dc:title>
  <dc:creator>Md Kauser Ahmmed</dc:creator>
  <cp:lastModifiedBy>Md Kauser Ahmmed</cp:lastModifiedBy>
  <cp:revision>8</cp:revision>
  <dcterms:created xsi:type="dcterms:W3CDTF">2020-07-23T16:23:59Z</dcterms:created>
  <dcterms:modified xsi:type="dcterms:W3CDTF">2020-09-18T19:18:37Z</dcterms:modified>
</cp:coreProperties>
</file>