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56" r:id="rId3"/>
    <p:sldId id="311" r:id="rId4"/>
    <p:sldId id="289" r:id="rId5"/>
    <p:sldId id="309" r:id="rId6"/>
    <p:sldId id="310" r:id="rId7"/>
    <p:sldId id="284" r:id="rId8"/>
    <p:sldId id="293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4BA9A-C8CE-4A78-B23A-75368C2A47D9}" v="39" dt="2020-09-29T18:41:23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https://software.intel.com/content/www/us/en/develop/articles/intelr-memory-latency-checker.html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09,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364059"/>
            <a:ext cx="9870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the hash table size local to thread shrink with the increasing number of compute node? 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the hash table size is discrete and how the sizes are computed?</a:t>
            </a: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L1 and L2 hit rate/miss rate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364059"/>
            <a:ext cx="9870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there any vectorization available in the existing code that can utilize the AVX ISA?</a:t>
            </a: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Measuring L1 and L2 latency using the Intel tool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purpose of the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estimateHash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kernel when there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kernel?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Adding roofline for the DRAM (Not done yet)</a:t>
            </a: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1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Hash Table Size vs #ComputeNode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1470F4C-6BF6-45B0-99D0-4DD4CABFD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" r="2" b="5057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C5F81-1DAF-4755-BE28-CB33BA3311C4}"/>
              </a:ext>
            </a:extLst>
          </p:cNvPr>
          <p:cNvSpPr txBox="1"/>
          <p:nvPr/>
        </p:nvSpPr>
        <p:spPr>
          <a:xfrm>
            <a:off x="838200" y="1847128"/>
            <a:ext cx="4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64 KNL compute nodes used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Network: subgraph3 (7.9 M vertices &amp; 1309 M edges)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Histogram plot on the right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x-axis, hash table sizes in KB and on the y-axis, frequency of hash table having that size</a:t>
            </a:r>
          </a:p>
        </p:txBody>
      </p:sp>
    </p:spTree>
    <p:extLst>
      <p:ext uri="{BB962C8B-B14F-4D97-AF65-F5344CB8AC3E}">
        <p14:creationId xmlns:p14="http://schemas.microsoft.com/office/powerpoint/2010/main" val="149324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Hash Table Size vs #ComputeNode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10BE23A-3528-416E-8088-5972E3F2B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" r="2" b="4874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95D8-1BFC-470C-962D-885923149C04}"/>
              </a:ext>
            </a:extLst>
          </p:cNvPr>
          <p:cNvSpPr txBox="1"/>
          <p:nvPr/>
        </p:nvSpPr>
        <p:spPr>
          <a:xfrm>
            <a:off x="838200" y="1847128"/>
            <a:ext cx="4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256 KNL compute nodes used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Network: subgraph3 (7.9 M vertices &amp; 1309 M edges)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Histogram plot on the right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x-axis, hash table sizes in KB and on the y-axis, frequency of hash table having that size</a:t>
            </a:r>
          </a:p>
        </p:txBody>
      </p:sp>
    </p:spTree>
    <p:extLst>
      <p:ext uri="{BB962C8B-B14F-4D97-AF65-F5344CB8AC3E}">
        <p14:creationId xmlns:p14="http://schemas.microsoft.com/office/powerpoint/2010/main" val="259640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Cache Performance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Analysis for KNL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2EED76-112D-46B0-A106-5896D41AC26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62939"/>
          <a:ext cx="10515602" cy="295941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56446">
                  <a:extLst>
                    <a:ext uri="{9D8B030D-6E8A-4147-A177-3AD203B41FA5}">
                      <a16:colId xmlns:a16="http://schemas.microsoft.com/office/drawing/2014/main" val="2897994650"/>
                    </a:ext>
                  </a:extLst>
                </a:gridCol>
                <a:gridCol w="1862524">
                  <a:extLst>
                    <a:ext uri="{9D8B030D-6E8A-4147-A177-3AD203B41FA5}">
                      <a16:colId xmlns:a16="http://schemas.microsoft.com/office/drawing/2014/main" val="3807647491"/>
                    </a:ext>
                  </a:extLst>
                </a:gridCol>
                <a:gridCol w="1878503">
                  <a:extLst>
                    <a:ext uri="{9D8B030D-6E8A-4147-A177-3AD203B41FA5}">
                      <a16:colId xmlns:a16="http://schemas.microsoft.com/office/drawing/2014/main" val="792707630"/>
                    </a:ext>
                  </a:extLst>
                </a:gridCol>
                <a:gridCol w="1954217">
                  <a:extLst>
                    <a:ext uri="{9D8B030D-6E8A-4147-A177-3AD203B41FA5}">
                      <a16:colId xmlns:a16="http://schemas.microsoft.com/office/drawing/2014/main" val="1034182250"/>
                    </a:ext>
                  </a:extLst>
                </a:gridCol>
                <a:gridCol w="2363912">
                  <a:extLst>
                    <a:ext uri="{9D8B030D-6E8A-4147-A177-3AD203B41FA5}">
                      <a16:colId xmlns:a16="http://schemas.microsoft.com/office/drawing/2014/main" val="1855026992"/>
                    </a:ext>
                  </a:extLst>
                </a:gridCol>
              </a:tblGrid>
              <a:tr h="49323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Processor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299519" marT="99840" marB="998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Page Size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L1 hit (%)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L2 hit (%)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L2 miss count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672704"/>
                  </a:ext>
                </a:extLst>
              </a:tr>
              <a:tr h="493236">
                <a:tc rowSpan="5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KNL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299519" marT="99840" marB="9984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2M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16306385376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48519"/>
                  </a:ext>
                </a:extLst>
              </a:tr>
              <a:tr h="493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4M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16335093464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642279"/>
                  </a:ext>
                </a:extLst>
              </a:tr>
              <a:tr h="493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8M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96.7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18019100786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6215"/>
                  </a:ext>
                </a:extLst>
              </a:tr>
              <a:tr h="493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16M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15722494815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012"/>
                  </a:ext>
                </a:extLst>
              </a:tr>
              <a:tr h="493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32M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16829566393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679" marR="74880" marT="99840" marB="998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741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3F8C9C-33C8-4308-AE5B-78786A407AED}"/>
              </a:ext>
            </a:extLst>
          </p:cNvPr>
          <p:cNvSpPr txBox="1"/>
          <p:nvPr/>
        </p:nvSpPr>
        <p:spPr>
          <a:xfrm>
            <a:off x="3115161" y="6145827"/>
            <a:ext cx="674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above table list the cache hit rate for the function </a:t>
            </a:r>
            <a:r>
              <a:rPr lang="en-US" sz="1600" i="1" dirty="0" err="1"/>
              <a:t>LocalHybridSpGEMM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12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FC24-AA1D-4CDE-A461-17789365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Cache Performance Analysis for KNL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EC8AE8-700F-4481-99AE-0B23D2F93E1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65719"/>
          <a:ext cx="10515601" cy="260976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04610">
                  <a:extLst>
                    <a:ext uri="{9D8B030D-6E8A-4147-A177-3AD203B41FA5}">
                      <a16:colId xmlns:a16="http://schemas.microsoft.com/office/drawing/2014/main" val="1261268239"/>
                    </a:ext>
                  </a:extLst>
                </a:gridCol>
                <a:gridCol w="1835882">
                  <a:extLst>
                    <a:ext uri="{9D8B030D-6E8A-4147-A177-3AD203B41FA5}">
                      <a16:colId xmlns:a16="http://schemas.microsoft.com/office/drawing/2014/main" val="2198826231"/>
                    </a:ext>
                  </a:extLst>
                </a:gridCol>
                <a:gridCol w="1851920">
                  <a:extLst>
                    <a:ext uri="{9D8B030D-6E8A-4147-A177-3AD203B41FA5}">
                      <a16:colId xmlns:a16="http://schemas.microsoft.com/office/drawing/2014/main" val="2643787852"/>
                    </a:ext>
                  </a:extLst>
                </a:gridCol>
                <a:gridCol w="1941896">
                  <a:extLst>
                    <a:ext uri="{9D8B030D-6E8A-4147-A177-3AD203B41FA5}">
                      <a16:colId xmlns:a16="http://schemas.microsoft.com/office/drawing/2014/main" val="250602174"/>
                    </a:ext>
                  </a:extLst>
                </a:gridCol>
                <a:gridCol w="2481293">
                  <a:extLst>
                    <a:ext uri="{9D8B030D-6E8A-4147-A177-3AD203B41FA5}">
                      <a16:colId xmlns:a16="http://schemas.microsoft.com/office/drawing/2014/main" val="1132923933"/>
                    </a:ext>
                  </a:extLst>
                </a:gridCol>
              </a:tblGrid>
              <a:tr h="4349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Processor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264130" marT="88043" marB="880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Page Size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L1 hit (%)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L2 hit (%)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L2 miss count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85993"/>
                  </a:ext>
                </a:extLst>
              </a:tr>
              <a:tr h="434960">
                <a:tc rowSpan="5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KNL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264130" marT="88043" marB="8804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90.4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66.6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154445644331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0347"/>
                  </a:ext>
                </a:extLst>
              </a:tr>
              <a:tr h="434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90.2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66.3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155308261132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22951"/>
                  </a:ext>
                </a:extLst>
              </a:tr>
              <a:tr h="434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8M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66.0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157498337457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06254"/>
                  </a:ext>
                </a:extLst>
              </a:tr>
              <a:tr h="434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90.4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65.9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157524409469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677397"/>
                  </a:ext>
                </a:extLst>
              </a:tr>
              <a:tr h="434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90.1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156603741499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6087" marR="66033" marT="88043" marB="8804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17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A0FE97A-9B86-4A94-BFB9-CF69866376F5}"/>
              </a:ext>
            </a:extLst>
          </p:cNvPr>
          <p:cNvSpPr txBox="1"/>
          <p:nvPr/>
        </p:nvSpPr>
        <p:spPr>
          <a:xfrm>
            <a:off x="3378631" y="6087722"/>
            <a:ext cx="644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above table list the cache hit rate for the function </a:t>
            </a:r>
            <a:r>
              <a:rPr lang="en-US" sz="1600" i="1" dirty="0" err="1"/>
              <a:t>estimateNNZ_Hash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187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4CE27-EB50-4E58-AD2A-80973442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Profiling Cache Latencies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653-65FA-4EAC-8F96-BB20CE60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the Intel Memory Latency Checker</a:t>
            </a:r>
            <a:r>
              <a:rPr lang="en-US" sz="24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measured Idle cache Latencies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7FECA7-6EEB-49EA-B502-5308369907C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61458"/>
          <a:ext cx="10515601" cy="275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012">
                  <a:extLst>
                    <a:ext uri="{9D8B030D-6E8A-4147-A177-3AD203B41FA5}">
                      <a16:colId xmlns:a16="http://schemas.microsoft.com/office/drawing/2014/main" val="2694423348"/>
                    </a:ext>
                  </a:extLst>
                </a:gridCol>
                <a:gridCol w="2624280">
                  <a:extLst>
                    <a:ext uri="{9D8B030D-6E8A-4147-A177-3AD203B41FA5}">
                      <a16:colId xmlns:a16="http://schemas.microsoft.com/office/drawing/2014/main" val="1638333793"/>
                    </a:ext>
                  </a:extLst>
                </a:gridCol>
                <a:gridCol w="2624280">
                  <a:extLst>
                    <a:ext uri="{9D8B030D-6E8A-4147-A177-3AD203B41FA5}">
                      <a16:colId xmlns:a16="http://schemas.microsoft.com/office/drawing/2014/main" val="2121705218"/>
                    </a:ext>
                  </a:extLst>
                </a:gridCol>
                <a:gridCol w="2384029">
                  <a:extLst>
                    <a:ext uri="{9D8B030D-6E8A-4147-A177-3AD203B41FA5}">
                      <a16:colId xmlns:a16="http://schemas.microsoft.com/office/drawing/2014/main" val="2885698386"/>
                    </a:ext>
                  </a:extLst>
                </a:gridCol>
              </a:tblGrid>
              <a:tr h="749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Latency type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Buffer Size (KB)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Clock Count (~approx)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Latency in Time (ns) 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48992610"/>
                  </a:ext>
                </a:extLst>
              </a:tr>
              <a:tr h="401529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idle_latency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32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4.0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2.8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3376613079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64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15.6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11.2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3881878066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512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19.4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13.8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1225728913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1024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115.7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82.7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2140731153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3072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185.9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132.8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7720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6CC7-A512-4541-92FD-5521E872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b="1" dirty="0" err="1"/>
              <a:t>estimateHash</a:t>
            </a:r>
            <a:r>
              <a:rPr lang="en-US" dirty="0"/>
              <a:t>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49E9-13AB-48A6-B4E4-62EC5B74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Q: </a:t>
            </a:r>
            <a:r>
              <a:rPr lang="en-US" dirty="0"/>
              <a:t>Is there any other purpose of the calling </a:t>
            </a:r>
            <a:r>
              <a:rPr lang="en-US" dirty="0" err="1"/>
              <a:t>estimateNNZ_Hash</a:t>
            </a:r>
            <a:r>
              <a:rPr lang="en-US" dirty="0"/>
              <a:t> function inside </a:t>
            </a:r>
            <a:r>
              <a:rPr lang="en-US" dirty="0" err="1"/>
              <a:t>LocalHybridSpGEMM</a:t>
            </a:r>
            <a:r>
              <a:rPr lang="en-US" dirty="0"/>
              <a:t> except it's helping in computing the compression ratio?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Oguz’s</a:t>
            </a:r>
            <a:r>
              <a:rPr lang="en-US" dirty="0">
                <a:solidFill>
                  <a:srgbClr val="C00000"/>
                </a:solidFill>
              </a:rPr>
              <a:t> Answer: </a:t>
            </a:r>
          </a:p>
          <a:p>
            <a:pPr lvl="1"/>
            <a:r>
              <a:rPr lang="en-US" dirty="0"/>
              <a:t>Computing the compression ratio is actually secondary purpose of </a:t>
            </a:r>
            <a:r>
              <a:rPr lang="en-US" dirty="0" err="1"/>
              <a:t>estimateNNZ_Hash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biggest challenge of </a:t>
            </a:r>
            <a:r>
              <a:rPr lang="en-US" dirty="0" err="1"/>
              <a:t>SpGEMM</a:t>
            </a:r>
            <a:r>
              <a:rPr lang="en-US" dirty="0"/>
              <a:t> is that you do not know the pattern of the output matrix.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are several ways of approaching this issue.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common way (that is also the one in the code) is to first determine the pattern and number of </a:t>
            </a:r>
            <a:r>
              <a:rPr lang="en-US" dirty="0" err="1"/>
              <a:t>nonzeros</a:t>
            </a:r>
            <a:r>
              <a:rPr lang="en-US" dirty="0"/>
              <a:t> in each column of the output matrix via a symbolic </a:t>
            </a:r>
            <a:r>
              <a:rPr lang="en-US" dirty="0" err="1"/>
              <a:t>SpGEMM</a:t>
            </a:r>
            <a:r>
              <a:rPr lang="en-US" dirty="0"/>
              <a:t> (i.e., </a:t>
            </a:r>
            <a:r>
              <a:rPr lang="en-US" dirty="0" err="1"/>
              <a:t>estimateNNZ_Hash's</a:t>
            </a:r>
            <a:r>
              <a:rPr lang="en-US" dirty="0"/>
              <a:t> output </a:t>
            </a:r>
            <a:r>
              <a:rPr lang="en-US" dirty="0" err="1"/>
              <a:t>colnnzC</a:t>
            </a:r>
            <a:r>
              <a:rPr lang="en-US" dirty="0"/>
              <a:t>), and then proceed to perform the numeric multiplication.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way you know how to allocate the sparse data structures related to the output matrix.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addition, you can also compute the compression ratio as you already know flops needed for each col</a:t>
            </a:r>
          </a:p>
        </p:txBody>
      </p:sp>
    </p:spTree>
    <p:extLst>
      <p:ext uri="{BB962C8B-B14F-4D97-AF65-F5344CB8AC3E}">
        <p14:creationId xmlns:p14="http://schemas.microsoft.com/office/powerpoint/2010/main" val="206546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9981</TotalTime>
  <Words>543</Words>
  <Application>Microsoft Office PowerPoint</Application>
  <PresentationFormat>Widescreen</PresentationFormat>
  <Paragraphs>134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Meeting</vt:lpstr>
      <vt:lpstr>PowerPoint Presentation</vt:lpstr>
      <vt:lpstr>PowerPoint Presentation</vt:lpstr>
      <vt:lpstr>Hash Table Size vs #ComputeNode</vt:lpstr>
      <vt:lpstr>Hash Table Size vs #ComputeNode</vt:lpstr>
      <vt:lpstr>Cache Performance Analysis for KNL</vt:lpstr>
      <vt:lpstr>Cache Performance Analysis for KNL</vt:lpstr>
      <vt:lpstr>Profiling Cache Latencies (KNL)</vt:lpstr>
      <vt:lpstr>Purpose of estimateHash 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10</cp:revision>
  <dcterms:created xsi:type="dcterms:W3CDTF">2020-10-09T16:23:39Z</dcterms:created>
  <dcterms:modified xsi:type="dcterms:W3CDTF">2020-10-16T14:44:57Z</dcterms:modified>
</cp:coreProperties>
</file>