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294" r:id="rId4"/>
    <p:sldId id="304" r:id="rId5"/>
    <p:sldId id="308" r:id="rId6"/>
    <p:sldId id="309" r:id="rId7"/>
    <p:sldId id="310" r:id="rId8"/>
    <p:sldId id="311" r:id="rId9"/>
    <p:sldId id="313" r:id="rId10"/>
    <p:sldId id="307" r:id="rId11"/>
    <p:sldId id="312" r:id="rId12"/>
    <p:sldId id="289" r:id="rId13"/>
    <p:sldId id="290" r:id="rId14"/>
    <p:sldId id="291" r:id="rId15"/>
    <p:sldId id="303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B0182-D948-422F-9F4E-BA3A2E2584B9}" v="16" dt="2021-01-29T18:32:39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2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https://stackoverflow.com/questions/21369381/measuring-cache-latencies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0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  <a:p>
            <a:endParaRPr lang="en-US" dirty="0"/>
          </a:p>
          <a:p>
            <a:r>
              <a:rPr lang="en-US" dirty="0"/>
              <a:t>5. https://www.nersc.gov/assets/Uploads/Using-KNL-Processors-Feb2019.pdf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63F-1832-4573-B289-A34C0459EE0D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</a:t>
            </a:r>
            <a:r>
              <a:rPr lang="en-US" baseline="30000" dirty="0"/>
              <a:t>nd</a:t>
            </a:r>
            <a:r>
              <a:rPr lang="en-US" dirty="0"/>
              <a:t> January, 2021</a:t>
            </a:r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C47-119B-4FA4-B0F9-342984D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0156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1E8C-AA70-40B4-B70F-A352E4F9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Snippet for Map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CB64-29A2-4230-A449-F77C8D20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25625"/>
            <a:ext cx="11240086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flowmap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outFlowToMod</a:t>
            </a:r>
            <a:r>
              <a:rPr lang="en-US" dirty="0">
                <a:latin typeface="Consolas" panose="020B0609020204030204" pitchFamily="49" charset="0"/>
              </a:rPr>
              <a:t>; // &lt;</a:t>
            </a:r>
            <a:r>
              <a:rPr lang="en-US" dirty="0" err="1">
                <a:latin typeface="Consolas" panose="020B0609020204030204" pitchFamily="49" charset="0"/>
              </a:rPr>
              <a:t>modId</a:t>
            </a:r>
            <a:r>
              <a:rPr lang="en-US" dirty="0">
                <a:latin typeface="Consolas" panose="020B0609020204030204" pitchFamily="49" charset="0"/>
              </a:rPr>
              <a:t>, flow&gt; for </a:t>
            </a:r>
            <a:r>
              <a:rPr lang="en-US" dirty="0" err="1">
                <a:latin typeface="Consolas" panose="020B0609020204030204" pitchFamily="49" charset="0"/>
              </a:rPr>
              <a:t>outFlow</a:t>
            </a: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flowmap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inFlowFromMod</a:t>
            </a:r>
            <a:r>
              <a:rPr lang="en-US" dirty="0">
                <a:latin typeface="Consolas" panose="020B0609020204030204" pitchFamily="49" charset="0"/>
              </a:rPr>
              <a:t>; // &lt;</a:t>
            </a:r>
            <a:r>
              <a:rPr lang="en-US" dirty="0" err="1">
                <a:latin typeface="Consolas" panose="020B0609020204030204" pitchFamily="49" charset="0"/>
              </a:rPr>
              <a:t>modId</a:t>
            </a:r>
            <a:r>
              <a:rPr lang="en-US" dirty="0">
                <a:latin typeface="Consolas" panose="020B0609020204030204" pitchFamily="49" charset="0"/>
              </a:rPr>
              <a:t>, flow&gt; for </a:t>
            </a:r>
            <a:r>
              <a:rPr lang="en-US" dirty="0" err="1">
                <a:latin typeface="Consolas" panose="020B0609020204030204" pitchFamily="49" charset="0"/>
              </a:rPr>
              <a:t>inFlow</a:t>
            </a: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//mark 2_2 </a:t>
            </a:r>
            <a:r>
              <a:rPr lang="en-US" dirty="0" err="1">
                <a:latin typeface="Consolas" panose="020B0609020204030204" pitchFamily="49" charset="0"/>
              </a:rPr>
              <a:t>subbegin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	double mark_22 = </a:t>
            </a:r>
            <a:r>
              <a:rPr lang="fr-FR" dirty="0" err="1">
                <a:latin typeface="Consolas" panose="020B0609020204030204" pitchFamily="49" charset="0"/>
              </a:rPr>
              <a:t>MPI_Wtime</a:t>
            </a:r>
            <a:r>
              <a:rPr lang="fr-F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for (</a:t>
            </a:r>
            <a:r>
              <a:rPr lang="en-US" dirty="0" err="1">
                <a:latin typeface="Consolas" panose="020B0609020204030204" pitchFamily="49" charset="0"/>
              </a:rPr>
              <a:t>link_iterator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nd.outLinks.begin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nd.outLinks.end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int 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 = nodes[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-&gt;first].</a:t>
            </a:r>
            <a:r>
              <a:rPr lang="en-US" dirty="0" err="1">
                <a:latin typeface="Consolas" panose="020B0609020204030204" pitchFamily="49" charset="0"/>
              </a:rPr>
              <a:t>ModIdx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if (</a:t>
            </a:r>
            <a:r>
              <a:rPr lang="en-US" dirty="0" err="1">
                <a:latin typeface="Consolas" panose="020B0609020204030204" pitchFamily="49" charset="0"/>
              </a:rPr>
              <a:t>outFlowToMod.count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) &gt; 0)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outFlowToMod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] += beta *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-&gt;second;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} else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outFlowToMod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] = beta * </a:t>
            </a:r>
            <a:r>
              <a:rPr lang="en-US" dirty="0" err="1">
                <a:latin typeface="Consolas" panose="020B0609020204030204" pitchFamily="49" charset="0"/>
              </a:rPr>
              <a:t>linkIt</a:t>
            </a:r>
            <a:r>
              <a:rPr lang="en-US" dirty="0">
                <a:latin typeface="Consolas" panose="020B0609020204030204" pitchFamily="49" charset="0"/>
              </a:rPr>
              <a:t>-&gt;second; // initialization of the </a:t>
            </a:r>
            <a:r>
              <a:rPr lang="en-US" dirty="0" err="1">
                <a:latin typeface="Consolas" panose="020B0609020204030204" pitchFamily="49" charset="0"/>
              </a:rPr>
              <a:t>outFlow</a:t>
            </a:r>
            <a:r>
              <a:rPr lang="en-US" dirty="0">
                <a:latin typeface="Consolas" panose="020B0609020204030204" pitchFamily="49" charset="0"/>
              </a:rPr>
              <a:t> of the current 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inFlowFromMod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newMod</a:t>
            </a:r>
            <a:r>
              <a:rPr lang="en-US" dirty="0">
                <a:latin typeface="Consolas" panose="020B0609020204030204" pitchFamily="49" charset="0"/>
              </a:rPr>
              <a:t>] = 0.0;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nModLinks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37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for theoretical Peak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Infinite L2 memory with latency (~ </a:t>
            </a:r>
            <a:r>
              <a:rPr lang="en-US" dirty="0">
                <a:solidFill>
                  <a:srgbClr val="C00000"/>
                </a:solidFill>
              </a:rPr>
              <a:t>115 cycles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Infinite MCDRAM memory with latency (~ </a:t>
            </a:r>
            <a:r>
              <a:rPr lang="en-US" dirty="0">
                <a:solidFill>
                  <a:srgbClr val="C00000"/>
                </a:solidFill>
              </a:rPr>
              <a:t>185 cycles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L1 cache, only L2 or lower level cache/memory exist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3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Intel Xeon Phi core has 64 bytes/cycle L2 bandwidth [5]. Therefore,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 floating point operation ~ 1 cache block (64 bytes) access/read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115 cycles</a:t>
                </a:r>
                <a:r>
                  <a:rPr lang="en-US" dirty="0"/>
                  <a:t> ~ 1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single core, running at 1.4 GHz [2]</a:t>
                </a:r>
              </a:p>
              <a:p>
                <a:endParaRPr lang="en-US" dirty="0"/>
              </a:p>
              <a:p>
                <a:r>
                  <a:rPr lang="en-US" dirty="0"/>
                  <a:t>Megabytes/sec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115 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10^3 = 779.13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5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 (L2)</a:t>
            </a:r>
          </a:p>
        </p:txBody>
      </p:sp>
    </p:spTree>
    <p:extLst>
      <p:ext uri="{BB962C8B-B14F-4D97-AF65-F5344CB8AC3E}">
        <p14:creationId xmlns:p14="http://schemas.microsoft.com/office/powerpoint/2010/main" val="378998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 (MCDRAM)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F24D49-A6BF-42DD-AB82-41C553DBB0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Intel Xeon Phi core has 64 bytes/cycle L2 bandwidth [5]. Therefore,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1 floating point operation ~ 1 cache block (64 bytes) access/read operation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185 cycles</a:t>
                </a:r>
                <a:r>
                  <a:rPr lang="en-US" dirty="0"/>
                  <a:t> ~ 1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single core, running at 1.4 GHz [2]</a:t>
                </a:r>
              </a:p>
              <a:p>
                <a:endParaRPr lang="en-US" dirty="0"/>
              </a:p>
              <a:p>
                <a:r>
                  <a:rPr lang="en-US" dirty="0"/>
                  <a:t>Megabytes/sec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185 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10^3 = 484.32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9F24D49-A6BF-42DD-AB82-41C553DBB0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28" t="-350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07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6C2-4373-446B-8029-46FFEC6F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 Access (map in </a:t>
            </a:r>
            <a:r>
              <a:rPr lang="en-US" dirty="0" err="1"/>
              <a:t>c++</a:t>
            </a:r>
            <a:r>
              <a:rPr lang="en-US" dirty="0"/>
              <a:t>) Before Cash Warmup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126143-832A-4E8D-B6DE-213C571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Time = 80.67 sec, total object (link) accesses = 351602917</a:t>
            </a:r>
          </a:p>
          <a:p>
            <a:endParaRPr lang="en-US" sz="2600" dirty="0"/>
          </a:p>
          <a:p>
            <a:r>
              <a:rPr lang="en-US" sz="2600" dirty="0"/>
              <a:t>Accesses per second = 351602917/80.67 = 4358533</a:t>
            </a:r>
          </a:p>
          <a:p>
            <a:endParaRPr lang="en-US" sz="2600" dirty="0"/>
          </a:p>
          <a:p>
            <a:r>
              <a:rPr lang="en-US" sz="2600" dirty="0"/>
              <a:t> Each link object 12 bytes</a:t>
            </a:r>
          </a:p>
          <a:p>
            <a:endParaRPr lang="en-US" sz="2600" dirty="0"/>
          </a:p>
          <a:p>
            <a:r>
              <a:rPr lang="en-US" sz="2600" dirty="0"/>
              <a:t>Therefore, Bytes accessed/read per second = 4358533 *12 = 52302396</a:t>
            </a:r>
          </a:p>
          <a:p>
            <a:endParaRPr lang="en-US" sz="2600" dirty="0"/>
          </a:p>
          <a:p>
            <a:r>
              <a:rPr lang="en-US" sz="2600" dirty="0"/>
              <a:t>I.e. 52302396 /10^6 = 52.30 MB/sec</a:t>
            </a:r>
          </a:p>
        </p:txBody>
      </p:sp>
    </p:spTree>
    <p:extLst>
      <p:ext uri="{BB962C8B-B14F-4D97-AF65-F5344CB8AC3E}">
        <p14:creationId xmlns:p14="http://schemas.microsoft.com/office/powerpoint/2010/main" val="2248192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6C2-4373-446B-8029-46FFEC6F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 Tree Access (map in </a:t>
            </a:r>
            <a:r>
              <a:rPr lang="en-US" dirty="0" err="1"/>
              <a:t>c++</a:t>
            </a:r>
            <a:r>
              <a:rPr lang="en-US" dirty="0"/>
              <a:t>) After Cash Warmup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126143-832A-4E8D-B6DE-213C5717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Time = 77.62 sec, total object (link) accesses = 351602917</a:t>
            </a:r>
          </a:p>
          <a:p>
            <a:endParaRPr lang="en-US" sz="2600" dirty="0"/>
          </a:p>
          <a:p>
            <a:r>
              <a:rPr lang="en-US" sz="2600" dirty="0"/>
              <a:t>Accesses per second = 351602917/77.62 = 4529797</a:t>
            </a:r>
          </a:p>
          <a:p>
            <a:endParaRPr lang="en-US" sz="2600" dirty="0"/>
          </a:p>
          <a:p>
            <a:r>
              <a:rPr lang="en-US" sz="2600" dirty="0"/>
              <a:t> Each link object 12 bytes</a:t>
            </a:r>
          </a:p>
          <a:p>
            <a:endParaRPr lang="en-US" sz="2600" dirty="0"/>
          </a:p>
          <a:p>
            <a:r>
              <a:rPr lang="en-US" sz="2600" dirty="0"/>
              <a:t>Therefore, Bytes accessed/read per second = 4529797 *12 = 54357564</a:t>
            </a:r>
          </a:p>
          <a:p>
            <a:endParaRPr lang="en-US" sz="2600" dirty="0"/>
          </a:p>
          <a:p>
            <a:r>
              <a:rPr lang="en-US" sz="2600" dirty="0"/>
              <a:t>I.e. 54357564 /10^6 = 54.36 MB/sec</a:t>
            </a:r>
          </a:p>
        </p:txBody>
      </p:sp>
    </p:spTree>
    <p:extLst>
      <p:ext uri="{BB962C8B-B14F-4D97-AF65-F5344CB8AC3E}">
        <p14:creationId xmlns:p14="http://schemas.microsoft.com/office/powerpoint/2010/main" val="255749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performance of Random Number Generator (RNG)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Measuring performance before and after cache warmup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36AB1-F8D3-4CB3-A161-02F750F9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Consumption in RNG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31F11D-504D-4663-AADC-B78B5F81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51071"/>
              </p:ext>
            </p:extLst>
          </p:nvPr>
        </p:nvGraphicFramePr>
        <p:xfrm>
          <a:off x="1104307" y="2943847"/>
          <a:ext cx="9993757" cy="3275978"/>
        </p:xfrm>
        <a:graphic>
          <a:graphicData uri="http://schemas.openxmlformats.org/drawingml/2006/table">
            <a:tbl>
              <a:tblPr firstRow="1" firstCol="1" bandRow="1"/>
              <a:tblGrid>
                <a:gridCol w="2750323">
                  <a:extLst>
                    <a:ext uri="{9D8B030D-6E8A-4147-A177-3AD203B41FA5}">
                      <a16:colId xmlns:a16="http://schemas.microsoft.com/office/drawing/2014/main" val="3349082347"/>
                    </a:ext>
                  </a:extLst>
                </a:gridCol>
                <a:gridCol w="2652820">
                  <a:extLst>
                    <a:ext uri="{9D8B030D-6E8A-4147-A177-3AD203B41FA5}">
                      <a16:colId xmlns:a16="http://schemas.microsoft.com/office/drawing/2014/main" val="4215779463"/>
                    </a:ext>
                  </a:extLst>
                </a:gridCol>
                <a:gridCol w="1937794">
                  <a:extLst>
                    <a:ext uri="{9D8B030D-6E8A-4147-A177-3AD203B41FA5}">
                      <a16:colId xmlns:a16="http://schemas.microsoft.com/office/drawing/2014/main" val="1672356470"/>
                    </a:ext>
                  </a:extLst>
                </a:gridCol>
                <a:gridCol w="2652820">
                  <a:extLst>
                    <a:ext uri="{9D8B030D-6E8A-4147-A177-3AD203B41FA5}">
                      <a16:colId xmlns:a16="http://schemas.microsoft.com/office/drawing/2014/main" val="382186276"/>
                    </a:ext>
                  </a:extLst>
                </a:gridCol>
              </a:tblGrid>
              <a:tr h="173715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Community Optimization Time (sec)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RNG Generation Time (sec)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Random Number generated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RNG Generation Time (%)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33935"/>
                  </a:ext>
                </a:extLst>
              </a:tr>
              <a:tr h="51294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183.92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4251134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457761"/>
                  </a:ext>
                </a:extLst>
              </a:tr>
              <a:tr h="51294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186.45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4351167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45877"/>
                  </a:ext>
                </a:extLst>
              </a:tr>
              <a:tr h="51294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186.11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4326486</a:t>
                      </a:r>
                      <a:endParaRPr lang="en-US" sz="4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0.48</a:t>
                      </a:r>
                      <a:endParaRPr lang="en-US" sz="4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06" marR="156006" marT="216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368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DE0A4E-4937-48FB-8AC6-5B9BA9967CEE}"/>
              </a:ext>
            </a:extLst>
          </p:cNvPr>
          <p:cNvSpPr txBox="1"/>
          <p:nvPr/>
        </p:nvSpPr>
        <p:spPr>
          <a:xfrm>
            <a:off x="707011" y="6372665"/>
            <a:ext cx="1061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experiments are executed in 4 compute nodes, dataset used </a:t>
            </a:r>
            <a:r>
              <a:rPr lang="en-US" dirty="0" err="1"/>
              <a:t>Youtube</a:t>
            </a:r>
            <a:r>
              <a:rPr lang="en-US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0607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91E3-C29D-4DDE-BB3A-4702FCC6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Pre-Warmup and Post-Warmup comparison (Last Week RECAP)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498EFA-7641-4346-94D7-1D7306C91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67161"/>
              </p:ext>
            </p:extLst>
          </p:nvPr>
        </p:nvGraphicFramePr>
        <p:xfrm>
          <a:off x="838200" y="2347493"/>
          <a:ext cx="10512549" cy="3446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0806">
                  <a:extLst>
                    <a:ext uri="{9D8B030D-6E8A-4147-A177-3AD203B41FA5}">
                      <a16:colId xmlns:a16="http://schemas.microsoft.com/office/drawing/2014/main" val="2104027374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1913308302"/>
                    </a:ext>
                  </a:extLst>
                </a:gridCol>
                <a:gridCol w="2999874">
                  <a:extLst>
                    <a:ext uri="{9D8B030D-6E8A-4147-A177-3AD203B41FA5}">
                      <a16:colId xmlns:a16="http://schemas.microsoft.com/office/drawing/2014/main" val="3413994283"/>
                    </a:ext>
                  </a:extLst>
                </a:gridCol>
                <a:gridCol w="2011995">
                  <a:extLst>
                    <a:ext uri="{9D8B030D-6E8A-4147-A177-3AD203B41FA5}">
                      <a16:colId xmlns:a16="http://schemas.microsoft.com/office/drawing/2014/main" val="1388902201"/>
                    </a:ext>
                  </a:extLst>
                </a:gridCol>
              </a:tblGrid>
              <a:tr h="12181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Network 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Million Link Processed/second (</a:t>
                      </a:r>
                      <a:r>
                        <a:rPr lang="en-US" sz="2400" dirty="0" err="1">
                          <a:effectLst/>
                        </a:rPr>
                        <a:t>PreWarmup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Million Link Processed/second (</a:t>
                      </a:r>
                      <a:r>
                        <a:rPr lang="en-US" sz="2400" dirty="0" err="1">
                          <a:effectLst/>
                        </a:rPr>
                        <a:t>PostWarmup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% Increase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3800765445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DBLP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3.36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3.57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6.25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2493373756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Youtube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3.87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5.73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3652792043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Pokec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4.26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4.42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3.75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2786727592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Libjournal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4.07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698351510"/>
                  </a:ext>
                </a:extLst>
              </a:tr>
              <a:tr h="4456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Orkut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4.53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69" marR="147669" marT="0" marB="0"/>
                </a:tc>
                <a:extLst>
                  <a:ext uri="{0D108BD9-81ED-4DB2-BD59-A6C34878D82A}">
                    <a16:rowId xmlns:a16="http://schemas.microsoft.com/office/drawing/2014/main" val="276713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85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C9A3-7C7D-4111-AECB-BAA0E400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1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Cache Hit Rate (Pre-Warmup and Fixed Iteration)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2579B157-5A44-41ED-B7D0-D5DBE320E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022" y="1292298"/>
            <a:ext cx="816473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B442E-2ADC-4F55-AF30-D5DF6DCB1C52}"/>
              </a:ext>
            </a:extLst>
          </p:cNvPr>
          <p:cNvSpPr txBox="1"/>
          <p:nvPr/>
        </p:nvSpPr>
        <p:spPr>
          <a:xfrm>
            <a:off x="1505243" y="5852159"/>
            <a:ext cx="924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traversal loop was executed 32768 times. Given each map access is 12 bytes, the total size of the memory access is 32768*12 = 384 KB. L2 cache size is 512 KB, therefore all the map access data should fit into L2 cache</a:t>
            </a:r>
          </a:p>
        </p:txBody>
      </p:sp>
    </p:spTree>
    <p:extLst>
      <p:ext uri="{BB962C8B-B14F-4D97-AF65-F5344CB8AC3E}">
        <p14:creationId xmlns:p14="http://schemas.microsoft.com/office/powerpoint/2010/main" val="284359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4126-2FB1-40D2-AEF9-0B74E498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 fontScale="90000"/>
          </a:bodyPr>
          <a:lstStyle/>
          <a:p>
            <a:r>
              <a:rPr lang="en-US" dirty="0"/>
              <a:t>Cache Hit Rate (Post-Warmup and Fixed Iteration)</a:t>
            </a:r>
          </a:p>
        </p:txBody>
      </p:sp>
      <p:pic>
        <p:nvPicPr>
          <p:cNvPr id="9" name="Content Placeholder 8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0B2A0BE-9D6C-4A9C-831D-3CEAC9A8E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57" y="1448972"/>
            <a:ext cx="822711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45A02-2BA4-4A83-B309-B18D8D471DA1}"/>
              </a:ext>
            </a:extLst>
          </p:cNvPr>
          <p:cNvSpPr txBox="1"/>
          <p:nvPr/>
        </p:nvSpPr>
        <p:spPr>
          <a:xfrm>
            <a:off x="1505243" y="5852159"/>
            <a:ext cx="924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traversal loop was executed 32768 times. Given each map access is 12 bytes, the total size of the memory access is 32768*12 = 384 KB. L2 cache size is 512 KB, therefore all the map access data should fit into L2 cache</a:t>
            </a:r>
          </a:p>
        </p:txBody>
      </p:sp>
    </p:spTree>
    <p:extLst>
      <p:ext uri="{BB962C8B-B14F-4D97-AF65-F5344CB8AC3E}">
        <p14:creationId xmlns:p14="http://schemas.microsoft.com/office/powerpoint/2010/main" val="257282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8F9E-C635-4FF1-AAE5-6957CB8F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Cache Hit Rate (Pre-Warmup and Random Iteration)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7ABDC6C9-4AB9-4271-90CE-38C7F267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992" y="1690688"/>
            <a:ext cx="8120119" cy="4351338"/>
          </a:xfrm>
        </p:spPr>
      </p:pic>
    </p:spTree>
    <p:extLst>
      <p:ext uri="{BB962C8B-B14F-4D97-AF65-F5344CB8AC3E}">
        <p14:creationId xmlns:p14="http://schemas.microsoft.com/office/powerpoint/2010/main" val="406935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7D72-F1B3-4455-859C-F9322738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Cache Hit Rate (Post-Warmup and Random Iteration)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8F286E4F-3086-4745-BA8B-7F94AA54C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6" y="1825625"/>
            <a:ext cx="8131228" cy="4351338"/>
          </a:xfrm>
        </p:spPr>
      </p:pic>
    </p:spTree>
    <p:extLst>
      <p:ext uri="{BB962C8B-B14F-4D97-AF65-F5344CB8AC3E}">
        <p14:creationId xmlns:p14="http://schemas.microsoft.com/office/powerpoint/2010/main" val="70660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63756-F4F3-4DCF-8E25-6AC5BA9D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on MAP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968C8D-2CB5-407F-B06E-7BEAB3225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46927"/>
              </p:ext>
            </p:extLst>
          </p:nvPr>
        </p:nvGraphicFramePr>
        <p:xfrm>
          <a:off x="650449" y="3259796"/>
          <a:ext cx="10901471" cy="264408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837145">
                  <a:extLst>
                    <a:ext uri="{9D8B030D-6E8A-4147-A177-3AD203B41FA5}">
                      <a16:colId xmlns:a16="http://schemas.microsoft.com/office/drawing/2014/main" val="434964478"/>
                    </a:ext>
                  </a:extLst>
                </a:gridCol>
                <a:gridCol w="3706133">
                  <a:extLst>
                    <a:ext uri="{9D8B030D-6E8A-4147-A177-3AD203B41FA5}">
                      <a16:colId xmlns:a16="http://schemas.microsoft.com/office/drawing/2014/main" val="2362704472"/>
                    </a:ext>
                  </a:extLst>
                </a:gridCol>
                <a:gridCol w="3358193">
                  <a:extLst>
                    <a:ext uri="{9D8B030D-6E8A-4147-A177-3AD203B41FA5}">
                      <a16:colId xmlns:a16="http://schemas.microsoft.com/office/drawing/2014/main" val="228472998"/>
                    </a:ext>
                  </a:extLst>
                </a:gridCol>
              </a:tblGrid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Community Optimization (sec)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Map Operation Time (sec)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&gt;= Percentage (%)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965347"/>
                  </a:ext>
                </a:extLst>
              </a:tr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183.73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103.86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67902"/>
                  </a:ext>
                </a:extLst>
              </a:tr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206.63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113.79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484926"/>
                  </a:ext>
                </a:extLst>
              </a:tr>
              <a:tr h="661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87136" marT="34854" marB="2614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93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4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933</Words>
  <Application>Microsoft Office PowerPoint</Application>
  <PresentationFormat>Widescreen</PresentationFormat>
  <Paragraphs>144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Weekly Meeting</vt:lpstr>
      <vt:lpstr>Outline</vt:lpstr>
      <vt:lpstr>Time Consumption in RNG </vt:lpstr>
      <vt:lpstr>Pre-Warmup and Post-Warmup comparison (Last Week RECAP)</vt:lpstr>
      <vt:lpstr>Cache Hit Rate (Pre-Warmup and Fixed Iteration)</vt:lpstr>
      <vt:lpstr>Cache Hit Rate (Post-Warmup and Fixed Iteration)</vt:lpstr>
      <vt:lpstr>Cache Hit Rate (Pre-Warmup and Random Iteration)</vt:lpstr>
      <vt:lpstr>Cache Hit Rate (Post-Warmup and Random Iteration)</vt:lpstr>
      <vt:lpstr>Information on MAP time</vt:lpstr>
      <vt:lpstr>Appendix</vt:lpstr>
      <vt:lpstr>Sample Code Snippet for Map Operation</vt:lpstr>
      <vt:lpstr>Assumption for theoretical Peak (KNL)</vt:lpstr>
      <vt:lpstr>Computation for theoretical Peak (L2)</vt:lpstr>
      <vt:lpstr>Computation for theoretical Peak (MCDRAM)</vt:lpstr>
      <vt:lpstr>Rb Tree Access (map in c++) Before Cash Warmup</vt:lpstr>
      <vt:lpstr>Rb Tree Access (map in c++) After Cash Warmup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2021-01-29T18:33:49Z</dcterms:created>
  <dcterms:modified xsi:type="dcterms:W3CDTF">2021-01-29T19:02:36Z</dcterms:modified>
</cp:coreProperties>
</file>