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5" r:id="rId3"/>
    <p:sldId id="329" r:id="rId4"/>
    <p:sldId id="330" r:id="rId5"/>
    <p:sldId id="331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71891-F6FA-4E9E-9E45-C4153614AC48}" v="18" dt="2021-02-11T17:25:0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</a:t>
            </a:r>
            <a:r>
              <a:rPr lang="en-US" baseline="30000" dirty="0"/>
              <a:t>th</a:t>
            </a:r>
            <a:r>
              <a:rPr lang="en-US" dirty="0"/>
              <a:t>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Measuring the distribution of the size of the neighborhood (</a:t>
            </a:r>
            <a:r>
              <a:rPr lang="en-US" dirty="0" err="1"/>
              <a:t>outlinks</a:t>
            </a:r>
            <a:r>
              <a:rPr lang="en-US" dirty="0"/>
              <a:t> /adjacency list) vector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Performance measurement in terms of CPI using prefetch and no prefetch. Following are the 2 aspects of the prefetch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Prefetch the neighborhood information (</a:t>
            </a:r>
            <a:r>
              <a:rPr lang="en-US" dirty="0" err="1"/>
              <a:t>outlinks</a:t>
            </a:r>
            <a:r>
              <a:rPr lang="en-US" dirty="0"/>
              <a:t> vector) of the immediate  next vertex</a:t>
            </a:r>
          </a:p>
          <a:p>
            <a:pPr lvl="1"/>
            <a:r>
              <a:rPr lang="en-US" dirty="0"/>
              <a:t>Prefetch the neighborhood information (</a:t>
            </a:r>
            <a:r>
              <a:rPr lang="en-US" dirty="0" err="1"/>
              <a:t>outlinks</a:t>
            </a:r>
            <a:r>
              <a:rPr lang="en-US" dirty="0"/>
              <a:t> vector) of the current vertex in the iteration a stride (a few number of neighbors ahead in the adjacency list) ahead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5E36-01C9-4DB1-BCA3-2AE4BAF6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the Neighborhood size (</a:t>
            </a:r>
            <a:r>
              <a:rPr lang="en-US" dirty="0" err="1"/>
              <a:t>Youtube</a:t>
            </a:r>
            <a:r>
              <a:rPr lang="en-US" dirty="0"/>
              <a:t> network)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8630278-7F19-415C-B14C-E8D3000EE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285709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4849-121F-4027-8FA1-82F96256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the Neighborhood size (Orkut network)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7AF97F3-D181-4CD5-96CE-EA2371E57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5422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33E28-D1B6-4564-9F87-4A7848F1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Performance (CPI) Comparison among (No-Prefetch, Next-Vertex-Prefetch and Adjacency-List-Prefetch)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414013-8CEB-45BB-A379-EEBFCD67A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97158"/>
              </p:ext>
            </p:extLst>
          </p:nvPr>
        </p:nvGraphicFramePr>
        <p:xfrm>
          <a:off x="644056" y="2755103"/>
          <a:ext cx="10927831" cy="2907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676">
                  <a:extLst>
                    <a:ext uri="{9D8B030D-6E8A-4147-A177-3AD203B41FA5}">
                      <a16:colId xmlns:a16="http://schemas.microsoft.com/office/drawing/2014/main" val="1950999712"/>
                    </a:ext>
                  </a:extLst>
                </a:gridCol>
                <a:gridCol w="3440245">
                  <a:extLst>
                    <a:ext uri="{9D8B030D-6E8A-4147-A177-3AD203B41FA5}">
                      <a16:colId xmlns:a16="http://schemas.microsoft.com/office/drawing/2014/main" val="1047381971"/>
                    </a:ext>
                  </a:extLst>
                </a:gridCol>
                <a:gridCol w="1986433">
                  <a:extLst>
                    <a:ext uri="{9D8B030D-6E8A-4147-A177-3AD203B41FA5}">
                      <a16:colId xmlns:a16="http://schemas.microsoft.com/office/drawing/2014/main" val="1250308281"/>
                    </a:ext>
                  </a:extLst>
                </a:gridCol>
                <a:gridCol w="2049244">
                  <a:extLst>
                    <a:ext uri="{9D8B030D-6E8A-4147-A177-3AD203B41FA5}">
                      <a16:colId xmlns:a16="http://schemas.microsoft.com/office/drawing/2014/main" val="1438634842"/>
                    </a:ext>
                  </a:extLst>
                </a:gridCol>
                <a:gridCol w="2055233">
                  <a:extLst>
                    <a:ext uri="{9D8B030D-6E8A-4147-A177-3AD203B41FA5}">
                      <a16:colId xmlns:a16="http://schemas.microsoft.com/office/drawing/2014/main" val="3799391910"/>
                    </a:ext>
                  </a:extLst>
                </a:gridCol>
              </a:tblGrid>
              <a:tr h="6892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Line No.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Code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Nextnode</a:t>
                      </a:r>
                      <a:r>
                        <a:rPr lang="en-US" sz="1300" dirty="0">
                          <a:effectLst/>
                        </a:rPr>
                        <a:t> prefetch CPI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No prefetch CPI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Current Neighborhood prefetch CPI (</a:t>
                      </a:r>
                      <a:r>
                        <a:rPr lang="en-US" sz="1300" dirty="0" err="1">
                          <a:effectLst/>
                        </a:rPr>
                        <a:t>stridesize</a:t>
                      </a:r>
                      <a:r>
                        <a:rPr lang="en-US" sz="1300" dirty="0">
                          <a:effectLst/>
                        </a:rPr>
                        <a:t> 6)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935752748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1216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for (link_iterator linkIt = nd.outLinks.begin();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6.77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6.68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6.53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2610302838"/>
                  </a:ext>
                </a:extLst>
              </a:tr>
              <a:tr h="472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1218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09600" algn="l"/>
                          <a:tab pos="1219200" algn="l"/>
                          <a:tab pos="1828800" algn="l"/>
                          <a:tab pos="2438400" algn="l"/>
                          <a:tab pos="3048000" algn="l"/>
                          <a:tab pos="3657600" algn="l"/>
                          <a:tab pos="4267200" algn="l"/>
                          <a:tab pos="4876800" algn="l"/>
                          <a:tab pos="5486400" algn="l"/>
                          <a:tab pos="6096000" algn="l"/>
                          <a:tab pos="6705600" algn="l"/>
                          <a:tab pos="7315200" algn="l"/>
                          <a:tab pos="7924800" algn="l"/>
                          <a:tab pos="8534400" algn="l"/>
                          <a:tab pos="9144000" algn="l"/>
                          <a:tab pos="9753600" algn="l"/>
                          <a:tab pos="10363200" algn="l"/>
                          <a:tab pos="10972800" algn="l"/>
                          <a:tab pos="11582400" algn="l"/>
                          <a:tab pos="12192000" algn="l"/>
                          <a:tab pos="12801600" algn="l"/>
                          <a:tab pos="13411200" algn="l"/>
                          <a:tab pos="14020800" algn="l"/>
                          <a:tab pos="14630400" algn="l"/>
                          <a:tab pos="15240000" algn="l"/>
                          <a:tab pos="15849600" algn="l"/>
                          <a:tab pos="16459200" algn="l"/>
                          <a:tab pos="17068800" algn="l"/>
                          <a:tab pos="17678400" algn="l"/>
                          <a:tab pos="18288000" algn="l"/>
                          <a:tab pos="18897600" algn="l"/>
                          <a:tab pos="1950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int </a:t>
                      </a:r>
                      <a:r>
                        <a:rPr lang="en-US" sz="1300" dirty="0" err="1">
                          <a:effectLst/>
                        </a:rPr>
                        <a:t>newMod</a:t>
                      </a:r>
                      <a:r>
                        <a:rPr lang="en-US" sz="1300" dirty="0">
                          <a:effectLst/>
                        </a:rPr>
                        <a:t> = nodes[</a:t>
                      </a:r>
                      <a:r>
                        <a:rPr lang="en-US" sz="1300" dirty="0" err="1">
                          <a:effectLst/>
                        </a:rPr>
                        <a:t>linkIt</a:t>
                      </a:r>
                      <a:r>
                        <a:rPr lang="en-US" sz="1300" dirty="0">
                          <a:effectLst/>
                        </a:rPr>
                        <a:t>-&gt;first].</a:t>
                      </a:r>
                      <a:r>
                        <a:rPr lang="en-US" sz="1300" dirty="0" err="1">
                          <a:effectLst/>
                        </a:rPr>
                        <a:t>ModIdx</a:t>
                      </a:r>
                      <a:r>
                        <a:rPr lang="en-US" sz="1300" dirty="0">
                          <a:effectLst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7.39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8.23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7.61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1653102592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1220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iter</a:t>
                      </a:r>
                      <a:r>
                        <a:rPr lang="en-US" sz="1300" dirty="0">
                          <a:effectLst/>
                        </a:rPr>
                        <a:t> = </a:t>
                      </a:r>
                      <a:r>
                        <a:rPr lang="en-US" sz="1300" dirty="0" err="1">
                          <a:effectLst/>
                        </a:rPr>
                        <a:t>outFlowToMod.find</a:t>
                      </a: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newMod</a:t>
                      </a:r>
                      <a:r>
                        <a:rPr lang="en-US" sz="1300" dirty="0">
                          <a:effectLst/>
                        </a:rPr>
                        <a:t>);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4.45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17.186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16.376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247255061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1222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if (iter != outFlowToMod.end())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6.36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5.687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5.579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1093760193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1224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iter-&gt;second += beta * linkIt-&gt;second;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3.05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3.251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3.25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3673868169"/>
                  </a:ext>
                </a:extLst>
              </a:tr>
              <a:tr h="472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1228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outFlowToMod[newMod] = beta * linkIt-&gt;second;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5.05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6.185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5.45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3351136340"/>
                  </a:ext>
                </a:extLst>
              </a:tr>
              <a:tr h="2548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1229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inFlowFromMod[newMod] = 0.0;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6.647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6.699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6.011</a:t>
                      </a:r>
                      <a:endParaRPr lang="en-US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162" marR="83162" marT="0" marB="0"/>
                </a:tc>
                <a:extLst>
                  <a:ext uri="{0D108BD9-81ED-4DB2-BD59-A6C34878D82A}">
                    <a16:rowId xmlns:a16="http://schemas.microsoft.com/office/drawing/2014/main" val="83997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6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233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Weekly Meeting</vt:lpstr>
      <vt:lpstr>Outline</vt:lpstr>
      <vt:lpstr>Frequency of the Neighborhood size (Youtube network)</vt:lpstr>
      <vt:lpstr>Frequency of the Neighborhood size (Orkut network)</vt:lpstr>
      <vt:lpstr>Performance (CPI) Comparison among (No-Prefetch, Next-Vertex-Prefetch and Adjacency-List-Prefetch)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4</cp:revision>
  <dcterms:created xsi:type="dcterms:W3CDTF">2021-02-19T18:19:37Z</dcterms:created>
  <dcterms:modified xsi:type="dcterms:W3CDTF">2021-03-09T02:06:09Z</dcterms:modified>
</cp:coreProperties>
</file>