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E6B7C7-F232-4E49-A950-FE41516D56E2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B32C02-0377-4324-AD4C-70FF53436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4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thread is fixed to 1 single core</a:t>
            </a:r>
          </a:p>
          <a:p>
            <a:endParaRPr lang="en-US" dirty="0"/>
          </a:p>
          <a:p>
            <a:r>
              <a:rPr lang="en-US" dirty="0"/>
              <a:t>export OMP_PROC_BIND=true</a:t>
            </a:r>
          </a:p>
          <a:p>
            <a:r>
              <a:rPr lang="en-US" dirty="0"/>
              <a:t>export OMP_PLACES=threads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1848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B32C02-0377-4324-AD4C-70FF53436D3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6574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5CED-CD20-4EE7-9B5F-7DE741E5F4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EADD61-2E72-4498-A2F7-74218F9508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803984-79BC-468A-B288-7C17F5742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5B19B9-2240-47FF-9086-2D0208A4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2A5FF-FE1C-4A5E-A12F-17870E80A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1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B7A11-FAF1-489D-AAF2-793A97212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A7943-914F-4A86-82EC-EB71A573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79044-DDE9-46F2-A2B2-967942F04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FF9D6-9932-4BE6-90CF-C4CE01C7D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9E5FF-6A50-44FE-832D-14F8185D4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576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E2621E-7084-4940-B24E-F040AFF445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3297C0-66C6-49B6-9133-0EF744DA6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EDB21-0D5F-4A50-855B-58FDC7157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9D5ED0-00D4-46BF-9835-CD57B5E0C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13740-6E7D-444C-ACEF-CC2B4198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200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3EB53-EB32-4341-9F89-D9FB8520C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D762D-CC1A-4F24-813E-6849D2154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02132-2C53-4FB0-967C-299DB6135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6BF99F-8744-4E32-B7BF-7E85D4B33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BF255-FF5B-4586-96CE-55864230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5D2BE-9B3D-4A08-83E6-C3361364E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996C2C-FD71-4010-981F-E7F4FEFE7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4956D1-7135-47DE-B180-74AD87AE0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0AD22-D67A-48ED-9D97-12F5B238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3433A-6068-42B9-B30B-8AC3B38EA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096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A7C0-12DB-49AC-B0E2-D6B77C9CF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9C1C4-5D9E-420D-99E5-19A1C82BED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F59AE-1DB0-4F1C-B3B2-7CDA040A6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C2AB8-50D7-4620-9DA2-12B9F4DB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B0171-C399-4B36-8100-BC29F685D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14C8D8-29BE-4A6F-9F42-D458A823F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889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A3D30-36AE-4EEA-AA88-2ADF03394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349B-D3D4-4BA8-BD36-90F651077E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46885-08A0-4F71-B61D-F11840E62E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637934-D691-4FFB-AC3F-8F1B49B6DC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912633-8602-4D7E-976A-C230B48175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585B50-5998-4A90-BBAE-8F892066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3EDE1-84E4-453F-B2F0-50CA62F5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57229-7386-47C9-9915-8EE132260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5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B5CC6-902A-4A7E-B78C-11222046B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6DD7E3-1A22-4A7F-9D28-4DC44E7D0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0AC25-D2EC-4496-99C2-ACCA29239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03FF5-0725-400C-A15E-FB64DDD6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266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730ABD-EA61-403E-8120-6DF1E9AF4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B1827C-B3CA-4708-AFB1-BF7D157ED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8AD9A-BB13-4E01-8CC3-BC4840236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315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7600E-0674-4EFF-B668-0F50A3105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A77BB-ED5A-4EEA-83A8-63A880855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00E11-04B2-4AC1-BAEE-C1ECD2CEED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1D361F-F331-4714-B810-BEC3A4FD1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F5E6-5710-4CD5-BF9E-085136770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720C4B-A5A8-40A8-838B-232699FCC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84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DBCF2-0FEE-46CA-AA81-E1B1A9C71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428100-0F40-4712-B722-CD9616535B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16661-CCA1-4D8B-BB32-A47F1259C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1D9BC-718C-40CF-AE25-DE86A5209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684229-D52A-4E01-8E09-A548623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A6CF1-AB3E-4D0C-9BA0-499C6518B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256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BED0D6-2F8F-400D-B776-35D25EE28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8B33-771A-4850-B7E3-082A97CBA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31B9F-1B98-460B-9716-5675D59759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01B9CF-4F71-45CB-B0F9-5377CB0F66EB}" type="datetimeFigureOut">
              <a:rPr lang="en-US" smtClean="0"/>
              <a:t>6/24/2020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44AE5-A911-40CE-B7B4-C8FE6B0BC0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12FC88-B563-459C-9403-35C4F0778A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5B56B1-BCE2-4580-8853-45E9B96628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978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BCB4D-9C8A-4AF4-80D1-60842FACB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latin typeface="+mn-lt"/>
              </a:rPr>
              <a:t>Weekly Meeting</a:t>
            </a:r>
            <a:br>
              <a:rPr lang="en-US" dirty="0">
                <a:latin typeface="+mn-lt"/>
              </a:rPr>
            </a:br>
            <a:r>
              <a:rPr lang="en-US" sz="2400" dirty="0">
                <a:latin typeface="+mn-lt"/>
              </a:rPr>
              <a:t>June 24, 2020</a:t>
            </a:r>
          </a:p>
        </p:txBody>
      </p:sp>
    </p:spTree>
    <p:extLst>
      <p:ext uri="{BB962C8B-B14F-4D97-AF65-F5344CB8AC3E}">
        <p14:creationId xmlns:p14="http://schemas.microsoft.com/office/powerpoint/2010/main" val="1659930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7837-F3AA-47FB-BA34-90BA0D61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this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7116-D633-483C-8633-70456ED0B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Profiling </a:t>
            </a:r>
            <a:r>
              <a:rPr lang="en-US" dirty="0" err="1"/>
              <a:t>HipMCL</a:t>
            </a:r>
            <a:r>
              <a:rPr lang="en-US" dirty="0"/>
              <a:t> on Cori using </a:t>
            </a:r>
            <a:r>
              <a:rPr lang="en-US" dirty="0" err="1"/>
              <a:t>Vtune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Profiling analysis type</a:t>
            </a:r>
          </a:p>
          <a:p>
            <a:pPr lvl="1"/>
            <a:r>
              <a:rPr lang="en-US" dirty="0"/>
              <a:t>Microarchitecture analysis with…</a:t>
            </a:r>
          </a:p>
          <a:p>
            <a:pPr lvl="2"/>
            <a:r>
              <a:rPr lang="en-US" dirty="0"/>
              <a:t>Different </a:t>
            </a:r>
            <a:r>
              <a:rPr lang="en-US" dirty="0" err="1"/>
              <a:t>pagesizes</a:t>
            </a:r>
            <a:endParaRPr lang="en-US" dirty="0"/>
          </a:p>
          <a:p>
            <a:pPr lvl="2"/>
            <a:r>
              <a:rPr lang="en-US" dirty="0"/>
              <a:t>Different number of threads and thread affinity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333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E8AE0-82F9-4ABF-AB3C-2A78227F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79212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HipMCL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Execution in Different Page Sizes 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F200778-E726-4583-ADC2-CED8A440B9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4805703"/>
              </p:ext>
            </p:extLst>
          </p:nvPr>
        </p:nvGraphicFramePr>
        <p:xfrm>
          <a:off x="1414126" y="1568376"/>
          <a:ext cx="9363750" cy="444075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670">
                  <a:extLst>
                    <a:ext uri="{9D8B030D-6E8A-4147-A177-3AD203B41FA5}">
                      <a16:colId xmlns:a16="http://schemas.microsoft.com/office/drawing/2014/main" val="4186664287"/>
                    </a:ext>
                  </a:extLst>
                </a:gridCol>
                <a:gridCol w="1240629">
                  <a:extLst>
                    <a:ext uri="{9D8B030D-6E8A-4147-A177-3AD203B41FA5}">
                      <a16:colId xmlns:a16="http://schemas.microsoft.com/office/drawing/2014/main" val="1191310545"/>
                    </a:ext>
                  </a:extLst>
                </a:gridCol>
                <a:gridCol w="1620282">
                  <a:extLst>
                    <a:ext uri="{9D8B030D-6E8A-4147-A177-3AD203B41FA5}">
                      <a16:colId xmlns:a16="http://schemas.microsoft.com/office/drawing/2014/main" val="1622835505"/>
                    </a:ext>
                  </a:extLst>
                </a:gridCol>
                <a:gridCol w="2315522">
                  <a:extLst>
                    <a:ext uri="{9D8B030D-6E8A-4147-A177-3AD203B41FA5}">
                      <a16:colId xmlns:a16="http://schemas.microsoft.com/office/drawing/2014/main" val="859652233"/>
                    </a:ext>
                  </a:extLst>
                </a:gridCol>
                <a:gridCol w="3044647">
                  <a:extLst>
                    <a:ext uri="{9D8B030D-6E8A-4147-A177-3AD203B41FA5}">
                      <a16:colId xmlns:a16="http://schemas.microsoft.com/office/drawing/2014/main" val="2527988911"/>
                    </a:ext>
                  </a:extLst>
                </a:gridCol>
              </a:tblGrid>
              <a:tr h="64430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Dataset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PageSize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Network Read Time (sec)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Computing Time(sec)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2028346580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Virus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 rowSpan="1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KNL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66.44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45.42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3753182125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66.69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45.31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1830087336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66.63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45.37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2799217179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66.00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45.44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165864635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66.72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45.42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4059664228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65.95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45.65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3281595343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128M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66.60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45.54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1273242188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256M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65.82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45.23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1832496333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512M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66.08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45.48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320520520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1GB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65.79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45.37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3467705767"/>
                  </a:ext>
                </a:extLst>
              </a:tr>
              <a:tr h="3451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2GB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65.94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45.40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4373" marR="114373" marT="0" marB="0"/>
                </a:tc>
                <a:extLst>
                  <a:ext uri="{0D108BD9-81ED-4DB2-BD59-A6C34878D82A}">
                    <a16:rowId xmlns:a16="http://schemas.microsoft.com/office/drawing/2014/main" val="1060132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1554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HipMCL Memory Analysis in Different Page Sizes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8D6DC4C-C270-41C2-AA4E-4CAFC234C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6447072"/>
              </p:ext>
            </p:extLst>
          </p:nvPr>
        </p:nvGraphicFramePr>
        <p:xfrm>
          <a:off x="1725245" y="1863801"/>
          <a:ext cx="8741512" cy="4440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06990">
                  <a:extLst>
                    <a:ext uri="{9D8B030D-6E8A-4147-A177-3AD203B41FA5}">
                      <a16:colId xmlns:a16="http://schemas.microsoft.com/office/drawing/2014/main" val="2008839378"/>
                    </a:ext>
                  </a:extLst>
                </a:gridCol>
                <a:gridCol w="1174977">
                  <a:extLst>
                    <a:ext uri="{9D8B030D-6E8A-4147-A177-3AD203B41FA5}">
                      <a16:colId xmlns:a16="http://schemas.microsoft.com/office/drawing/2014/main" val="188306516"/>
                    </a:ext>
                  </a:extLst>
                </a:gridCol>
                <a:gridCol w="1100316">
                  <a:extLst>
                    <a:ext uri="{9D8B030D-6E8A-4147-A177-3AD203B41FA5}">
                      <a16:colId xmlns:a16="http://schemas.microsoft.com/office/drawing/2014/main" val="4284895595"/>
                    </a:ext>
                  </a:extLst>
                </a:gridCol>
                <a:gridCol w="1280730">
                  <a:extLst>
                    <a:ext uri="{9D8B030D-6E8A-4147-A177-3AD203B41FA5}">
                      <a16:colId xmlns:a16="http://schemas.microsoft.com/office/drawing/2014/main" val="4168217499"/>
                    </a:ext>
                  </a:extLst>
                </a:gridCol>
                <a:gridCol w="974611">
                  <a:extLst>
                    <a:ext uri="{9D8B030D-6E8A-4147-A177-3AD203B41FA5}">
                      <a16:colId xmlns:a16="http://schemas.microsoft.com/office/drawing/2014/main" val="1041421681"/>
                    </a:ext>
                  </a:extLst>
                </a:gridCol>
                <a:gridCol w="1601944">
                  <a:extLst>
                    <a:ext uri="{9D8B030D-6E8A-4147-A177-3AD203B41FA5}">
                      <a16:colId xmlns:a16="http://schemas.microsoft.com/office/drawing/2014/main" val="2925302291"/>
                    </a:ext>
                  </a:extLst>
                </a:gridCol>
                <a:gridCol w="1601944">
                  <a:extLst>
                    <a:ext uri="{9D8B030D-6E8A-4147-A177-3AD203B41FA5}">
                      <a16:colId xmlns:a16="http://schemas.microsoft.com/office/drawing/2014/main" val="2749070567"/>
                    </a:ext>
                  </a:extLst>
                </a:gridCol>
              </a:tblGrid>
              <a:tr h="1095089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Dataset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Processor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Number of OpenMP threads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</a:rPr>
                        <a:t>PageSize</a:t>
                      </a:r>
                      <a:endParaRPr lang="en-US" sz="16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hugepages</a:t>
                      </a:r>
                      <a:r>
                        <a:rPr lang="en-US" sz="16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CPI Rate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L1 Hit Rate (%)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L2 Hit Rate (%)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3889949865"/>
                  </a:ext>
                </a:extLst>
              </a:tr>
              <a:tr h="304151">
                <a:tc rowSpan="1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Virus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 rowSpan="1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KNL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 rowSpan="11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15.032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76.9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2330469987"/>
                  </a:ext>
                </a:extLst>
              </a:tr>
              <a:tr h="3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4M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15.85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72.6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3245264255"/>
                  </a:ext>
                </a:extLst>
              </a:tr>
              <a:tr h="3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15.77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77.2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88.9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3805285172"/>
                  </a:ext>
                </a:extLst>
              </a:tr>
              <a:tr h="3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14.93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94.7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2379489424"/>
                  </a:ext>
                </a:extLst>
              </a:tr>
              <a:tr h="3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32M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15.77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82.6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94.1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2658497678"/>
                  </a:ext>
                </a:extLst>
              </a:tr>
              <a:tr h="3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64M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14.898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79.7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2792805035"/>
                  </a:ext>
                </a:extLst>
              </a:tr>
              <a:tr h="3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128M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16.13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75.2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680698906"/>
                  </a:ext>
                </a:extLst>
              </a:tr>
              <a:tr h="3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256M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16.09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76.5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96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3362637321"/>
                  </a:ext>
                </a:extLst>
              </a:tr>
              <a:tr h="3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512M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16.14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80.8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94.7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2354903499"/>
                  </a:ext>
                </a:extLst>
              </a:tr>
              <a:tr h="3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1GB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15.74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83.3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100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2065100040"/>
                  </a:ext>
                </a:extLst>
              </a:tr>
              <a:tr h="30415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2GB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15.84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</a:rPr>
                        <a:t>73.4</a:t>
                      </a:r>
                      <a:endParaRPr lang="en-US" sz="16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</a:rPr>
                        <a:t>94.8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00792" marR="100792" marT="0" marB="0"/>
                </a:tc>
                <a:extLst>
                  <a:ext uri="{0D108BD9-81ED-4DB2-BD59-A6C34878D82A}">
                    <a16:rowId xmlns:a16="http://schemas.microsoft.com/office/drawing/2014/main" val="16621827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6875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HipMCL Memory Analysis with Different Threads in Default Page Size (4k)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3F33A4B-670B-4BFD-8057-F119B86A4A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554355"/>
              </p:ext>
            </p:extLst>
          </p:nvPr>
        </p:nvGraphicFramePr>
        <p:xfrm>
          <a:off x="1069145" y="2166425"/>
          <a:ext cx="10053715" cy="3857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0393">
                  <a:extLst>
                    <a:ext uri="{9D8B030D-6E8A-4147-A177-3AD203B41FA5}">
                      <a16:colId xmlns:a16="http://schemas.microsoft.com/office/drawing/2014/main" val="4103698697"/>
                    </a:ext>
                  </a:extLst>
                </a:gridCol>
                <a:gridCol w="1318967">
                  <a:extLst>
                    <a:ext uri="{9D8B030D-6E8A-4147-A177-3AD203B41FA5}">
                      <a16:colId xmlns:a16="http://schemas.microsoft.com/office/drawing/2014/main" val="494453312"/>
                    </a:ext>
                  </a:extLst>
                </a:gridCol>
                <a:gridCol w="1279682">
                  <a:extLst>
                    <a:ext uri="{9D8B030D-6E8A-4147-A177-3AD203B41FA5}">
                      <a16:colId xmlns:a16="http://schemas.microsoft.com/office/drawing/2014/main" val="2532047405"/>
                    </a:ext>
                  </a:extLst>
                </a:gridCol>
                <a:gridCol w="1423730">
                  <a:extLst>
                    <a:ext uri="{9D8B030D-6E8A-4147-A177-3AD203B41FA5}">
                      <a16:colId xmlns:a16="http://schemas.microsoft.com/office/drawing/2014/main" val="1983872516"/>
                    </a:ext>
                  </a:extLst>
                </a:gridCol>
                <a:gridCol w="1304427">
                  <a:extLst>
                    <a:ext uri="{9D8B030D-6E8A-4147-A177-3AD203B41FA5}">
                      <a16:colId xmlns:a16="http://schemas.microsoft.com/office/drawing/2014/main" val="2591672138"/>
                    </a:ext>
                  </a:extLst>
                </a:gridCol>
                <a:gridCol w="1798258">
                  <a:extLst>
                    <a:ext uri="{9D8B030D-6E8A-4147-A177-3AD203B41FA5}">
                      <a16:colId xmlns:a16="http://schemas.microsoft.com/office/drawing/2014/main" val="1182429742"/>
                    </a:ext>
                  </a:extLst>
                </a:gridCol>
                <a:gridCol w="1798258">
                  <a:extLst>
                    <a:ext uri="{9D8B030D-6E8A-4147-A177-3AD203B41FA5}">
                      <a16:colId xmlns:a16="http://schemas.microsoft.com/office/drawing/2014/main" val="656842262"/>
                    </a:ext>
                  </a:extLst>
                </a:gridCol>
              </a:tblGrid>
              <a:tr h="8935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Dataset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Processor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PageSize 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Number of OpenMP Threads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CPI Rate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L1 Hit Rate (%)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L2 Hit Rate (%)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extLst>
                  <a:ext uri="{0D108BD9-81ED-4DB2-BD59-A6C34878D82A}">
                    <a16:rowId xmlns:a16="http://schemas.microsoft.com/office/drawing/2014/main" val="7434777"/>
                  </a:ext>
                </a:extLst>
              </a:tr>
              <a:tr h="326881"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Virus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KNL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4k (default)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10.37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76.2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25.5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extLst>
                  <a:ext uri="{0D108BD9-81ED-4DB2-BD59-A6C34878D82A}">
                    <a16:rowId xmlns:a16="http://schemas.microsoft.com/office/drawing/2014/main" val="746313692"/>
                  </a:ext>
                </a:extLst>
              </a:tr>
              <a:tr h="326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11.56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71.3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18.2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extLst>
                  <a:ext uri="{0D108BD9-81ED-4DB2-BD59-A6C34878D82A}">
                    <a16:rowId xmlns:a16="http://schemas.microsoft.com/office/drawing/2014/main" val="346013701"/>
                  </a:ext>
                </a:extLst>
              </a:tr>
              <a:tr h="326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17.72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71.1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30.8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extLst>
                  <a:ext uri="{0D108BD9-81ED-4DB2-BD59-A6C34878D82A}">
                    <a16:rowId xmlns:a16="http://schemas.microsoft.com/office/drawing/2014/main" val="2477361475"/>
                  </a:ext>
                </a:extLst>
              </a:tr>
              <a:tr h="326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14.24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71.6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42.3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extLst>
                  <a:ext uri="{0D108BD9-81ED-4DB2-BD59-A6C34878D82A}">
                    <a16:rowId xmlns:a16="http://schemas.microsoft.com/office/drawing/2014/main" val="691190892"/>
                  </a:ext>
                </a:extLst>
              </a:tr>
              <a:tr h="326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17.24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76.5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22.3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extLst>
                  <a:ext uri="{0D108BD9-81ED-4DB2-BD59-A6C34878D82A}">
                    <a16:rowId xmlns:a16="http://schemas.microsoft.com/office/drawing/2014/main" val="1149347560"/>
                  </a:ext>
                </a:extLst>
              </a:tr>
              <a:tr h="326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32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19.11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82.2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46.5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extLst>
                  <a:ext uri="{0D108BD9-81ED-4DB2-BD59-A6C34878D82A}">
                    <a16:rowId xmlns:a16="http://schemas.microsoft.com/office/drawing/2014/main" val="710399318"/>
                  </a:ext>
                </a:extLst>
              </a:tr>
              <a:tr h="326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64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15.11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69.7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88.9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extLst>
                  <a:ext uri="{0D108BD9-81ED-4DB2-BD59-A6C34878D82A}">
                    <a16:rowId xmlns:a16="http://schemas.microsoft.com/office/drawing/2014/main" val="4052785824"/>
                  </a:ext>
                </a:extLst>
              </a:tr>
              <a:tr h="326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128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17.22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77.9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100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extLst>
                  <a:ext uri="{0D108BD9-81ED-4DB2-BD59-A6C34878D82A}">
                    <a16:rowId xmlns:a16="http://schemas.microsoft.com/office/drawing/2014/main" val="1872311651"/>
                  </a:ext>
                </a:extLst>
              </a:tr>
              <a:tr h="32688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256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16.26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>
                          <a:effectLst/>
                        </a:rPr>
                        <a:t>69.3</a:t>
                      </a:r>
                      <a:endParaRPr lang="en-US" sz="19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900" dirty="0">
                          <a:effectLst/>
                        </a:rPr>
                        <a:t>100</a:t>
                      </a:r>
                      <a:endParaRPr lang="en-US" sz="19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8342" marR="118342" marT="0" marB="0"/>
                </a:tc>
                <a:extLst>
                  <a:ext uri="{0D108BD9-81ED-4DB2-BD59-A6C34878D82A}">
                    <a16:rowId xmlns:a16="http://schemas.microsoft.com/office/drawing/2014/main" val="3160291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9278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HipMCL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Memory Analysis with Different Threads in 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hugepages</a:t>
            </a:r>
            <a:r>
              <a:rPr lang="en-US" sz="30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32M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A368AF4-8947-430A-94E9-C2024CAD99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377440"/>
              </p:ext>
            </p:extLst>
          </p:nvPr>
        </p:nvGraphicFramePr>
        <p:xfrm>
          <a:off x="1350499" y="2082018"/>
          <a:ext cx="9875521" cy="39841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429">
                  <a:extLst>
                    <a:ext uri="{9D8B030D-6E8A-4147-A177-3AD203B41FA5}">
                      <a16:colId xmlns:a16="http://schemas.microsoft.com/office/drawing/2014/main" val="8693038"/>
                    </a:ext>
                  </a:extLst>
                </a:gridCol>
                <a:gridCol w="1225664">
                  <a:extLst>
                    <a:ext uri="{9D8B030D-6E8A-4147-A177-3AD203B41FA5}">
                      <a16:colId xmlns:a16="http://schemas.microsoft.com/office/drawing/2014/main" val="1846467016"/>
                    </a:ext>
                  </a:extLst>
                </a:gridCol>
                <a:gridCol w="1722159">
                  <a:extLst>
                    <a:ext uri="{9D8B030D-6E8A-4147-A177-3AD203B41FA5}">
                      <a16:colId xmlns:a16="http://schemas.microsoft.com/office/drawing/2014/main" val="937533367"/>
                    </a:ext>
                  </a:extLst>
                </a:gridCol>
                <a:gridCol w="1323016">
                  <a:extLst>
                    <a:ext uri="{9D8B030D-6E8A-4147-A177-3AD203B41FA5}">
                      <a16:colId xmlns:a16="http://schemas.microsoft.com/office/drawing/2014/main" val="3992523436"/>
                    </a:ext>
                  </a:extLst>
                </a:gridCol>
                <a:gridCol w="1212153">
                  <a:extLst>
                    <a:ext uri="{9D8B030D-6E8A-4147-A177-3AD203B41FA5}">
                      <a16:colId xmlns:a16="http://schemas.microsoft.com/office/drawing/2014/main" val="1160434777"/>
                    </a:ext>
                  </a:extLst>
                </a:gridCol>
                <a:gridCol w="1671050">
                  <a:extLst>
                    <a:ext uri="{9D8B030D-6E8A-4147-A177-3AD203B41FA5}">
                      <a16:colId xmlns:a16="http://schemas.microsoft.com/office/drawing/2014/main" val="2044842933"/>
                    </a:ext>
                  </a:extLst>
                </a:gridCol>
                <a:gridCol w="1671050">
                  <a:extLst>
                    <a:ext uri="{9D8B030D-6E8A-4147-A177-3AD203B41FA5}">
                      <a16:colId xmlns:a16="http://schemas.microsoft.com/office/drawing/2014/main" val="3495421824"/>
                    </a:ext>
                  </a:extLst>
                </a:gridCol>
              </a:tblGrid>
              <a:tr h="92821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Dataset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Processor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PageSize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 of OpenMP Threads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CPI Rate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L1 Hit Rate (%)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L2 Hit Rate (%)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2894748340"/>
                  </a:ext>
                </a:extLst>
              </a:tr>
              <a:tr h="339552"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Virus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KNL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Hugepages32M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8.87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72.2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28.1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443101034"/>
                  </a:ext>
                </a:extLst>
              </a:tr>
              <a:tr h="339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12.33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949084447"/>
                  </a:ext>
                </a:extLst>
              </a:tr>
              <a:tr h="339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14.34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81.2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38.1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476630107"/>
                  </a:ext>
                </a:extLst>
              </a:tr>
              <a:tr h="339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13.89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34.8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272129689"/>
                  </a:ext>
                </a:extLst>
              </a:tr>
              <a:tr h="339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16.91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67426783"/>
                  </a:ext>
                </a:extLst>
              </a:tr>
              <a:tr h="339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15.74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39.2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2090570346"/>
                  </a:ext>
                </a:extLst>
              </a:tr>
              <a:tr h="339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14.91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73.4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96.3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3467381172"/>
                  </a:ext>
                </a:extLst>
              </a:tr>
              <a:tr h="339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15.01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75.5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100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4130305904"/>
                  </a:ext>
                </a:extLst>
              </a:tr>
              <a:tr h="33955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14.65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73.9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1017817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4428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91090"/>
            <a:ext cx="10515599" cy="932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HipMCL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Memory Analysis with Different Threads in </a:t>
            </a:r>
            <a:r>
              <a:rPr lang="en-US" sz="3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hugepages32M </a:t>
            </a:r>
            <a:r>
              <a:rPr lang="en-US" sz="3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different thread affinity setting</a:t>
            </a:r>
            <a:endParaRPr lang="en-US" sz="30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C520C2A-A037-4AB8-A2B1-C1E7135A8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138237"/>
              </p:ext>
            </p:extLst>
          </p:nvPr>
        </p:nvGraphicFramePr>
        <p:xfrm>
          <a:off x="1294229" y="2194559"/>
          <a:ext cx="9875521" cy="38716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50430">
                  <a:extLst>
                    <a:ext uri="{9D8B030D-6E8A-4147-A177-3AD203B41FA5}">
                      <a16:colId xmlns:a16="http://schemas.microsoft.com/office/drawing/2014/main" val="1367345427"/>
                    </a:ext>
                  </a:extLst>
                </a:gridCol>
                <a:gridCol w="1225664">
                  <a:extLst>
                    <a:ext uri="{9D8B030D-6E8A-4147-A177-3AD203B41FA5}">
                      <a16:colId xmlns:a16="http://schemas.microsoft.com/office/drawing/2014/main" val="177864483"/>
                    </a:ext>
                  </a:extLst>
                </a:gridCol>
                <a:gridCol w="1722159">
                  <a:extLst>
                    <a:ext uri="{9D8B030D-6E8A-4147-A177-3AD203B41FA5}">
                      <a16:colId xmlns:a16="http://schemas.microsoft.com/office/drawing/2014/main" val="3776377065"/>
                    </a:ext>
                  </a:extLst>
                </a:gridCol>
                <a:gridCol w="1323015">
                  <a:extLst>
                    <a:ext uri="{9D8B030D-6E8A-4147-A177-3AD203B41FA5}">
                      <a16:colId xmlns:a16="http://schemas.microsoft.com/office/drawing/2014/main" val="3519490897"/>
                    </a:ext>
                  </a:extLst>
                </a:gridCol>
                <a:gridCol w="1212153">
                  <a:extLst>
                    <a:ext uri="{9D8B030D-6E8A-4147-A177-3AD203B41FA5}">
                      <a16:colId xmlns:a16="http://schemas.microsoft.com/office/drawing/2014/main" val="3960247823"/>
                    </a:ext>
                  </a:extLst>
                </a:gridCol>
                <a:gridCol w="1671050">
                  <a:extLst>
                    <a:ext uri="{9D8B030D-6E8A-4147-A177-3AD203B41FA5}">
                      <a16:colId xmlns:a16="http://schemas.microsoft.com/office/drawing/2014/main" val="3043363739"/>
                    </a:ext>
                  </a:extLst>
                </a:gridCol>
                <a:gridCol w="1671050">
                  <a:extLst>
                    <a:ext uri="{9D8B030D-6E8A-4147-A177-3AD203B41FA5}">
                      <a16:colId xmlns:a16="http://schemas.microsoft.com/office/drawing/2014/main" val="2553118966"/>
                    </a:ext>
                  </a:extLst>
                </a:gridCol>
              </a:tblGrid>
              <a:tr h="90199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Dataset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Processor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PageSize 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Number of OpenMP Threads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CPI Rate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L1 Hit Rate (%)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L2 Hit Rate (%)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252553878"/>
                  </a:ext>
                </a:extLst>
              </a:tr>
              <a:tr h="329961"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Virus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KNL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Hugepages32M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9.08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78.6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3845529496"/>
                  </a:ext>
                </a:extLst>
              </a:tr>
              <a:tr h="329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11.56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70.1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35.1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1632419910"/>
                  </a:ext>
                </a:extLst>
              </a:tr>
              <a:tr h="329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14.31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80.7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36.7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3494902288"/>
                  </a:ext>
                </a:extLst>
              </a:tr>
              <a:tr h="329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15.27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50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1111988846"/>
                  </a:ext>
                </a:extLst>
              </a:tr>
              <a:tr h="329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16.53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71.5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27.2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551981893"/>
                  </a:ext>
                </a:extLst>
              </a:tr>
              <a:tr h="329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32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17.06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83.5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26.9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3952728075"/>
                  </a:ext>
                </a:extLst>
              </a:tr>
              <a:tr h="329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64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14.86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90.9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3080549834"/>
                  </a:ext>
                </a:extLst>
              </a:tr>
              <a:tr h="329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128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15.56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84.6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0?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2682811192"/>
                  </a:ext>
                </a:extLst>
              </a:tr>
              <a:tr h="329961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256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14.10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74.2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100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11955" marR="111955" marT="0" marB="0"/>
                </a:tc>
                <a:extLst>
                  <a:ext uri="{0D108BD9-81ED-4DB2-BD59-A6C34878D82A}">
                    <a16:rowId xmlns:a16="http://schemas.microsoft.com/office/drawing/2014/main" val="3986437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280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83B1D-40EE-4F20-BC51-1CEF3423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on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D5DCA-CDBD-4531-BF66-C4F794164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Finding MPI-trace and message using ITAC</a:t>
            </a:r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 Haswell architecture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90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2AC63-EFDA-4E7C-A71C-7D3EE46A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HipMCL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Runtime Analysis with Different Threads in </a:t>
            </a:r>
            <a:r>
              <a:rPr lang="en-US" sz="37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hugepages32M </a:t>
            </a:r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using different thread affinity setting</a:t>
            </a:r>
            <a:endParaRPr lang="en-US" sz="37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81824F-8327-4C46-821A-B23F2B0D57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4091281"/>
              </p:ext>
            </p:extLst>
          </p:nvPr>
        </p:nvGraphicFramePr>
        <p:xfrm>
          <a:off x="1336427" y="2405574"/>
          <a:ext cx="9834492" cy="376758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52186">
                  <a:extLst>
                    <a:ext uri="{9D8B030D-6E8A-4147-A177-3AD203B41FA5}">
                      <a16:colId xmlns:a16="http://schemas.microsoft.com/office/drawing/2014/main" val="4266343113"/>
                    </a:ext>
                  </a:extLst>
                </a:gridCol>
                <a:gridCol w="1952186">
                  <a:extLst>
                    <a:ext uri="{9D8B030D-6E8A-4147-A177-3AD203B41FA5}">
                      <a16:colId xmlns:a16="http://schemas.microsoft.com/office/drawing/2014/main" val="3190801991"/>
                    </a:ext>
                  </a:extLst>
                </a:gridCol>
                <a:gridCol w="1962372">
                  <a:extLst>
                    <a:ext uri="{9D8B030D-6E8A-4147-A177-3AD203B41FA5}">
                      <a16:colId xmlns:a16="http://schemas.microsoft.com/office/drawing/2014/main" val="991641866"/>
                    </a:ext>
                  </a:extLst>
                </a:gridCol>
                <a:gridCol w="1983874">
                  <a:extLst>
                    <a:ext uri="{9D8B030D-6E8A-4147-A177-3AD203B41FA5}">
                      <a16:colId xmlns:a16="http://schemas.microsoft.com/office/drawing/2014/main" val="191382729"/>
                    </a:ext>
                  </a:extLst>
                </a:gridCol>
                <a:gridCol w="1983874">
                  <a:extLst>
                    <a:ext uri="{9D8B030D-6E8A-4147-A177-3AD203B41FA5}">
                      <a16:colId xmlns:a16="http://schemas.microsoft.com/office/drawing/2014/main" val="3854367116"/>
                    </a:ext>
                  </a:extLst>
                </a:gridCol>
              </a:tblGrid>
              <a:tr h="6425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Dataset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#Threads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Processor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Network Read Time (sec)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Computing Time(sec)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extLst>
                  <a:ext uri="{0D108BD9-81ED-4DB2-BD59-A6C34878D82A}">
                    <a16:rowId xmlns:a16="http://schemas.microsoft.com/office/drawing/2014/main" val="2187079175"/>
                  </a:ext>
                </a:extLst>
              </a:tr>
              <a:tr h="344206"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Virus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 rowSpan="9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KNL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66.12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364.94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extLst>
                  <a:ext uri="{0D108BD9-81ED-4DB2-BD59-A6C34878D82A}">
                    <a16:rowId xmlns:a16="http://schemas.microsoft.com/office/drawing/2014/main" val="694493416"/>
                  </a:ext>
                </a:extLst>
              </a:tr>
              <a:tr h="344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66.43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237.45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extLst>
                  <a:ext uri="{0D108BD9-81ED-4DB2-BD59-A6C34878D82A}">
                    <a16:rowId xmlns:a16="http://schemas.microsoft.com/office/drawing/2014/main" val="3007013428"/>
                  </a:ext>
                </a:extLst>
              </a:tr>
              <a:tr h="344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66.20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198.04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extLst>
                  <a:ext uri="{0D108BD9-81ED-4DB2-BD59-A6C34878D82A}">
                    <a16:rowId xmlns:a16="http://schemas.microsoft.com/office/drawing/2014/main" val="4261390812"/>
                  </a:ext>
                </a:extLst>
              </a:tr>
              <a:tr h="344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8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66.34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119.28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extLst>
                  <a:ext uri="{0D108BD9-81ED-4DB2-BD59-A6C34878D82A}">
                    <a16:rowId xmlns:a16="http://schemas.microsoft.com/office/drawing/2014/main" val="1139456117"/>
                  </a:ext>
                </a:extLst>
              </a:tr>
              <a:tr h="344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16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65.87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79.06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extLst>
                  <a:ext uri="{0D108BD9-81ED-4DB2-BD59-A6C34878D82A}">
                    <a16:rowId xmlns:a16="http://schemas.microsoft.com/office/drawing/2014/main" val="3933451472"/>
                  </a:ext>
                </a:extLst>
              </a:tr>
              <a:tr h="344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32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66.16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57.36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extLst>
                  <a:ext uri="{0D108BD9-81ED-4DB2-BD59-A6C34878D82A}">
                    <a16:rowId xmlns:a16="http://schemas.microsoft.com/office/drawing/2014/main" val="2030977702"/>
                  </a:ext>
                </a:extLst>
              </a:tr>
              <a:tr h="344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64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66.08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45.98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extLst>
                  <a:ext uri="{0D108BD9-81ED-4DB2-BD59-A6C34878D82A}">
                    <a16:rowId xmlns:a16="http://schemas.microsoft.com/office/drawing/2014/main" val="3175041921"/>
                  </a:ext>
                </a:extLst>
              </a:tr>
              <a:tr h="344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128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66.20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40.53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extLst>
                  <a:ext uri="{0D108BD9-81ED-4DB2-BD59-A6C34878D82A}">
                    <a16:rowId xmlns:a16="http://schemas.microsoft.com/office/drawing/2014/main" val="218498448"/>
                  </a:ext>
                </a:extLst>
              </a:tr>
              <a:tr h="34420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256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>
                          <a:effectLst/>
                        </a:rPr>
                        <a:t>66.20</a:t>
                      </a:r>
                      <a:endParaRPr lang="en-US" sz="2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100" dirty="0">
                          <a:effectLst/>
                        </a:rPr>
                        <a:t>38.58</a:t>
                      </a:r>
                      <a:endParaRPr lang="en-US" sz="2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0807" marR="130807" marT="0" marB="0"/>
                </a:tc>
                <a:extLst>
                  <a:ext uri="{0D108BD9-81ED-4DB2-BD59-A6C34878D82A}">
                    <a16:rowId xmlns:a16="http://schemas.microsoft.com/office/drawing/2014/main" val="29453065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392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457</Words>
  <Application>Microsoft Office PowerPoint</Application>
  <PresentationFormat>Widescreen</PresentationFormat>
  <Paragraphs>301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Weekly Meeting June 24, 2020</vt:lpstr>
      <vt:lpstr>Summary of this week</vt:lpstr>
      <vt:lpstr>HipMCL Execution in Different Page Sizes </vt:lpstr>
      <vt:lpstr>HipMCL Memory Analysis in Different Page Sizes</vt:lpstr>
      <vt:lpstr>HipMCL Memory Analysis with Different Threads in Default Page Size (4k)</vt:lpstr>
      <vt:lpstr>HipMCL Memory Analysis with Different Threads in hugepages32M</vt:lpstr>
      <vt:lpstr>HipMCL Memory Analysis with Different Threads in hugepages32M using different thread affinity setting</vt:lpstr>
      <vt:lpstr>Task on Progress</vt:lpstr>
      <vt:lpstr>HipMCL Runtime Analysis with Different Threads in hugepages32M using different thread affinity setting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 June 24, 2020</dc:title>
  <dc:creator>Md Kauser Ahmmed</dc:creator>
  <cp:lastModifiedBy>Md Kauser Ahmmed</cp:lastModifiedBy>
  <cp:revision>4</cp:revision>
  <dcterms:created xsi:type="dcterms:W3CDTF">2020-06-24T20:24:12Z</dcterms:created>
  <dcterms:modified xsi:type="dcterms:W3CDTF">2020-06-24T20:28:06Z</dcterms:modified>
</cp:coreProperties>
</file>