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6B7C7-F232-4E49-A950-FE41516D56E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32C02-0377-4324-AD4C-70FF53436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64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Renamed_subgraph5 – /global/project/</a:t>
            </a:r>
            <a:r>
              <a:rPr lang="en-US" dirty="0" err="1"/>
              <a:t>projectdirs</a:t>
            </a:r>
            <a:r>
              <a:rPr lang="en-US" dirty="0"/>
              <a:t>/m1982/www/</a:t>
            </a:r>
            <a:r>
              <a:rPr lang="en-US" dirty="0" err="1"/>
              <a:t>HipMCL</a:t>
            </a:r>
            <a:r>
              <a:rPr lang="en-US" dirty="0"/>
              <a:t>/subgraphs-1103/Renamed_subgraph5_set1103_MMSeqs_Qcov065_Hcov065_SBS_all</a:t>
            </a:r>
          </a:p>
          <a:p>
            <a:r>
              <a:rPr lang="en-US" dirty="0"/>
              <a:t>2. subgraph5 - /global/project/</a:t>
            </a:r>
            <a:r>
              <a:rPr lang="en-US" dirty="0" err="1"/>
              <a:t>projectdirs</a:t>
            </a:r>
            <a:r>
              <a:rPr lang="en-US" dirty="0"/>
              <a:t>/m1982/www/</a:t>
            </a:r>
            <a:r>
              <a:rPr lang="en-US" dirty="0" err="1"/>
              <a:t>HipMCL</a:t>
            </a:r>
            <a:r>
              <a:rPr lang="en-US" dirty="0"/>
              <a:t>/subgraphs/subgraph5_iso_vs_iso_30_70length_ALL.m100.indexed.mtx</a:t>
            </a:r>
          </a:p>
          <a:p>
            <a:r>
              <a:rPr lang="en-US" dirty="0"/>
              <a:t>3. subgraph4 - /global/project/</a:t>
            </a:r>
            <a:r>
              <a:rPr lang="en-US" dirty="0" err="1"/>
              <a:t>projectdirs</a:t>
            </a:r>
            <a:r>
              <a:rPr lang="en-US" dirty="0"/>
              <a:t>/m1982/www/</a:t>
            </a:r>
            <a:r>
              <a:rPr lang="en-US" dirty="0" err="1"/>
              <a:t>HipMCL</a:t>
            </a:r>
            <a:r>
              <a:rPr lang="en-US" dirty="0"/>
              <a:t>/subgraphs/subgraph4_iso_vs_iso_30_70length_ALL.m100.indexed.mtx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4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5CED-CD20-4EE7-9B5F-7DE741E5F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ADD61-2E72-4498-A2F7-74218F950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03984-79BC-468A-B288-7C17F574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B19B9-2240-47FF-9086-2D0208A4D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2A5FF-FE1C-4A5E-A12F-17870E80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1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7A11-FAF1-489D-AAF2-793A9721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A7943-914F-4A86-82EC-EB71A573D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79044-DDE9-46F2-A2B2-967942F0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FF9D6-9932-4BE6-90CF-C4CE01C7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9E5FF-6A50-44FE-832D-14F8185D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7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2621E-7084-4940-B24E-F040AFF44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297C0-66C6-49B6-9133-0EF744DA6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EDB21-0D5F-4A50-855B-58FDC715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D5ED0-00D4-46BF-9835-CD57B5E0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13740-6E7D-444C-ACEF-CC2B4198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0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EB53-EB32-4341-9F89-D9FB8520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D762D-CC1A-4F24-813E-6849D2154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02132-2C53-4FB0-967C-299DB613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BF99F-8744-4E32-B7BF-7E85D4B3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F255-FF5B-4586-96CE-55864230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0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D2BE-9B3D-4A08-83E6-C3361364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96C2C-FD71-4010-981F-E7F4FEFE7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956D1-7135-47DE-B180-74AD87AE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0AD22-D67A-48ED-9D97-12F5B238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3433A-6068-42B9-B30B-8AC3B38E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9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A7C0-12DB-49AC-B0E2-D6B77C9C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9C1C4-5D9E-420D-99E5-19A1C82BE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F59AE-1DB0-4F1C-B3B2-7CDA040A6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C2AB8-50D7-4620-9DA2-12B9F4DB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B0171-C399-4B36-8100-BC29F685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4C8D8-29BE-4A6F-9F42-D458A823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8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3D30-36AE-4EEA-AA88-2ADF0339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B349B-D3D4-4BA8-BD36-90F651077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46885-08A0-4F71-B61D-F11840E62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37934-D691-4FFB-AC3F-8F1B49B6D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912633-8602-4D7E-976A-C230B4817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585B50-5998-4A90-BBAE-8F892066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3EDE1-84E4-453F-B2F0-50CA62F5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57229-7386-47C9-9915-8EE13226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6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5CC6-902A-4A7E-B78C-11222046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DD7E3-1A22-4A7F-9D28-4DC44E7D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0AC25-D2EC-4496-99C2-ACCA2923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03FF5-0725-400C-A15E-FB64DDD6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6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730ABD-EA61-403E-8120-6DF1E9AF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1827C-B3CA-4708-AFB1-BF7D157E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8AD9A-BB13-4E01-8CC3-BC484023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1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600E-0674-4EFF-B668-0F50A310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A77BB-ED5A-4EEA-83A8-63A880855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00E11-04B2-4AC1-BAEE-C1ECD2CEE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D361F-F331-4714-B810-BEC3A4FD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3F5E6-5710-4CD5-BF9E-08513677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20C4B-A5A8-40A8-838B-232699FC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8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BCF2-0FEE-46CA-AA81-E1B1A9C71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28100-0F40-4712-B722-CD9616535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16661-CCA1-4D8B-BB32-A47F1259C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1D9BC-718C-40CF-AE25-DE86A520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84229-D52A-4E01-8E09-A548623D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A6CF1-AB3E-4D0C-9BA0-499C6518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5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BED0D6-2F8F-400D-B776-35D25EE2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C8B33-771A-4850-B7E3-082A97CBA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31B9F-1B98-460B-9716-5675D5975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1B9CF-4F71-45CB-B0F9-5377CB0F66EB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44AE5-A911-40CE-B7B4-C8FE6B0BC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2FC88-B563-459C-9403-35C4F0778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7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CB4D-9C8A-4AF4-80D1-60842FACB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latin typeface="+mn-lt"/>
              </a:rPr>
              <a:t>Weekly Meeting</a:t>
            </a:r>
            <a:br>
              <a:rPr lang="en-US" dirty="0">
                <a:latin typeface="+mn-lt"/>
              </a:rPr>
            </a:br>
            <a:r>
              <a:rPr lang="en-US" sz="2400" dirty="0">
                <a:latin typeface="+mn-lt"/>
              </a:rPr>
              <a:t>July 2nd, 2020</a:t>
            </a:r>
          </a:p>
        </p:txBody>
      </p:sp>
    </p:spTree>
    <p:extLst>
      <p:ext uri="{BB962C8B-B14F-4D97-AF65-F5344CB8AC3E}">
        <p14:creationId xmlns:p14="http://schemas.microsoft.com/office/powerpoint/2010/main" val="165993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97837-F3AA-47FB-BA34-90BA0D61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97116-D633-483C-8633-70456ED0B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Profiling </a:t>
            </a:r>
            <a:r>
              <a:rPr lang="en-US" dirty="0" err="1"/>
              <a:t>HipMCL</a:t>
            </a:r>
            <a:r>
              <a:rPr lang="en-US" dirty="0"/>
              <a:t> on Cori using </a:t>
            </a:r>
            <a:r>
              <a:rPr lang="en-US" dirty="0" err="1"/>
              <a:t>Vtune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Profiling analysis type</a:t>
            </a:r>
          </a:p>
          <a:p>
            <a:pPr lvl="1"/>
            <a:r>
              <a:rPr lang="en-US" dirty="0"/>
              <a:t>Microarchitecture analysis with…</a:t>
            </a:r>
          </a:p>
          <a:p>
            <a:pPr lvl="2"/>
            <a:r>
              <a:rPr lang="en-US" dirty="0"/>
              <a:t>Medium size networks</a:t>
            </a:r>
          </a:p>
          <a:p>
            <a:pPr lvl="2"/>
            <a:r>
              <a:rPr lang="en-US" dirty="0"/>
              <a:t>Higher number of cores and threads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33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7E8AE0-82F9-4ABF-AB3C-2A78227F0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10515599" cy="7019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Description of the Dataset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F96B86-7819-4282-BDDD-5DE6D5794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460037"/>
              </p:ext>
            </p:extLst>
          </p:nvPr>
        </p:nvGraphicFramePr>
        <p:xfrm>
          <a:off x="1603948" y="1816363"/>
          <a:ext cx="8859187" cy="45601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4979">
                  <a:extLst>
                    <a:ext uri="{9D8B030D-6E8A-4147-A177-3AD203B41FA5}">
                      <a16:colId xmlns:a16="http://schemas.microsoft.com/office/drawing/2014/main" val="1369132748"/>
                    </a:ext>
                  </a:extLst>
                </a:gridCol>
                <a:gridCol w="2878162">
                  <a:extLst>
                    <a:ext uri="{9D8B030D-6E8A-4147-A177-3AD203B41FA5}">
                      <a16:colId xmlns:a16="http://schemas.microsoft.com/office/drawing/2014/main" val="2324665640"/>
                    </a:ext>
                  </a:extLst>
                </a:gridCol>
                <a:gridCol w="3016046">
                  <a:extLst>
                    <a:ext uri="{9D8B030D-6E8A-4147-A177-3AD203B41FA5}">
                      <a16:colId xmlns:a16="http://schemas.microsoft.com/office/drawing/2014/main" val="1688423437"/>
                    </a:ext>
                  </a:extLst>
                </a:gridCol>
              </a:tblGrid>
              <a:tr h="11985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>
                          <a:effectLst/>
                        </a:rPr>
                        <a:t>Dataset</a:t>
                      </a:r>
                      <a:endParaRPr lang="en-US" sz="3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477" marR="1944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dirty="0">
                          <a:effectLst/>
                        </a:rPr>
                        <a:t>Number of Vertices </a:t>
                      </a:r>
                      <a:endParaRPr lang="en-US" sz="3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477" marR="1944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>
                          <a:effectLst/>
                        </a:rPr>
                        <a:t>Number of Edges</a:t>
                      </a:r>
                      <a:endParaRPr lang="en-US" sz="3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477" marR="194477" marT="0" marB="0"/>
                </a:tc>
                <a:extLst>
                  <a:ext uri="{0D108BD9-81ED-4DB2-BD59-A6C34878D82A}">
                    <a16:rowId xmlns:a16="http://schemas.microsoft.com/office/drawing/2014/main" val="1466756440"/>
                  </a:ext>
                </a:extLst>
              </a:tr>
              <a:tr h="11985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dirty="0">
                          <a:effectLst/>
                        </a:rPr>
                        <a:t>Renamed subgraph5</a:t>
                      </a:r>
                      <a:r>
                        <a:rPr lang="en-US" sz="3100" baseline="30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3100" baseline="30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477" marR="1944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dirty="0">
                          <a:effectLst/>
                        </a:rPr>
                        <a:t>581607 (0.58M)</a:t>
                      </a:r>
                      <a:endParaRPr lang="en-US" sz="3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477" marR="1944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dirty="0">
                          <a:effectLst/>
                        </a:rPr>
                        <a:t>67337723 (67M)</a:t>
                      </a:r>
                      <a:endParaRPr lang="en-US" sz="3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477" marR="194477" marT="0" marB="0"/>
                </a:tc>
                <a:extLst>
                  <a:ext uri="{0D108BD9-81ED-4DB2-BD59-A6C34878D82A}">
                    <a16:rowId xmlns:a16="http://schemas.microsoft.com/office/drawing/2014/main" val="1575682504"/>
                  </a:ext>
                </a:extLst>
              </a:tr>
              <a:tr h="10815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dirty="0">
                          <a:effectLst/>
                        </a:rPr>
                        <a:t>subgraph5</a:t>
                      </a:r>
                      <a:r>
                        <a:rPr lang="en-US" sz="3100" baseline="30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3100" baseline="30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477" marR="1944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dirty="0">
                          <a:effectLst/>
                        </a:rPr>
                        <a:t>1791380 (1.7M)</a:t>
                      </a:r>
                      <a:endParaRPr lang="en-US" sz="3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477" marR="1944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dirty="0">
                          <a:effectLst/>
                        </a:rPr>
                        <a:t>82151035 (82M)</a:t>
                      </a:r>
                      <a:endParaRPr lang="en-US" sz="3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477" marR="194477" marT="0" marB="0"/>
                </a:tc>
                <a:extLst>
                  <a:ext uri="{0D108BD9-81ED-4DB2-BD59-A6C34878D82A}">
                    <a16:rowId xmlns:a16="http://schemas.microsoft.com/office/drawing/2014/main" val="266235975"/>
                  </a:ext>
                </a:extLst>
              </a:tr>
              <a:tr h="10815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dirty="0">
                          <a:effectLst/>
                        </a:rPr>
                        <a:t>subgraph4</a:t>
                      </a:r>
                      <a:r>
                        <a:rPr lang="en-US" sz="3100" baseline="30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3100" baseline="30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477" marR="1944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dirty="0">
                          <a:effectLst/>
                        </a:rPr>
                        <a:t>3793394 (3.8M)</a:t>
                      </a:r>
                      <a:endParaRPr lang="en-US" sz="3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477" marR="1944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dirty="0">
                          <a:effectLst/>
                        </a:rPr>
                        <a:t>327604293 (327M)</a:t>
                      </a:r>
                      <a:endParaRPr lang="en-US" sz="3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477" marR="194477" marT="0" marB="0"/>
                </a:tc>
                <a:extLst>
                  <a:ext uri="{0D108BD9-81ED-4DB2-BD59-A6C34878D82A}">
                    <a16:rowId xmlns:a16="http://schemas.microsoft.com/office/drawing/2014/main" val="1402625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554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2AC63-EFDA-4E7C-A71C-7D3EE46A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10515599" cy="10767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HipMCL</a:t>
            </a:r>
            <a:r>
              <a:rPr lang="en-US" sz="4000" dirty="0"/>
              <a:t> Runtime Analysis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1E5D07-EE85-4E6F-A21B-93FC425F7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310052"/>
              </p:ext>
            </p:extLst>
          </p:nvPr>
        </p:nvGraphicFramePr>
        <p:xfrm>
          <a:off x="1201251" y="2477985"/>
          <a:ext cx="9879440" cy="33648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5857">
                  <a:extLst>
                    <a:ext uri="{9D8B030D-6E8A-4147-A177-3AD203B41FA5}">
                      <a16:colId xmlns:a16="http://schemas.microsoft.com/office/drawing/2014/main" val="4258182652"/>
                    </a:ext>
                  </a:extLst>
                </a:gridCol>
                <a:gridCol w="1566902">
                  <a:extLst>
                    <a:ext uri="{9D8B030D-6E8A-4147-A177-3AD203B41FA5}">
                      <a16:colId xmlns:a16="http://schemas.microsoft.com/office/drawing/2014/main" val="327131062"/>
                    </a:ext>
                  </a:extLst>
                </a:gridCol>
                <a:gridCol w="1361495">
                  <a:extLst>
                    <a:ext uri="{9D8B030D-6E8A-4147-A177-3AD203B41FA5}">
                      <a16:colId xmlns:a16="http://schemas.microsoft.com/office/drawing/2014/main" val="710317060"/>
                    </a:ext>
                  </a:extLst>
                </a:gridCol>
                <a:gridCol w="1434624">
                  <a:extLst>
                    <a:ext uri="{9D8B030D-6E8A-4147-A177-3AD203B41FA5}">
                      <a16:colId xmlns:a16="http://schemas.microsoft.com/office/drawing/2014/main" val="2953028655"/>
                    </a:ext>
                  </a:extLst>
                </a:gridCol>
                <a:gridCol w="1515281">
                  <a:extLst>
                    <a:ext uri="{9D8B030D-6E8A-4147-A177-3AD203B41FA5}">
                      <a16:colId xmlns:a16="http://schemas.microsoft.com/office/drawing/2014/main" val="3739519533"/>
                    </a:ext>
                  </a:extLst>
                </a:gridCol>
                <a:gridCol w="1515281">
                  <a:extLst>
                    <a:ext uri="{9D8B030D-6E8A-4147-A177-3AD203B41FA5}">
                      <a16:colId xmlns:a16="http://schemas.microsoft.com/office/drawing/2014/main" val="1043951839"/>
                    </a:ext>
                  </a:extLst>
                </a:gridCol>
              </a:tblGrid>
              <a:tr h="9581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Dataset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# Processes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Total #Threads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Processor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Network Read Time (sec)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Computing Time(sec)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extLst>
                  <a:ext uri="{0D108BD9-81ED-4DB2-BD59-A6C34878D82A}">
                    <a16:rowId xmlns:a16="http://schemas.microsoft.com/office/drawing/2014/main" val="3862022266"/>
                  </a:ext>
                </a:extLst>
              </a:tr>
              <a:tr h="35048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Renamed_subgraph5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64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tc row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KNL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826.864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2748.3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extLst>
                  <a:ext uri="{0D108BD9-81ED-4DB2-BD59-A6C34878D82A}">
                    <a16:rowId xmlns:a16="http://schemas.microsoft.com/office/drawing/2014/main" val="3042192410"/>
                  </a:ext>
                </a:extLst>
              </a:tr>
              <a:tr h="3504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4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256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199.813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451.222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extLst>
                  <a:ext uri="{0D108BD9-81ED-4DB2-BD59-A6C34878D82A}">
                    <a16:rowId xmlns:a16="http://schemas.microsoft.com/office/drawing/2014/main" val="3837855522"/>
                  </a:ext>
                </a:extLst>
              </a:tr>
              <a:tr h="654292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subgraph5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64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1029.56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Out-of-memory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extLst>
                  <a:ext uri="{0D108BD9-81ED-4DB2-BD59-A6C34878D82A}">
                    <a16:rowId xmlns:a16="http://schemas.microsoft.com/office/drawing/2014/main" val="3969532427"/>
                  </a:ext>
                </a:extLst>
              </a:tr>
              <a:tr h="3504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4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256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243.964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663.312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extLst>
                  <a:ext uri="{0D108BD9-81ED-4DB2-BD59-A6C34878D82A}">
                    <a16:rowId xmlns:a16="http://schemas.microsoft.com/office/drawing/2014/main" val="1389839049"/>
                  </a:ext>
                </a:extLst>
              </a:tr>
              <a:tr h="35048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subgraph4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4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256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1039.26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4451.04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extLst>
                  <a:ext uri="{0D108BD9-81ED-4DB2-BD59-A6C34878D82A}">
                    <a16:rowId xmlns:a16="http://schemas.microsoft.com/office/drawing/2014/main" val="2628838981"/>
                  </a:ext>
                </a:extLst>
              </a:tr>
              <a:tr h="3504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16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1024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255.044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740.716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extLst>
                  <a:ext uri="{0D108BD9-81ED-4DB2-BD59-A6C34878D82A}">
                    <a16:rowId xmlns:a16="http://schemas.microsoft.com/office/drawing/2014/main" val="2447627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87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AC63-EFDA-4E7C-A71C-7D3EE46A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HipMCL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Memory Analysis with Different Processes and Threads in Default Page Size (</a:t>
            </a:r>
            <a:r>
              <a:rPr lang="en-US" sz="3000" dirty="0"/>
              <a:t>2M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A21A886-BF5F-4912-A024-3DD00D541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86127"/>
              </p:ext>
            </p:extLst>
          </p:nvPr>
        </p:nvGraphicFramePr>
        <p:xfrm>
          <a:off x="1488698" y="1863801"/>
          <a:ext cx="9214608" cy="44407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8972">
                  <a:extLst>
                    <a:ext uri="{9D8B030D-6E8A-4147-A177-3AD203B41FA5}">
                      <a16:colId xmlns:a16="http://schemas.microsoft.com/office/drawing/2014/main" val="4047784450"/>
                    </a:ext>
                  </a:extLst>
                </a:gridCol>
                <a:gridCol w="1148689">
                  <a:extLst>
                    <a:ext uri="{9D8B030D-6E8A-4147-A177-3AD203B41FA5}">
                      <a16:colId xmlns:a16="http://schemas.microsoft.com/office/drawing/2014/main" val="2021090895"/>
                    </a:ext>
                  </a:extLst>
                </a:gridCol>
                <a:gridCol w="1114476">
                  <a:extLst>
                    <a:ext uri="{9D8B030D-6E8A-4147-A177-3AD203B41FA5}">
                      <a16:colId xmlns:a16="http://schemas.microsoft.com/office/drawing/2014/main" val="2659979872"/>
                    </a:ext>
                  </a:extLst>
                </a:gridCol>
                <a:gridCol w="1023237">
                  <a:extLst>
                    <a:ext uri="{9D8B030D-6E8A-4147-A177-3AD203B41FA5}">
                      <a16:colId xmlns:a16="http://schemas.microsoft.com/office/drawing/2014/main" val="3928203573"/>
                    </a:ext>
                  </a:extLst>
                </a:gridCol>
                <a:gridCol w="1239927">
                  <a:extLst>
                    <a:ext uri="{9D8B030D-6E8A-4147-A177-3AD203B41FA5}">
                      <a16:colId xmlns:a16="http://schemas.microsoft.com/office/drawing/2014/main" val="432458371"/>
                    </a:ext>
                  </a:extLst>
                </a:gridCol>
                <a:gridCol w="904628">
                  <a:extLst>
                    <a:ext uri="{9D8B030D-6E8A-4147-A177-3AD203B41FA5}">
                      <a16:colId xmlns:a16="http://schemas.microsoft.com/office/drawing/2014/main" val="3245791652"/>
                    </a:ext>
                  </a:extLst>
                </a:gridCol>
                <a:gridCol w="811108">
                  <a:extLst>
                    <a:ext uri="{9D8B030D-6E8A-4147-A177-3AD203B41FA5}">
                      <a16:colId xmlns:a16="http://schemas.microsoft.com/office/drawing/2014/main" val="1866092907"/>
                    </a:ext>
                  </a:extLst>
                </a:gridCol>
                <a:gridCol w="863571">
                  <a:extLst>
                    <a:ext uri="{9D8B030D-6E8A-4147-A177-3AD203B41FA5}">
                      <a16:colId xmlns:a16="http://schemas.microsoft.com/office/drawing/2014/main" val="1579949598"/>
                    </a:ext>
                  </a:extLst>
                </a:gridCol>
              </a:tblGrid>
              <a:tr h="297346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Dataset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Processor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PageSize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Number of MPI Process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Number of OpenMP Threads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Range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691297"/>
                  </a:ext>
                </a:extLst>
              </a:tr>
              <a:tr h="8128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CPI Rate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L1 Hit Rate (%)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L2 Hit Rate (%)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extLst>
                  <a:ext uri="{0D108BD9-81ED-4DB2-BD59-A6C34878D82A}">
                    <a16:rowId xmlns:a16="http://schemas.microsoft.com/office/drawing/2014/main" val="1397404053"/>
                  </a:ext>
                </a:extLst>
              </a:tr>
              <a:tr h="55509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Renamed_subgraph5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 row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KNL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 row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2M</a:t>
                      </a: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3.93-23.31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45.7-94.4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67.2-92.9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extLst>
                  <a:ext uri="{0D108BD9-81ED-4DB2-BD59-A6C34878D82A}">
                    <a16:rowId xmlns:a16="http://schemas.microsoft.com/office/drawing/2014/main" val="1357403447"/>
                  </a:ext>
                </a:extLst>
              </a:tr>
              <a:tr h="5550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256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3.81-12.295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51.8-99.9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0-100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extLst>
                  <a:ext uri="{0D108BD9-81ED-4DB2-BD59-A6C34878D82A}">
                    <a16:rowId xmlns:a16="http://schemas.microsoft.com/office/drawing/2014/main" val="2777057690"/>
                  </a:ext>
                </a:extLst>
              </a:tr>
              <a:tr h="55509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subgraph5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1.29-18.05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51.6-94.4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0-91.3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extLst>
                  <a:ext uri="{0D108BD9-81ED-4DB2-BD59-A6C34878D82A}">
                    <a16:rowId xmlns:a16="http://schemas.microsoft.com/office/drawing/2014/main" val="1196584081"/>
                  </a:ext>
                </a:extLst>
              </a:tr>
              <a:tr h="5550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256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2.71-17.11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56-100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12.6-100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extLst>
                  <a:ext uri="{0D108BD9-81ED-4DB2-BD59-A6C34878D82A}">
                    <a16:rowId xmlns:a16="http://schemas.microsoft.com/office/drawing/2014/main" val="219105863"/>
                  </a:ext>
                </a:extLst>
              </a:tr>
              <a:tr h="55509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subgraph4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256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2.63-8.08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53.3-100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61.4-100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extLst>
                  <a:ext uri="{0D108BD9-81ED-4DB2-BD59-A6C34878D82A}">
                    <a16:rowId xmlns:a16="http://schemas.microsoft.com/office/drawing/2014/main" val="411517889"/>
                  </a:ext>
                </a:extLst>
              </a:tr>
              <a:tr h="5550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1024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2.43-17.46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60.3-100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12.3-99.1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extLst>
                  <a:ext uri="{0D108BD9-81ED-4DB2-BD59-A6C34878D82A}">
                    <a16:rowId xmlns:a16="http://schemas.microsoft.com/office/drawing/2014/main" val="2293727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27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83B1D-40EE-4F20-BC51-1CEF34238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Observation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D5DCA-CDBD-4531-BF66-C4F794164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Hash data structure is responsible for creating memory stall</a:t>
            </a:r>
          </a:p>
          <a:p>
            <a:endParaRPr lang="en-US" dirty="0"/>
          </a:p>
          <a:p>
            <a:r>
              <a:rPr lang="en-US" dirty="0"/>
              <a:t>Changing processor number/thread number does not seem to affect the memory stall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901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3696</TotalTime>
  <Words>325</Words>
  <Application>Microsoft Office PowerPoint</Application>
  <PresentationFormat>Widescreen</PresentationFormat>
  <Paragraphs>109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Weekly Meeting July 2nd, 2020</vt:lpstr>
      <vt:lpstr>Summary of this week</vt:lpstr>
      <vt:lpstr>Description of the Dataset</vt:lpstr>
      <vt:lpstr>HipMCL Runtime Analysis</vt:lpstr>
      <vt:lpstr>HipMCL Memory Analysis with Different Processes and Threads in Default Page Size (2M)</vt:lpstr>
      <vt:lpstr>Observation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 July 2nd, 2020</dc:title>
  <dc:creator>Md Kauser Ahmmed</dc:creator>
  <cp:lastModifiedBy>Md Kauser Ahmmed</cp:lastModifiedBy>
  <cp:revision>3</cp:revision>
  <dcterms:created xsi:type="dcterms:W3CDTF">2020-07-02T18:53:57Z</dcterms:created>
  <dcterms:modified xsi:type="dcterms:W3CDTF">2020-07-16T04:50:21Z</dcterms:modified>
</cp:coreProperties>
</file>