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56" r:id="rId3"/>
    <p:sldId id="259" r:id="rId4"/>
    <p:sldId id="277" r:id="rId5"/>
    <p:sldId id="279" r:id="rId6"/>
    <p:sldId id="278" r:id="rId7"/>
    <p:sldId id="280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3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9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638244/how-to-calculate-the-latency-and-bandwidth-of-a-networ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30,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079292" y="2068643"/>
            <a:ext cx="101333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Estimation 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parameter in Sparse SUMMA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validation using observed alpha (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and beta parameter (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Finding vertex-hash matching performance 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SpGEMM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96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Observed </a:t>
            </a:r>
            <a:r>
              <a:rPr lang="en-US" dirty="0"/>
              <a:t>Bandwidth (1/</a:t>
            </a:r>
            <a:r>
              <a:rPr lang="el-GR" dirty="0"/>
              <a:t>β</a:t>
            </a:r>
            <a:r>
              <a:rPr lang="en-US" dirty="0"/>
              <a:t>)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C4518-B5D7-456F-B78A-42E986EA50DF}"/>
              </a:ext>
            </a:extLst>
          </p:cNvPr>
          <p:cNvSpPr txBox="1"/>
          <p:nvPr/>
        </p:nvSpPr>
        <p:spPr>
          <a:xfrm>
            <a:off x="1162373" y="2123268"/>
            <a:ext cx="97484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Solving linear equation for latency and bandwidth using observed message transfer delay and message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 at this discussion for details </a:t>
            </a:r>
            <a:r>
              <a:rPr lang="en-US" sz="2400" dirty="0">
                <a:hlinkClick r:id="rId3"/>
              </a:rPr>
              <a:t>https://stackoverflow.com/questions/15638244/how-to-calculate-the-latency-and-bandwidth-of-a-network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E579-DC09-4736-88DB-5020F84C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969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Observed Bandwidth for 64 compute nodes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F94AFC-A0B2-4CC3-841D-0CBCB88B1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57587"/>
              </p:ext>
            </p:extLst>
          </p:nvPr>
        </p:nvGraphicFramePr>
        <p:xfrm>
          <a:off x="1133417" y="2957665"/>
          <a:ext cx="9925167" cy="336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08569">
                  <a:extLst>
                    <a:ext uri="{9D8B030D-6E8A-4147-A177-3AD203B41FA5}">
                      <a16:colId xmlns:a16="http://schemas.microsoft.com/office/drawing/2014/main" val="1770791833"/>
                    </a:ext>
                  </a:extLst>
                </a:gridCol>
                <a:gridCol w="2334748">
                  <a:extLst>
                    <a:ext uri="{9D8B030D-6E8A-4147-A177-3AD203B41FA5}">
                      <a16:colId xmlns:a16="http://schemas.microsoft.com/office/drawing/2014/main" val="2989458158"/>
                    </a:ext>
                  </a:extLst>
                </a:gridCol>
                <a:gridCol w="2355076">
                  <a:extLst>
                    <a:ext uri="{9D8B030D-6E8A-4147-A177-3AD203B41FA5}">
                      <a16:colId xmlns:a16="http://schemas.microsoft.com/office/drawing/2014/main" val="156324100"/>
                    </a:ext>
                  </a:extLst>
                </a:gridCol>
                <a:gridCol w="2826774">
                  <a:extLst>
                    <a:ext uri="{9D8B030D-6E8A-4147-A177-3AD203B41FA5}">
                      <a16:colId xmlns:a16="http://schemas.microsoft.com/office/drawing/2014/main" val="2360065072"/>
                    </a:ext>
                  </a:extLst>
                </a:gridCol>
              </a:tblGrid>
              <a:tr h="560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             </a:t>
                      </a:r>
                      <a:r>
                        <a:rPr lang="en-US" sz="1700" u="none" strike="noStrike" dirty="0" err="1">
                          <a:effectLst/>
                        </a:rPr>
                        <a:t>Datasize</a:t>
                      </a:r>
                      <a:r>
                        <a:rPr lang="en-US" sz="1700" u="none" strike="noStrike" dirty="0">
                          <a:effectLst/>
                        </a:rPr>
                        <a:t> in MB (x1)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           </a:t>
                      </a:r>
                      <a:r>
                        <a:rPr lang="en-US" sz="1700" u="none" strike="noStrike" dirty="0" err="1">
                          <a:effectLst/>
                        </a:rPr>
                        <a:t>Datasize</a:t>
                      </a:r>
                      <a:r>
                        <a:rPr lang="en-US" sz="1700" u="none" strike="noStrike" dirty="0">
                          <a:effectLst/>
                        </a:rPr>
                        <a:t> in MB (x2)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                           (x1-x2)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                         </a:t>
                      </a:r>
                      <a:r>
                        <a:rPr lang="el-GR" sz="1700" u="none" strike="noStrike" dirty="0">
                          <a:effectLst/>
                        </a:rPr>
                        <a:t>1/β (</a:t>
                      </a:r>
                      <a:r>
                        <a:rPr lang="en-US" sz="1700" u="none" strike="noStrike" dirty="0">
                          <a:effectLst/>
                        </a:rPr>
                        <a:t>MB/sec)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2897033434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335.508728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291.93343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43575296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3816.702812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2198557677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204.19204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124.15433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80037712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2358.642769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3792316260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66.948728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34.940056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32008672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1725.627904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436305605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18.620152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10.832008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7788144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2005.759627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281717084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7.202568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5.456296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1746272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4850.486084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3619753701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4.57164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4.068728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502912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692.9548743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4023721976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3.598216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3.509048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89168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193.0837357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4040565081"/>
                  </a:ext>
                </a:extLst>
              </a:tr>
              <a:tr h="352990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3946598105"/>
                  </a:ext>
                </a:extLst>
              </a:tr>
              <a:tr h="306428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18.620152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10.832008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7.788144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2005.759627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362" marR="14362" marT="14362" marB="0" anchor="b"/>
                </a:tc>
                <a:extLst>
                  <a:ext uri="{0D108BD9-81ED-4DB2-BD59-A6C34878D82A}">
                    <a16:rowId xmlns:a16="http://schemas.microsoft.com/office/drawing/2014/main" val="345321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0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8709-A33A-4322-858B-AA8430B1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Observed Bandwidth for 16 compute nodes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F863F6-F7C2-4137-8996-97AD37793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40578"/>
              </p:ext>
            </p:extLst>
          </p:nvPr>
        </p:nvGraphicFramePr>
        <p:xfrm>
          <a:off x="956585" y="1825626"/>
          <a:ext cx="10269307" cy="435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472">
                  <a:extLst>
                    <a:ext uri="{9D8B030D-6E8A-4147-A177-3AD203B41FA5}">
                      <a16:colId xmlns:a16="http://schemas.microsoft.com/office/drawing/2014/main" val="79537455"/>
                    </a:ext>
                  </a:extLst>
                </a:gridCol>
                <a:gridCol w="2739472">
                  <a:extLst>
                    <a:ext uri="{9D8B030D-6E8A-4147-A177-3AD203B41FA5}">
                      <a16:colId xmlns:a16="http://schemas.microsoft.com/office/drawing/2014/main" val="3583316410"/>
                    </a:ext>
                  </a:extLst>
                </a:gridCol>
                <a:gridCol w="2305757">
                  <a:extLst>
                    <a:ext uri="{9D8B030D-6E8A-4147-A177-3AD203B41FA5}">
                      <a16:colId xmlns:a16="http://schemas.microsoft.com/office/drawing/2014/main" val="3813982989"/>
                    </a:ext>
                  </a:extLst>
                </a:gridCol>
                <a:gridCol w="2484606">
                  <a:extLst>
                    <a:ext uri="{9D8B030D-6E8A-4147-A177-3AD203B41FA5}">
                      <a16:colId xmlns:a16="http://schemas.microsoft.com/office/drawing/2014/main" val="2083866363"/>
                    </a:ext>
                  </a:extLst>
                </a:gridCol>
              </a:tblGrid>
              <a:tr h="389166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Datasize in MB (x1)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>
                          <a:effectLst/>
                        </a:rPr>
                        <a:t>Datasize in MB (x2)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u="none" strike="noStrike" dirty="0">
                          <a:effectLst/>
                        </a:rPr>
                        <a:t>(x1-x2)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2200" u="none" strike="noStrike">
                          <a:effectLst/>
                        </a:rPr>
                        <a:t>1/β (</a:t>
                      </a:r>
                      <a:r>
                        <a:rPr lang="en-US" sz="2200" u="none" strike="noStrike">
                          <a:effectLst/>
                        </a:rPr>
                        <a:t>MB/sec)</a:t>
                      </a:r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857719627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1310.595496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1138.046056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172549440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3304.025735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1857769268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787.338488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468.483384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318855104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3969.364787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3803574795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243.361256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119.756024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123605232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3955.759835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422534707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59.952024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33.679992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26272032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3715.582886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2369876203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22.103912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16.596328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5507584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4347.120249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208508906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13.797592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12.286664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1510928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12574.30093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3769527029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10.853688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10.573848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279840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139.1504977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3319210749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10.323608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10.304392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 dirty="0">
                          <a:effectLst/>
                        </a:rPr>
                        <a:t>19216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78.78315772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1299442476"/>
                  </a:ext>
                </a:extLst>
              </a:tr>
              <a:tr h="459681"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1166111899"/>
                  </a:ext>
                </a:extLst>
              </a:tr>
              <a:tr h="389166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41.027968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25.13816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15.889808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u="none" strike="noStrike">
                          <a:effectLst/>
                        </a:rPr>
                        <a:t>3835.67136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62" marR="18962" marT="18962" marB="0" anchor="b"/>
                </a:tc>
                <a:extLst>
                  <a:ext uri="{0D108BD9-81ED-4DB2-BD59-A6C34878D82A}">
                    <a16:rowId xmlns:a16="http://schemas.microsoft.com/office/drawing/2014/main" val="393569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1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A46D-B018-4697-B78F-E2099F86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Observed Bandwidth for </a:t>
            </a:r>
            <a:r>
              <a:rPr lang="en-US" dirty="0"/>
              <a:t>4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compute nodes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E15FEE-A3AE-4CB9-A267-339602E3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52590"/>
              </p:ext>
            </p:extLst>
          </p:nvPr>
        </p:nvGraphicFramePr>
        <p:xfrm>
          <a:off x="980982" y="1825626"/>
          <a:ext cx="10220514" cy="4351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508">
                  <a:extLst>
                    <a:ext uri="{9D8B030D-6E8A-4147-A177-3AD203B41FA5}">
                      <a16:colId xmlns:a16="http://schemas.microsoft.com/office/drawing/2014/main" val="3006505232"/>
                    </a:ext>
                  </a:extLst>
                </a:gridCol>
                <a:gridCol w="2775508">
                  <a:extLst>
                    <a:ext uri="{9D8B030D-6E8A-4147-A177-3AD203B41FA5}">
                      <a16:colId xmlns:a16="http://schemas.microsoft.com/office/drawing/2014/main" val="3186866057"/>
                    </a:ext>
                  </a:extLst>
                </a:gridCol>
                <a:gridCol w="2215347">
                  <a:extLst>
                    <a:ext uri="{9D8B030D-6E8A-4147-A177-3AD203B41FA5}">
                      <a16:colId xmlns:a16="http://schemas.microsoft.com/office/drawing/2014/main" val="1492753998"/>
                    </a:ext>
                  </a:extLst>
                </a:gridCol>
                <a:gridCol w="2454151">
                  <a:extLst>
                    <a:ext uri="{9D8B030D-6E8A-4147-A177-3AD203B41FA5}">
                      <a16:colId xmlns:a16="http://schemas.microsoft.com/office/drawing/2014/main" val="1394616853"/>
                    </a:ext>
                  </a:extLst>
                </a:gridCol>
              </a:tblGrid>
              <a:tr h="358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Datasize in MB (x1)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>
                          <a:effectLst/>
                        </a:rPr>
                        <a:t>Datasize in MB (x2)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u="none" strike="noStrike" dirty="0">
                          <a:effectLst/>
                        </a:rPr>
                        <a:t>(x1-x2)</a:t>
                      </a:r>
                      <a:endParaRPr lang="en-US" sz="1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900" u="none" strike="noStrike">
                          <a:effectLst/>
                        </a:rPr>
                        <a:t>1/β (</a:t>
                      </a:r>
                      <a:r>
                        <a:rPr lang="en-US" sz="1900" u="none" strike="noStrike">
                          <a:effectLst/>
                        </a:rPr>
                        <a:t>MB/sec)</a:t>
                      </a:r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1212823131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874.733704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184.904936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689828768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11129.68116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3752169025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3084.846296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1815.957864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1.269E+09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9596.433594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2499827232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1815.957864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924.496136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891461728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6026.647701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2263400558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435.797384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205.429256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230368128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5364.259588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2465101385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109.563848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71.18036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38383488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11875.34435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4118586220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54.06644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45.554152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8512288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7250.856495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1371307628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40.877752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38.170184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2707568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1573.124789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1182060314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36.520056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35.66484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855216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5702.580516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2343890546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34.919704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34.867368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52336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1050.290989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1818247612"/>
                  </a:ext>
                </a:extLst>
              </a:tr>
              <a:tr h="405906"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1019876075"/>
                  </a:ext>
                </a:extLst>
              </a:tr>
              <a:tr h="358676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109.563848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71.18036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>
                          <a:effectLst/>
                        </a:rPr>
                        <a:t>38.383488</a:t>
                      </a:r>
                      <a:endParaRPr lang="en-US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u="none" strike="noStrike" dirty="0">
                          <a:effectLst/>
                        </a:rPr>
                        <a:t>6026.647701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956" marR="16956" marT="16956" marB="0" anchor="b"/>
                </a:tc>
                <a:extLst>
                  <a:ext uri="{0D108BD9-81ED-4DB2-BD59-A6C34878D82A}">
                    <a16:rowId xmlns:a16="http://schemas.microsoft.com/office/drawing/2014/main" val="2978894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6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E16BD-50A7-4960-9E00-76CCD3BC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9495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5200" kern="1200" baseline="-25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Validation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3E2AF-4037-4EB1-A354-8FB5A1B12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19672"/>
              </p:ext>
            </p:extLst>
          </p:nvPr>
        </p:nvGraphicFramePr>
        <p:xfrm>
          <a:off x="838200" y="2534058"/>
          <a:ext cx="10515604" cy="142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139">
                  <a:extLst>
                    <a:ext uri="{9D8B030D-6E8A-4147-A177-3AD203B41FA5}">
                      <a16:colId xmlns:a16="http://schemas.microsoft.com/office/drawing/2014/main" val="981185684"/>
                    </a:ext>
                  </a:extLst>
                </a:gridCol>
                <a:gridCol w="964607">
                  <a:extLst>
                    <a:ext uri="{9D8B030D-6E8A-4147-A177-3AD203B41FA5}">
                      <a16:colId xmlns:a16="http://schemas.microsoft.com/office/drawing/2014/main" val="1794061828"/>
                    </a:ext>
                  </a:extLst>
                </a:gridCol>
                <a:gridCol w="1302204">
                  <a:extLst>
                    <a:ext uri="{9D8B030D-6E8A-4147-A177-3AD203B41FA5}">
                      <a16:colId xmlns:a16="http://schemas.microsoft.com/office/drawing/2014/main" val="1792763301"/>
                    </a:ext>
                  </a:extLst>
                </a:gridCol>
                <a:gridCol w="1100469">
                  <a:extLst>
                    <a:ext uri="{9D8B030D-6E8A-4147-A177-3AD203B41FA5}">
                      <a16:colId xmlns:a16="http://schemas.microsoft.com/office/drawing/2014/main" val="3950977174"/>
                    </a:ext>
                  </a:extLst>
                </a:gridCol>
                <a:gridCol w="1100469">
                  <a:extLst>
                    <a:ext uri="{9D8B030D-6E8A-4147-A177-3AD203B41FA5}">
                      <a16:colId xmlns:a16="http://schemas.microsoft.com/office/drawing/2014/main" val="2052660633"/>
                    </a:ext>
                  </a:extLst>
                </a:gridCol>
                <a:gridCol w="1191044">
                  <a:extLst>
                    <a:ext uri="{9D8B030D-6E8A-4147-A177-3AD203B41FA5}">
                      <a16:colId xmlns:a16="http://schemas.microsoft.com/office/drawing/2014/main" val="701589032"/>
                    </a:ext>
                  </a:extLst>
                </a:gridCol>
                <a:gridCol w="1670678">
                  <a:extLst>
                    <a:ext uri="{9D8B030D-6E8A-4147-A177-3AD203B41FA5}">
                      <a16:colId xmlns:a16="http://schemas.microsoft.com/office/drawing/2014/main" val="1979546505"/>
                    </a:ext>
                  </a:extLst>
                </a:gridCol>
                <a:gridCol w="1118997">
                  <a:extLst>
                    <a:ext uri="{9D8B030D-6E8A-4147-A177-3AD203B41FA5}">
                      <a16:colId xmlns:a16="http://schemas.microsoft.com/office/drawing/2014/main" val="2624640971"/>
                    </a:ext>
                  </a:extLst>
                </a:gridCol>
                <a:gridCol w="1118997">
                  <a:extLst>
                    <a:ext uri="{9D8B030D-6E8A-4147-A177-3AD203B41FA5}">
                      <a16:colId xmlns:a16="http://schemas.microsoft.com/office/drawing/2014/main" val="3526570418"/>
                    </a:ext>
                  </a:extLst>
                </a:gridCol>
              </a:tblGrid>
              <a:tr h="652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Network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NNZ(A)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#Processes = P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NNZ(A)/P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NNZ(A)/P in Byte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Median Bandwidth </a:t>
                      </a:r>
                      <a:br>
                        <a:rPr lang="en-US" sz="1300" u="none" strike="noStrike">
                          <a:effectLst/>
                        </a:rPr>
                      </a:br>
                      <a:r>
                        <a:rPr lang="en-US" sz="1300" u="none" strike="noStrike">
                          <a:effectLst/>
                        </a:rPr>
                        <a:t>(1/</a:t>
                      </a:r>
                      <a:r>
                        <a:rPr lang="el-GR" sz="1300" u="none" strike="noStrike">
                          <a:effectLst/>
                        </a:rPr>
                        <a:t>β) </a:t>
                      </a:r>
                      <a:r>
                        <a:rPr lang="en-US" sz="1300" u="none" strike="noStrike">
                          <a:effectLst/>
                        </a:rPr>
                        <a:t>Byte/Sec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l-GR" sz="1300" u="none" strike="noStrike">
                          <a:effectLst/>
                        </a:rPr>
                        <a:t>β</a:t>
                      </a:r>
                      <a:r>
                        <a:rPr lang="en-US" sz="1300" u="none" strike="noStrike">
                          <a:effectLst/>
                        </a:rPr>
                        <a:t>median*(NNZ(A)/P)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Tcomm (sec) calculated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Tcomm (sec) reported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extLst>
                  <a:ext uri="{0D108BD9-81ED-4DB2-BD59-A6C34878D82A}">
                    <a16:rowId xmlns:a16="http://schemas.microsoft.com/office/drawing/2014/main" val="72689505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Subgraph4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331397685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82849421.25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662795370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6026650000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0.109977412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0.219954824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249.795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extLst>
                  <a:ext uri="{0D108BD9-81ED-4DB2-BD59-A6C34878D82A}">
                    <a16:rowId xmlns:a16="http://schemas.microsoft.com/office/drawing/2014/main" val="671144567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Subgraph4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331397685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20712355.31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165698842.5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3835670000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0.043199452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0.172797808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7.84076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extLst>
                  <a:ext uri="{0D108BD9-81ED-4DB2-BD59-A6C34878D82A}">
                    <a16:rowId xmlns:a16="http://schemas.microsoft.com/office/drawing/2014/main" val="1125447603"/>
                  </a:ext>
                </a:extLst>
              </a:tr>
              <a:tr h="25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Subgraph4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331397685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64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5178088.828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41424710.63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2005760000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0.020652875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>
                          <a:effectLst/>
                        </a:rPr>
                        <a:t>0.165223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u="none" strike="noStrike" dirty="0">
                          <a:effectLst/>
                        </a:rPr>
                        <a:t>7.39252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27" marR="11727" marT="11727" marB="0" anchor="b"/>
                </a:tc>
                <a:extLst>
                  <a:ext uri="{0D108BD9-81ED-4DB2-BD59-A6C34878D82A}">
                    <a16:rowId xmlns:a16="http://schemas.microsoft.com/office/drawing/2014/main" val="35903920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7D370F5-8886-4A09-B5DE-5B0C92F28E6A}"/>
              </a:ext>
            </a:extLst>
          </p:cNvPr>
          <p:cNvSpPr/>
          <p:nvPr/>
        </p:nvSpPr>
        <p:spPr>
          <a:xfrm>
            <a:off x="1828800" y="5973022"/>
            <a:ext cx="9524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</a:t>
            </a:r>
            <a:r>
              <a:rPr lang="en-US" dirty="0"/>
              <a:t> The latency (α) is ignored in the </a:t>
            </a:r>
            <a:r>
              <a:rPr lang="en-US" dirty="0" err="1"/>
              <a:t>Tcomm</a:t>
            </a:r>
            <a:r>
              <a:rPr lang="en-US" dirty="0"/>
              <a:t> computation as it is in the microsecond range</a:t>
            </a:r>
          </a:p>
        </p:txBody>
      </p:sp>
    </p:spTree>
    <p:extLst>
      <p:ext uri="{BB962C8B-B14F-4D97-AF65-F5344CB8AC3E}">
        <p14:creationId xmlns:p14="http://schemas.microsoft.com/office/powerpoint/2010/main" val="72623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performance for Virus dataset  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D6AEA4-38FF-4CCE-A637-A45CE6BE1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82" y="1825626"/>
            <a:ext cx="916071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CB4A74-4289-4053-84B4-B230E259192F}"/>
              </a:ext>
            </a:extLst>
          </p:cNvPr>
          <p:cNvSpPr txBox="1"/>
          <p:nvPr/>
        </p:nvSpPr>
        <p:spPr>
          <a:xfrm>
            <a:off x="4386020" y="6307810"/>
            <a:ext cx="39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Note:- </a:t>
            </a:r>
            <a:r>
              <a:rPr lang="en-US" dirty="0"/>
              <a:t>Mean:5.11, Median:4.65</a:t>
            </a:r>
          </a:p>
        </p:txBody>
      </p:sp>
    </p:spTree>
    <p:extLst>
      <p:ext uri="{BB962C8B-B14F-4D97-AF65-F5344CB8AC3E}">
        <p14:creationId xmlns:p14="http://schemas.microsoft.com/office/powerpoint/2010/main" val="1532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performance for subgraph4 dataset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141DF6-86CA-42E2-8196-495D0E7E3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82" y="1825626"/>
            <a:ext cx="9160710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885CF-6E3E-482C-B435-AF6F66A4C85F}"/>
              </a:ext>
            </a:extLst>
          </p:cNvPr>
          <p:cNvSpPr txBox="1"/>
          <p:nvPr/>
        </p:nvSpPr>
        <p:spPr>
          <a:xfrm>
            <a:off x="3719593" y="6307810"/>
            <a:ext cx="703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Note:- </a:t>
            </a:r>
            <a:r>
              <a:rPr lang="en-US" dirty="0"/>
              <a:t>Mean:3.15, Median:3.11, Min:1, Max:8.75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424</Words>
  <Application>Microsoft Office PowerPoint</Application>
  <PresentationFormat>Widescreen</PresentationFormat>
  <Paragraphs>181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Meeting</vt:lpstr>
      <vt:lpstr>PowerPoint Presentation</vt:lpstr>
      <vt:lpstr>Finding the Observed Bandwidth (1/β)</vt:lpstr>
      <vt:lpstr>Observed Bandwidth for 64 compute nodes</vt:lpstr>
      <vt:lpstr>Observed Bandwidth for 16 compute nodes</vt:lpstr>
      <vt:lpstr>Observed Bandwidth for 4 compute nodes</vt:lpstr>
      <vt:lpstr>Tcomm Validation</vt:lpstr>
      <vt:lpstr>Hash performance for Virus dataset  </vt:lpstr>
      <vt:lpstr>Hash performance for subgraph4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2020-07-30T16:19:38Z</dcterms:created>
  <dcterms:modified xsi:type="dcterms:W3CDTF">2020-07-30T16:27:59Z</dcterms:modified>
</cp:coreProperties>
</file>