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58" r:id="rId5"/>
    <p:sldId id="259" r:id="rId6"/>
    <p:sldId id="261" r:id="rId7"/>
    <p:sldId id="267" r:id="rId8"/>
    <p:sldId id="260" r:id="rId9"/>
    <p:sldId id="262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42" autoAdjust="0"/>
  </p:normalViewPr>
  <p:slideViewPr>
    <p:cSldViewPr snapToGrid="0">
      <p:cViewPr varScale="1">
        <p:scale>
          <a:sx n="59" d="100"/>
          <a:sy n="59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5.safelinks.protection.outlook.com/?url=https%3A%2F%2Farxiv.org%2Fpdf%2F1804.01698.pdf&amp;data=02%7C01%7Cmfaysal%40my.uno.edu%7C7d5e60f642a84faf417c08d81e13b1cc%7C31d4dbf540044469bfeedf294a9de150%7C0%7C0%7C637292418120836334&amp;sdata=opOp%2BorvdsfDVz2kMt6Ge%2F%2Bpp81zRn%2FF0w3pGgotvM8%3D&amp;reserved=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Renamed_subgraph5 –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/subgraphs-1103/Renamed_subgraph5_set1103_MMSeqs_Qcov065_Hcov065_SBS_all</a:t>
            </a:r>
          </a:p>
          <a:p>
            <a:r>
              <a:rPr lang="en-US" dirty="0"/>
              <a:t>2. subgraph5 -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/subgraphs/subgraph5_iso_vs_iso_30_70length_ALL.m100.indexed.mtx</a:t>
            </a:r>
          </a:p>
          <a:p>
            <a:r>
              <a:rPr lang="en-US" dirty="0"/>
              <a:t>3. subgraph4 - /global/project/</a:t>
            </a:r>
            <a:r>
              <a:rPr lang="en-US" dirty="0" err="1"/>
              <a:t>projectdirs</a:t>
            </a:r>
            <a:r>
              <a:rPr lang="en-US" dirty="0"/>
              <a:t>/m1982/www/</a:t>
            </a:r>
            <a:r>
              <a:rPr lang="en-US" dirty="0" err="1"/>
              <a:t>HipMCL</a:t>
            </a:r>
            <a:r>
              <a:rPr lang="en-US" dirty="0"/>
              <a:t>/subgraphs/subgraph4_iso_vs_iso_30_70length_ALL.m100.indexed.mtx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4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: renamed_subgraph5</a:t>
            </a:r>
          </a:p>
          <a:p>
            <a:r>
              <a:rPr lang="en-US" dirty="0"/>
              <a:t>Execution configurations: 4 MPI processes in 4 Compute Nodes, 128 OpenMP threads, 128 GB memory in each compute node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article link is here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Original URL: https://arxiv.org/pdf/1804.01698.pdf. Click or tap if you trust this link."/>
              </a:rPr>
              <a:t>https://arxiv.org/pdf/1804.01698.pdf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Compression ratio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flop/number of non-zero elements of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term edge factor refers to the ratio of number of non zero element to the number of rows n, i.e.,  edge factor = </a:t>
            </a:r>
            <a:r>
              <a:rPr lang="en-US" dirty="0" err="1"/>
              <a:t>nnz</a:t>
            </a:r>
            <a:r>
              <a:rPr lang="en-US" dirty="0"/>
              <a:t>/n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1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079292" y="2068643"/>
            <a:ext cx="10133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Executed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hipMCL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medium size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Observation points to the underlying data structure for memory-bound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Extracted standalone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SpGEMM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hipMCL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codebase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Increased memory in distribute processes improves stalling 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SpGEMM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AEEB-E1D0-4D90-B947-676CFFA4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Motivation Behind Hash in </a:t>
            </a:r>
            <a:r>
              <a:rPr lang="en-US" dirty="0" err="1"/>
              <a:t>SpGEMM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19523-7EA1-4BD3-9AD1-788868165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40" y="1717176"/>
            <a:ext cx="7744920" cy="4568236"/>
          </a:xfrm>
        </p:spPr>
      </p:pic>
    </p:spTree>
    <p:extLst>
      <p:ext uri="{BB962C8B-B14F-4D97-AF65-F5344CB8AC3E}">
        <p14:creationId xmlns:p14="http://schemas.microsoft.com/office/powerpoint/2010/main" val="266638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SpGEMM Runtime Analysis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07CE1A-3926-4314-9467-046C9B5C4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229168"/>
              </p:ext>
            </p:extLst>
          </p:nvPr>
        </p:nvGraphicFramePr>
        <p:xfrm>
          <a:off x="838200" y="3011016"/>
          <a:ext cx="10515602" cy="3258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928">
                  <a:extLst>
                    <a:ext uri="{9D8B030D-6E8A-4147-A177-3AD203B41FA5}">
                      <a16:colId xmlns:a16="http://schemas.microsoft.com/office/drawing/2014/main" val="422362225"/>
                    </a:ext>
                  </a:extLst>
                </a:gridCol>
                <a:gridCol w="1667798">
                  <a:extLst>
                    <a:ext uri="{9D8B030D-6E8A-4147-A177-3AD203B41FA5}">
                      <a16:colId xmlns:a16="http://schemas.microsoft.com/office/drawing/2014/main" val="2887875308"/>
                    </a:ext>
                  </a:extLst>
                </a:gridCol>
                <a:gridCol w="1449165">
                  <a:extLst>
                    <a:ext uri="{9D8B030D-6E8A-4147-A177-3AD203B41FA5}">
                      <a16:colId xmlns:a16="http://schemas.microsoft.com/office/drawing/2014/main" val="844079228"/>
                    </a:ext>
                  </a:extLst>
                </a:gridCol>
                <a:gridCol w="1527003">
                  <a:extLst>
                    <a:ext uri="{9D8B030D-6E8A-4147-A177-3AD203B41FA5}">
                      <a16:colId xmlns:a16="http://schemas.microsoft.com/office/drawing/2014/main" val="1544662163"/>
                    </a:ext>
                  </a:extLst>
                </a:gridCol>
                <a:gridCol w="1612854">
                  <a:extLst>
                    <a:ext uri="{9D8B030D-6E8A-4147-A177-3AD203B41FA5}">
                      <a16:colId xmlns:a16="http://schemas.microsoft.com/office/drawing/2014/main" val="1232738564"/>
                    </a:ext>
                  </a:extLst>
                </a:gridCol>
                <a:gridCol w="1612854">
                  <a:extLst>
                    <a:ext uri="{9D8B030D-6E8A-4147-A177-3AD203B41FA5}">
                      <a16:colId xmlns:a16="http://schemas.microsoft.com/office/drawing/2014/main" val="2493878675"/>
                    </a:ext>
                  </a:extLst>
                </a:gridCol>
              </a:tblGrid>
              <a:tr h="10197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Dataset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 Processes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Total #Threads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Processor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Network Read Time (sec)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Computing Time(sec)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extLst>
                  <a:ext uri="{0D108BD9-81ED-4DB2-BD59-A6C34878D82A}">
                    <a16:rowId xmlns:a16="http://schemas.microsoft.com/office/drawing/2014/main" val="2548648129"/>
                  </a:ext>
                </a:extLst>
              </a:tr>
              <a:tr h="37305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Renamed_subgraph5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1365.84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2118.8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extLst>
                  <a:ext uri="{0D108BD9-81ED-4DB2-BD59-A6C34878D82A}">
                    <a16:rowId xmlns:a16="http://schemas.microsoft.com/office/drawing/2014/main" val="1769045415"/>
                  </a:ext>
                </a:extLst>
              </a:tr>
              <a:tr h="37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336.515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361.348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extLst>
                  <a:ext uri="{0D108BD9-81ED-4DB2-BD59-A6C34878D82A}">
                    <a16:rowId xmlns:a16="http://schemas.microsoft.com/office/drawing/2014/main" val="1460973191"/>
                  </a:ext>
                </a:extLst>
              </a:tr>
              <a:tr h="37305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subgraph5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1675.18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585.668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extLst>
                  <a:ext uri="{0D108BD9-81ED-4DB2-BD59-A6C34878D82A}">
                    <a16:rowId xmlns:a16="http://schemas.microsoft.com/office/drawing/2014/main" val="2896531037"/>
                  </a:ext>
                </a:extLst>
              </a:tr>
              <a:tr h="37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399.481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195.995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extLst>
                  <a:ext uri="{0D108BD9-81ED-4DB2-BD59-A6C34878D82A}">
                    <a16:rowId xmlns:a16="http://schemas.microsoft.com/office/drawing/2014/main" val="1440090022"/>
                  </a:ext>
                </a:extLst>
              </a:tr>
              <a:tr h="37305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Subgraph4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1702.85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930.137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extLst>
                  <a:ext uri="{0D108BD9-81ED-4DB2-BD59-A6C34878D82A}">
                    <a16:rowId xmlns:a16="http://schemas.microsoft.com/office/drawing/2014/main" val="3987075649"/>
                  </a:ext>
                </a:extLst>
              </a:tr>
              <a:tr h="3730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 marL="123625" marR="123625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423.102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291.669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25" marR="123625" marT="0" marB="0"/>
                </a:tc>
                <a:extLst>
                  <a:ext uri="{0D108BD9-81ED-4DB2-BD59-A6C34878D82A}">
                    <a16:rowId xmlns:a16="http://schemas.microsoft.com/office/drawing/2014/main" val="1503217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77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SpGEMM Memory Analysis with Different Processes and Threads in Default Page Size (4k)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0B8CE2-6A75-4CD8-9F46-B9B48EFF5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44954"/>
              </p:ext>
            </p:extLst>
          </p:nvPr>
        </p:nvGraphicFramePr>
        <p:xfrm>
          <a:off x="1626986" y="1825626"/>
          <a:ext cx="8928507" cy="4351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511">
                  <a:extLst>
                    <a:ext uri="{9D8B030D-6E8A-4147-A177-3AD203B41FA5}">
                      <a16:colId xmlns:a16="http://schemas.microsoft.com/office/drawing/2014/main" val="3877219056"/>
                    </a:ext>
                  </a:extLst>
                </a:gridCol>
                <a:gridCol w="1125562">
                  <a:extLst>
                    <a:ext uri="{9D8B030D-6E8A-4147-A177-3AD203B41FA5}">
                      <a16:colId xmlns:a16="http://schemas.microsoft.com/office/drawing/2014/main" val="357205091"/>
                    </a:ext>
                  </a:extLst>
                </a:gridCol>
                <a:gridCol w="1092037">
                  <a:extLst>
                    <a:ext uri="{9D8B030D-6E8A-4147-A177-3AD203B41FA5}">
                      <a16:colId xmlns:a16="http://schemas.microsoft.com/office/drawing/2014/main" val="2253529790"/>
                    </a:ext>
                  </a:extLst>
                </a:gridCol>
                <a:gridCol w="1002636">
                  <a:extLst>
                    <a:ext uri="{9D8B030D-6E8A-4147-A177-3AD203B41FA5}">
                      <a16:colId xmlns:a16="http://schemas.microsoft.com/office/drawing/2014/main" val="3746891694"/>
                    </a:ext>
                  </a:extLst>
                </a:gridCol>
                <a:gridCol w="1214963">
                  <a:extLst>
                    <a:ext uri="{9D8B030D-6E8A-4147-A177-3AD203B41FA5}">
                      <a16:colId xmlns:a16="http://schemas.microsoft.com/office/drawing/2014/main" val="3257311403"/>
                    </a:ext>
                  </a:extLst>
                </a:gridCol>
                <a:gridCol w="785837">
                  <a:extLst>
                    <a:ext uri="{9D8B030D-6E8A-4147-A177-3AD203B41FA5}">
                      <a16:colId xmlns:a16="http://schemas.microsoft.com/office/drawing/2014/main" val="1962576840"/>
                    </a:ext>
                  </a:extLst>
                </a:gridCol>
                <a:gridCol w="794777">
                  <a:extLst>
                    <a:ext uri="{9D8B030D-6E8A-4147-A177-3AD203B41FA5}">
                      <a16:colId xmlns:a16="http://schemas.microsoft.com/office/drawing/2014/main" val="2115989785"/>
                    </a:ext>
                  </a:extLst>
                </a:gridCol>
                <a:gridCol w="846184">
                  <a:extLst>
                    <a:ext uri="{9D8B030D-6E8A-4147-A177-3AD203B41FA5}">
                      <a16:colId xmlns:a16="http://schemas.microsoft.com/office/drawing/2014/main" val="2185208698"/>
                    </a:ext>
                  </a:extLst>
                </a:gridCol>
              </a:tblGrid>
              <a:tr h="29136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Dataset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Processor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PageSize 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Number of MPI Process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Number of OpenMP Threads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Range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074234"/>
                  </a:ext>
                </a:extLst>
              </a:tr>
              <a:tr h="7964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CPI Rate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L1 Hit Rate (%)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L2 Hit Rate (%)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extLst>
                  <a:ext uri="{0D108BD9-81ED-4DB2-BD59-A6C34878D82A}">
                    <a16:rowId xmlns:a16="http://schemas.microsoft.com/office/drawing/2014/main" val="2115421786"/>
                  </a:ext>
                </a:extLst>
              </a:tr>
              <a:tr h="54391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Renamed_subgraph5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KNL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2M</a:t>
                      </a: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2.81-34.17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59.1-95.5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18.2-92.9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extLst>
                  <a:ext uri="{0D108BD9-81ED-4DB2-BD59-A6C34878D82A}">
                    <a16:rowId xmlns:a16="http://schemas.microsoft.com/office/drawing/2014/main" val="50160665"/>
                  </a:ext>
                </a:extLst>
              </a:tr>
              <a:tr h="5439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2.61-16.49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60.4-97.9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0-99.2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extLst>
                  <a:ext uri="{0D108BD9-81ED-4DB2-BD59-A6C34878D82A}">
                    <a16:rowId xmlns:a16="http://schemas.microsoft.com/office/drawing/2014/main" val="685086346"/>
                  </a:ext>
                </a:extLst>
              </a:tr>
              <a:tr h="54391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subgraph5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64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2.26-4.4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81.4-98.9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0-97.9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extLst>
                  <a:ext uri="{0D108BD9-81ED-4DB2-BD59-A6C34878D82A}">
                    <a16:rowId xmlns:a16="http://schemas.microsoft.com/office/drawing/2014/main" val="2402141916"/>
                  </a:ext>
                </a:extLst>
              </a:tr>
              <a:tr h="5439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2.71-17.11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56-100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12.6-100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extLst>
                  <a:ext uri="{0D108BD9-81ED-4DB2-BD59-A6C34878D82A}">
                    <a16:rowId xmlns:a16="http://schemas.microsoft.com/office/drawing/2014/main" val="3894874307"/>
                  </a:ext>
                </a:extLst>
              </a:tr>
              <a:tr h="543918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Subgraph4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256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2.68-4.34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80.8-100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73-100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extLst>
                  <a:ext uri="{0D108BD9-81ED-4DB2-BD59-A6C34878D82A}">
                    <a16:rowId xmlns:a16="http://schemas.microsoft.com/office/drawing/2014/main" val="296502141"/>
                  </a:ext>
                </a:extLst>
              </a:tr>
              <a:tr h="5439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16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1024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2.76-3.19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91.4-100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50.7-97.7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553" marR="96553" marT="0" marB="0"/>
                </a:tc>
                <a:extLst>
                  <a:ext uri="{0D108BD9-81ED-4DB2-BD59-A6C34878D82A}">
                    <a16:rowId xmlns:a16="http://schemas.microsoft.com/office/drawing/2014/main" val="2128847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56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2001-747B-4598-BBE2-6FC0A138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5F06-59CF-41A3-AE6B-13AF1115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SpGEMM</a:t>
            </a:r>
            <a:r>
              <a:rPr lang="en-US" dirty="0"/>
              <a:t> on multiple compute nodes in KNL seems to overcome the memory bound issue</a:t>
            </a:r>
          </a:p>
          <a:p>
            <a:endParaRPr lang="en-US" dirty="0"/>
          </a:p>
          <a:p>
            <a:r>
              <a:rPr lang="en-US" dirty="0"/>
              <a:t>Hash is not exhibiting bottleneck</a:t>
            </a:r>
          </a:p>
          <a:p>
            <a:endParaRPr lang="en-US" dirty="0"/>
          </a:p>
          <a:p>
            <a:r>
              <a:rPr lang="en-US" dirty="0"/>
              <a:t>A single run of </a:t>
            </a:r>
            <a:r>
              <a:rPr lang="en-US" dirty="0" err="1"/>
              <a:t>SpGEMM</a:t>
            </a:r>
            <a:r>
              <a:rPr lang="en-US" dirty="0"/>
              <a:t> on moderate size networks does not overwhelm the underlying memory architecture of KNL</a:t>
            </a:r>
          </a:p>
        </p:txBody>
      </p:sp>
    </p:spTree>
    <p:extLst>
      <p:ext uri="{BB962C8B-B14F-4D97-AF65-F5344CB8AC3E}">
        <p14:creationId xmlns:p14="http://schemas.microsoft.com/office/powerpoint/2010/main" val="355772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B4D-9C8A-4AF4-80D1-60842FACB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Weekly Meeting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July 2nd, 2020</a:t>
            </a:r>
          </a:p>
        </p:txBody>
      </p:sp>
    </p:spTree>
    <p:extLst>
      <p:ext uri="{BB962C8B-B14F-4D97-AF65-F5344CB8AC3E}">
        <p14:creationId xmlns:p14="http://schemas.microsoft.com/office/powerpoint/2010/main" val="47737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7837-F3AA-47FB-BA34-90BA0D61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7116-D633-483C-8633-70456ED0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HipMCL</a:t>
            </a:r>
            <a:r>
              <a:rPr lang="en-US" dirty="0"/>
              <a:t> and </a:t>
            </a:r>
            <a:r>
              <a:rPr lang="en-US" dirty="0" err="1"/>
              <a:t>SpGEMM</a:t>
            </a:r>
            <a:r>
              <a:rPr lang="en-US" dirty="0"/>
              <a:t> on Cori using </a:t>
            </a:r>
            <a:r>
              <a:rPr lang="en-US" dirty="0" err="1"/>
              <a:t>Vtune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Profiling analysis type</a:t>
            </a:r>
          </a:p>
          <a:p>
            <a:pPr lvl="1"/>
            <a:r>
              <a:rPr lang="en-US" dirty="0"/>
              <a:t>Microarchitecture analysis with…</a:t>
            </a:r>
          </a:p>
          <a:p>
            <a:pPr lvl="2"/>
            <a:r>
              <a:rPr lang="en-US" dirty="0"/>
              <a:t>Medium size networks</a:t>
            </a:r>
          </a:p>
          <a:p>
            <a:pPr lvl="2"/>
            <a:r>
              <a:rPr lang="en-US" dirty="0"/>
              <a:t>Higher number of cores and threads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E8AE0-82F9-4ABF-AB3C-2A78227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7019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Description of the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F96B86-7819-4282-BDDD-5DE6D5794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29192"/>
              </p:ext>
            </p:extLst>
          </p:nvPr>
        </p:nvGraphicFramePr>
        <p:xfrm>
          <a:off x="2191158" y="2208162"/>
          <a:ext cx="7809685" cy="3364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733">
                  <a:extLst>
                    <a:ext uri="{9D8B030D-6E8A-4147-A177-3AD203B41FA5}">
                      <a16:colId xmlns:a16="http://schemas.microsoft.com/office/drawing/2014/main" val="1369132748"/>
                    </a:ext>
                  </a:extLst>
                </a:gridCol>
                <a:gridCol w="2537201">
                  <a:extLst>
                    <a:ext uri="{9D8B030D-6E8A-4147-A177-3AD203B41FA5}">
                      <a16:colId xmlns:a16="http://schemas.microsoft.com/office/drawing/2014/main" val="2324665640"/>
                    </a:ext>
                  </a:extLst>
                </a:gridCol>
                <a:gridCol w="2658751">
                  <a:extLst>
                    <a:ext uri="{9D8B030D-6E8A-4147-A177-3AD203B41FA5}">
                      <a16:colId xmlns:a16="http://schemas.microsoft.com/office/drawing/2014/main" val="1688423437"/>
                    </a:ext>
                  </a:extLst>
                </a:gridCol>
              </a:tblGrid>
              <a:tr h="10955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Dataset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Number of Vertices 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Number of Edges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1466756440"/>
                  </a:ext>
                </a:extLst>
              </a:tr>
              <a:tr h="10955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Renamed subgraph5</a:t>
                      </a:r>
                      <a:r>
                        <a:rPr lang="en-US" sz="3100" baseline="30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3100" baseline="30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581607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67337723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1575682504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subgraph5</a:t>
                      </a:r>
                      <a:r>
                        <a:rPr lang="en-US" sz="31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3100" baseline="30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1791380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82151035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266235975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subgraph4</a:t>
                      </a:r>
                      <a:r>
                        <a:rPr lang="en-US" sz="310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3100" baseline="30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>
                          <a:effectLst/>
                        </a:rPr>
                        <a:t>3793394</a:t>
                      </a:r>
                      <a:endParaRPr lang="en-US" sz="3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dirty="0">
                          <a:effectLst/>
                        </a:rPr>
                        <a:t>327604293</a:t>
                      </a:r>
                      <a:endParaRPr lang="en-US" sz="3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4477" marR="194477" marT="0" marB="0"/>
                </a:tc>
                <a:extLst>
                  <a:ext uri="{0D108BD9-81ED-4DB2-BD59-A6C34878D82A}">
                    <a16:rowId xmlns:a16="http://schemas.microsoft.com/office/drawing/2014/main" val="1402625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5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17705"/>
            <a:ext cx="10515599" cy="10767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4000" dirty="0"/>
              <a:t> Runtime Analysis in KNL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1E5D07-EE85-4E6F-A21B-93FC425F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10052"/>
              </p:ext>
            </p:extLst>
          </p:nvPr>
        </p:nvGraphicFramePr>
        <p:xfrm>
          <a:off x="1201251" y="2477985"/>
          <a:ext cx="9879440" cy="3364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5857">
                  <a:extLst>
                    <a:ext uri="{9D8B030D-6E8A-4147-A177-3AD203B41FA5}">
                      <a16:colId xmlns:a16="http://schemas.microsoft.com/office/drawing/2014/main" val="4258182652"/>
                    </a:ext>
                  </a:extLst>
                </a:gridCol>
                <a:gridCol w="1566902">
                  <a:extLst>
                    <a:ext uri="{9D8B030D-6E8A-4147-A177-3AD203B41FA5}">
                      <a16:colId xmlns:a16="http://schemas.microsoft.com/office/drawing/2014/main" val="327131062"/>
                    </a:ext>
                  </a:extLst>
                </a:gridCol>
                <a:gridCol w="1361495">
                  <a:extLst>
                    <a:ext uri="{9D8B030D-6E8A-4147-A177-3AD203B41FA5}">
                      <a16:colId xmlns:a16="http://schemas.microsoft.com/office/drawing/2014/main" val="710317060"/>
                    </a:ext>
                  </a:extLst>
                </a:gridCol>
                <a:gridCol w="1434624">
                  <a:extLst>
                    <a:ext uri="{9D8B030D-6E8A-4147-A177-3AD203B41FA5}">
                      <a16:colId xmlns:a16="http://schemas.microsoft.com/office/drawing/2014/main" val="2953028655"/>
                    </a:ext>
                  </a:extLst>
                </a:gridCol>
                <a:gridCol w="1515281">
                  <a:extLst>
                    <a:ext uri="{9D8B030D-6E8A-4147-A177-3AD203B41FA5}">
                      <a16:colId xmlns:a16="http://schemas.microsoft.com/office/drawing/2014/main" val="3739519533"/>
                    </a:ext>
                  </a:extLst>
                </a:gridCol>
                <a:gridCol w="1515281">
                  <a:extLst>
                    <a:ext uri="{9D8B030D-6E8A-4147-A177-3AD203B41FA5}">
                      <a16:colId xmlns:a16="http://schemas.microsoft.com/office/drawing/2014/main" val="1043951839"/>
                    </a:ext>
                  </a:extLst>
                </a:gridCol>
              </a:tblGrid>
              <a:tr h="9581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Dataset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# Processes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Total #Threads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Processor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Network Read Time (sec)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Computing Time(sec)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862022266"/>
                  </a:ext>
                </a:extLst>
              </a:tr>
              <a:tr h="3504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Renamed_subgraph5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KNL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826.864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2748.3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042192410"/>
                  </a:ext>
                </a:extLst>
              </a:tr>
              <a:tr h="350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199.813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451.222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837855522"/>
                  </a:ext>
                </a:extLst>
              </a:tr>
              <a:tr h="654292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subgraph5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1029.56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Out-of-memory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3969532427"/>
                  </a:ext>
                </a:extLst>
              </a:tr>
              <a:tr h="350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243.964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663.312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1389839049"/>
                  </a:ext>
                </a:extLst>
              </a:tr>
              <a:tr h="35048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subgraph4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1039.26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4451.04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2628838981"/>
                  </a:ext>
                </a:extLst>
              </a:tr>
              <a:tr h="350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1024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255.044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740.716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146" marR="116146" marT="0" marB="0"/>
                </a:tc>
                <a:extLst>
                  <a:ext uri="{0D108BD9-81ED-4DB2-BD59-A6C34878D82A}">
                    <a16:rowId xmlns:a16="http://schemas.microsoft.com/office/drawing/2014/main" val="2447627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Memory Analysis with Different Processes and Threads in Default Page Size (4k) in KNL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21A886-BF5F-4912-A024-3DD00D541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08414"/>
              </p:ext>
            </p:extLst>
          </p:nvPr>
        </p:nvGraphicFramePr>
        <p:xfrm>
          <a:off x="1488698" y="1863801"/>
          <a:ext cx="9214608" cy="4440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972">
                  <a:extLst>
                    <a:ext uri="{9D8B030D-6E8A-4147-A177-3AD203B41FA5}">
                      <a16:colId xmlns:a16="http://schemas.microsoft.com/office/drawing/2014/main" val="4047784450"/>
                    </a:ext>
                  </a:extLst>
                </a:gridCol>
                <a:gridCol w="1148689">
                  <a:extLst>
                    <a:ext uri="{9D8B030D-6E8A-4147-A177-3AD203B41FA5}">
                      <a16:colId xmlns:a16="http://schemas.microsoft.com/office/drawing/2014/main" val="2021090895"/>
                    </a:ext>
                  </a:extLst>
                </a:gridCol>
                <a:gridCol w="1114476">
                  <a:extLst>
                    <a:ext uri="{9D8B030D-6E8A-4147-A177-3AD203B41FA5}">
                      <a16:colId xmlns:a16="http://schemas.microsoft.com/office/drawing/2014/main" val="2659979872"/>
                    </a:ext>
                  </a:extLst>
                </a:gridCol>
                <a:gridCol w="1023237">
                  <a:extLst>
                    <a:ext uri="{9D8B030D-6E8A-4147-A177-3AD203B41FA5}">
                      <a16:colId xmlns:a16="http://schemas.microsoft.com/office/drawing/2014/main" val="3928203573"/>
                    </a:ext>
                  </a:extLst>
                </a:gridCol>
                <a:gridCol w="1239927">
                  <a:extLst>
                    <a:ext uri="{9D8B030D-6E8A-4147-A177-3AD203B41FA5}">
                      <a16:colId xmlns:a16="http://schemas.microsoft.com/office/drawing/2014/main" val="432458371"/>
                    </a:ext>
                  </a:extLst>
                </a:gridCol>
                <a:gridCol w="904628">
                  <a:extLst>
                    <a:ext uri="{9D8B030D-6E8A-4147-A177-3AD203B41FA5}">
                      <a16:colId xmlns:a16="http://schemas.microsoft.com/office/drawing/2014/main" val="3245791652"/>
                    </a:ext>
                  </a:extLst>
                </a:gridCol>
                <a:gridCol w="811108">
                  <a:extLst>
                    <a:ext uri="{9D8B030D-6E8A-4147-A177-3AD203B41FA5}">
                      <a16:colId xmlns:a16="http://schemas.microsoft.com/office/drawing/2014/main" val="1866092907"/>
                    </a:ext>
                  </a:extLst>
                </a:gridCol>
                <a:gridCol w="863571">
                  <a:extLst>
                    <a:ext uri="{9D8B030D-6E8A-4147-A177-3AD203B41FA5}">
                      <a16:colId xmlns:a16="http://schemas.microsoft.com/office/drawing/2014/main" val="1579949598"/>
                    </a:ext>
                  </a:extLst>
                </a:gridCol>
              </a:tblGrid>
              <a:tr h="297346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PageSize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MPI Process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OpenMP Threads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91297"/>
                  </a:ext>
                </a:extLst>
              </a:tr>
              <a:tr h="8128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CPI Rate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L1 Hit Rate (%)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L2 Hit Rate (%)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1397404053"/>
                  </a:ext>
                </a:extLst>
              </a:tr>
              <a:tr h="55509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Renamed_subgraph5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KNL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3.93-23.31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45.7-94.4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67.2-92.9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1357403447"/>
                  </a:ext>
                </a:extLst>
              </a:tr>
              <a:tr h="555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3.81-12.295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51.8-99.9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777057690"/>
                  </a:ext>
                </a:extLst>
              </a:tr>
              <a:tr h="55509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subgraph5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1.29-18.05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51.6-94.4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0-91.3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1196584081"/>
                  </a:ext>
                </a:extLst>
              </a:tr>
              <a:tr h="555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2.71-17.11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56-100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12.6-100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19105863"/>
                  </a:ext>
                </a:extLst>
              </a:tr>
              <a:tr h="55509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subgraph4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2.63-8.08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53.3-100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61.4-100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411517889"/>
                  </a:ext>
                </a:extLst>
              </a:tr>
              <a:tr h="5550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1024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2.43-17.46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60.3-100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12.3-99.1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8537" marR="98537" marT="0" marB="0"/>
                </a:tc>
                <a:extLst>
                  <a:ext uri="{0D108BD9-81ED-4DB2-BD59-A6C34878D82A}">
                    <a16:rowId xmlns:a16="http://schemas.microsoft.com/office/drawing/2014/main" val="229372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F399-64A5-46E7-9FDA-37D1788A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HipMCL</a:t>
            </a:r>
            <a:r>
              <a:rPr lang="en-US" dirty="0"/>
              <a:t> Microarchitecture Benchmarking Snapshot in Haswell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15964A-1956-4727-BC8A-A8A0BDA0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5" r="1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83B1D-40EE-4F20-BC51-1CEF3423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5DCA-CDBD-4531-BF66-C4F794164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Hash data structure is responsible for creating memory stall</a:t>
            </a:r>
          </a:p>
          <a:p>
            <a:endParaRPr lang="en-US" dirty="0"/>
          </a:p>
          <a:p>
            <a:r>
              <a:rPr lang="en-US" dirty="0"/>
              <a:t>Changing processor number/thread number does not seem to affect the memory stall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B4D-9C8A-4AF4-80D1-60842FACB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Weekly Meeting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July 9th, 2020</a:t>
            </a:r>
          </a:p>
        </p:txBody>
      </p:sp>
    </p:spTree>
    <p:extLst>
      <p:ext uri="{BB962C8B-B14F-4D97-AF65-F5344CB8AC3E}">
        <p14:creationId xmlns:p14="http://schemas.microsoft.com/office/powerpoint/2010/main" val="8372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568</Words>
  <Application>Microsoft Office PowerPoint</Application>
  <PresentationFormat>Widescreen</PresentationFormat>
  <Paragraphs>216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Weekly Meeting July 2nd, 2020</vt:lpstr>
      <vt:lpstr>Work Summary</vt:lpstr>
      <vt:lpstr>Description of the Dataset</vt:lpstr>
      <vt:lpstr>HipMCL Runtime Analysis in KNL</vt:lpstr>
      <vt:lpstr>HipMCL Memory Analysis with Different Processes and Threads in Default Page Size (4k) in KNL</vt:lpstr>
      <vt:lpstr>HipMCL Microarchitecture Benchmarking Snapshot in Haswell</vt:lpstr>
      <vt:lpstr>Observation</vt:lpstr>
      <vt:lpstr>Weekly Meeting July 9th, 2020</vt:lpstr>
      <vt:lpstr>Motivation Behind Hash in SpGEMM</vt:lpstr>
      <vt:lpstr>SpGEMM Runtime Analysis</vt:lpstr>
      <vt:lpstr>SpGEMM Memory Analysis with Different Processes and Threads in Default Page Size (4k)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Kauser Ahmmed</dc:creator>
  <cp:lastModifiedBy>Md Kauser Ahmmed</cp:lastModifiedBy>
  <cp:revision>6</cp:revision>
  <dcterms:created xsi:type="dcterms:W3CDTF">2020-07-09T15:03:34Z</dcterms:created>
  <dcterms:modified xsi:type="dcterms:W3CDTF">2020-07-12T20:54:45Z</dcterms:modified>
</cp:coreProperties>
</file>