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4e53cb7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b24e53cb77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2720dd5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2720dd53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720dd5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b2720dd53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2720dd5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b2720dd537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720dd5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b2720dd53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2720dd5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b2720dd537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720dd5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b2720dd537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24e53cb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b24e53cb77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2720dd53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2720dd537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720dd53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b2720dd537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2720dd53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b2720dd537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24e53cb7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b24e53cb77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2720dd5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b2720dd537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720dd53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b2720dd537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720dd5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b2720dd537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2720dd5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b2720dd537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2720dd5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b2720dd537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2720dd53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b2720dd537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2720dd53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b2720dd537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720dd53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b2720dd537_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2720dd53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b2720dd537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2720dd5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b2720dd537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24e53cb7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24e53cb77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2720dd53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b2720dd537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2720dd53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b2720dd537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2720dd53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b2720dd537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2720dd5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b2720dd537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2720dd53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b2720dd537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2720dd5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b2720dd537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2720dd53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b2720dd537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2720dd53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b2720dd537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2720dd53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b2720dd537_0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2720dd53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b2720dd537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4e53cb77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24e53cb77_0_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2720dd5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b2720dd537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2720dd53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b2720dd537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88e2d1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b288e2d10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288e2d1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b288e2d10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288e2d1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b288e2d10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88e2d1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b288e2d10e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288e2d1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b288e2d10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288e2d1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b288e2d10e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288e2d1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b288e2d10e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288e2d1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b288e2d10e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4e53cb7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24e53cb77_0_7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288e2d1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b288e2d10e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88e2d1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b288e2d10e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288e2d1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b288e2d10e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288e2d10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b288e2d10e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b288e2d10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b288e2d10e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b288e2d10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b288e2d10e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288e2d10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b288e2d10e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288e2d10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b288e2d10e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b288e2d10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b288e2d10e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94a8db3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a94a8db39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4e53cb77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24e53cb77_0_7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4a8db3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a94a8db39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94a8db3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a94a8db398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720dd5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2720dd537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24e53cb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24e53cb77_0_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720dd5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2720dd53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31115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2pPr>
            <a:lvl3pPr indent="-31115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/>
            </a:lvl3pPr>
            <a:lvl4pPr indent="-31115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4pPr>
            <a:lvl5pPr indent="-31115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5pPr>
            <a:lvl6pPr indent="-31115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/>
            </a:lvl6pPr>
            <a:lvl7pPr indent="-31115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7pPr>
            <a:lvl8pPr indent="-31115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/>
            </a:lvl8pPr>
            <a:lvl9pPr indent="-31115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2pPr>
            <a:lvl3pPr indent="-3111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3111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/>
            </a:lvl5pPr>
            <a:lvl6pPr indent="-3111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85801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914651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algun Gothic"/>
              <a:buNone/>
              <a:defRPr b="1" sz="38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3950" lIns="87950" spcFirstLastPara="1" rIns="87950" wrap="square" tIns="4395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4000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492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4000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746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2pPr>
            <a:lvl3pPr indent="-34925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199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3950" lIns="87950" spcFirstLastPara="1" rIns="87950" wrap="square" tIns="43950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57199" y="1631157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3950" lIns="87950" spcFirstLastPara="1" rIns="87950" wrap="square" tIns="43950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45029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302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425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7465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3pPr>
            <a:lvl4pPr indent="-34925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indent="-34925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indent="-3492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indent="-3492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indent="-3492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indent="-3492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57204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2pPr>
            <a:lvl3pPr indent="-3111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3111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/>
            </a:lvl5pPr>
            <a:lvl6pPr indent="-3111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2pPr>
            <a:lvl3pPr indent="-3111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3111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/>
            </a:lvl5pPr>
            <a:lvl6pPr indent="-3111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Malgun Gothic"/>
              <a:buNone/>
              <a:defRPr b="0" i="0" sz="4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>
            <a:lvl1pPr indent="-4254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746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1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s://www.raspberrypi.org/software/operating-systems/#raspberry-pi-os-32-b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s://www.bitvise.com/download-are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s://mqtt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s://github.com/aws/aws-iot-device-sdk-python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hyperlink" Target="https://www.thingspark.co.kr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578225" y="2903500"/>
            <a:ext cx="3225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/>
          <a:p>
            <a:pPr indent="0" lvl="0" marL="0" rtl="0" algn="r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ko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라즈베리파이 연동 및 IOT 연결하기</a:t>
            </a:r>
            <a:endParaRPr sz="12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572000" y="1384050"/>
            <a:ext cx="4231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50" lIns="87950" spcFirstLastPara="1" rIns="87950" wrap="square" tIns="43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</a:pPr>
            <a:r>
              <a:rPr b="1" lang="ko" sz="4300">
                <a:solidFill>
                  <a:schemeClr val="lt1"/>
                </a:solidFill>
              </a:rPr>
              <a:t>STM32CubeMX</a:t>
            </a:r>
            <a:endParaRPr b="1" i="0" sz="4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4">
            <a:alphaModFix/>
          </a:blip>
          <a:srcRect b="-25675" l="51491" r="0" t="0"/>
          <a:stretch/>
        </p:blipFill>
        <p:spPr>
          <a:xfrm>
            <a:off x="7560000" y="360000"/>
            <a:ext cx="992452" cy="351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6"/>
          <p:cNvGrpSpPr/>
          <p:nvPr/>
        </p:nvGrpSpPr>
        <p:grpSpPr>
          <a:xfrm>
            <a:off x="887611" y="2314511"/>
            <a:ext cx="3470488" cy="588991"/>
            <a:chOff x="1223215" y="3240250"/>
            <a:chExt cx="4858587" cy="824570"/>
          </a:xfrm>
        </p:grpSpPr>
        <p:pic>
          <p:nvPicPr>
            <p:cNvPr id="139" name="Google Shape;13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23215" y="3301938"/>
              <a:ext cx="735828" cy="7248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05398" y="3240250"/>
              <a:ext cx="786576" cy="78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1079" y="3301939"/>
              <a:ext cx="711553" cy="698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382908" y="3306746"/>
              <a:ext cx="698894" cy="758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19" name="Google Shape;219;p3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288" y="828194"/>
            <a:ext cx="2917421" cy="431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28" name="Google Shape;228;p3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teraterm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475" y="1870437"/>
            <a:ext cx="45910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37" name="Google Shape;237;p37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teraterm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400" y="1397038"/>
            <a:ext cx="39909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46" name="Google Shape;246;p3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USB - UART 모듈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UART 통신을 받을 수 있는 USB 모듈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3.3V 지원 가능한 제품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GND - RX - TX 연결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55" name="Google Shape;255;p3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USB - UART 모듈</a:t>
            </a: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1692825" y="2163050"/>
            <a:ext cx="861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TX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GND</a:t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5918050" y="2163050"/>
            <a:ext cx="861000" cy="13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GND</a:t>
            </a:r>
            <a:endParaRPr/>
          </a:p>
        </p:txBody>
      </p:sp>
      <p:cxnSp>
        <p:nvCxnSpPr>
          <p:cNvPr id="260" name="Google Shape;260;p39"/>
          <p:cNvCxnSpPr>
            <a:endCxn id="259" idx="1"/>
          </p:cNvCxnSpPr>
          <p:nvPr/>
        </p:nvCxnSpPr>
        <p:spPr>
          <a:xfrm>
            <a:off x="2568250" y="2365700"/>
            <a:ext cx="3349800" cy="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1" name="Google Shape;261;p39"/>
          <p:cNvCxnSpPr/>
          <p:nvPr/>
        </p:nvCxnSpPr>
        <p:spPr>
          <a:xfrm flipH="1">
            <a:off x="2568250" y="2365700"/>
            <a:ext cx="3349800" cy="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62" name="Google Shape;262;p39"/>
          <p:cNvCxnSpPr/>
          <p:nvPr/>
        </p:nvCxnSpPr>
        <p:spPr>
          <a:xfrm>
            <a:off x="2559400" y="3243700"/>
            <a:ext cx="33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68" name="Google Shape;268;p4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UART 포트 추가</a:t>
            </a:r>
            <a:endParaRPr/>
          </a:p>
        </p:txBody>
      </p:sp>
      <p:sp>
        <p:nvSpPr>
          <p:cNvPr id="271" name="Google Shape;271;p40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BEGIN 4 */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33399"/>
                </a:solidFill>
              </a:rPr>
              <a:t>int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66BB"/>
                </a:solidFill>
              </a:rPr>
              <a:t>__io_putchar</a:t>
            </a:r>
            <a:r>
              <a:rPr lang="ko" sz="1100">
                <a:solidFill>
                  <a:srgbClr val="333333"/>
                </a:solidFill>
              </a:rPr>
              <a:t>(</a:t>
            </a:r>
            <a:r>
              <a:rPr b="1" lang="ko" sz="1100">
                <a:solidFill>
                  <a:srgbClr val="333399"/>
                </a:solidFill>
              </a:rPr>
              <a:t>int</a:t>
            </a:r>
            <a:r>
              <a:rPr lang="ko" sz="1100">
                <a:solidFill>
                  <a:srgbClr val="333333"/>
                </a:solidFill>
              </a:rPr>
              <a:t> ch)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	HAL_UART_Transmit(&amp;huart1, (</a:t>
            </a:r>
            <a:r>
              <a:rPr b="1" lang="ko" sz="1100">
                <a:solidFill>
                  <a:srgbClr val="333399"/>
                </a:solidFill>
              </a:rPr>
              <a:t>uint8_t</a:t>
            </a:r>
            <a:r>
              <a:rPr lang="ko" sz="1100">
                <a:solidFill>
                  <a:srgbClr val="333333"/>
                </a:solidFill>
              </a:rPr>
              <a:t>*)&amp;ch, </a:t>
            </a:r>
            <a:r>
              <a:rPr b="1" lang="ko" sz="1100">
                <a:solidFill>
                  <a:srgbClr val="0000DD"/>
                </a:solidFill>
              </a:rPr>
              <a:t>1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000DD"/>
                </a:solidFill>
              </a:rPr>
              <a:t>100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	HAL_UART_Transmit(&amp;huart4, (</a:t>
            </a:r>
            <a:r>
              <a:rPr b="1" lang="ko" sz="1100">
                <a:solidFill>
                  <a:srgbClr val="333399"/>
                </a:solidFill>
              </a:rPr>
              <a:t>uint8_t</a:t>
            </a:r>
            <a:r>
              <a:rPr lang="ko" sz="1100">
                <a:solidFill>
                  <a:srgbClr val="333333"/>
                </a:solidFill>
              </a:rPr>
              <a:t>*)&amp;ch, </a:t>
            </a:r>
            <a:r>
              <a:rPr b="1" lang="ko" sz="1100">
                <a:solidFill>
                  <a:srgbClr val="0000DD"/>
                </a:solidFill>
              </a:rPr>
              <a:t>1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000DD"/>
                </a:solidFill>
              </a:rPr>
              <a:t>100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	</a:t>
            </a:r>
            <a:r>
              <a:rPr b="1" lang="ko" sz="1100">
                <a:solidFill>
                  <a:srgbClr val="008800"/>
                </a:solidFill>
              </a:rPr>
              <a:t>return</a:t>
            </a:r>
            <a:r>
              <a:rPr lang="ko" sz="1100">
                <a:solidFill>
                  <a:srgbClr val="333333"/>
                </a:solidFill>
              </a:rPr>
              <a:t> ch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END 4 */</a:t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77" name="Google Shape;277;p4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라즈베리파이 셋업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https://www.raspberrypi.org/software/operating-systems/#raspberry-pi-os-32-bit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직접 연결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SSH를 통한 연결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86" name="Google Shape;286;p4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연결</a:t>
            </a:r>
            <a:endParaRPr/>
          </a:p>
        </p:txBody>
      </p:sp>
      <p:sp>
        <p:nvSpPr>
          <p:cNvPr id="289" name="Google Shape;289;p42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모니터, 키보드, 마우스 연결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충분한 전원 공급 필요(최소 5V 3A)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간편한 연결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95" name="Google Shape;295;p4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SSH 연결</a:t>
            </a:r>
            <a:endParaRPr/>
          </a:p>
        </p:txBody>
      </p:sp>
      <p:sp>
        <p:nvSpPr>
          <p:cNvPr id="298" name="Google Shape;298;p43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처음 연결시 </a:t>
            </a:r>
            <a:r>
              <a:rPr b="1" lang="ko">
                <a:solidFill>
                  <a:schemeClr val="dk1"/>
                </a:solidFill>
              </a:rPr>
              <a:t>SSH</a:t>
            </a:r>
            <a:r>
              <a:rPr lang="ko">
                <a:solidFill>
                  <a:schemeClr val="dk1"/>
                </a:solidFill>
              </a:rPr>
              <a:t> 파일 생성 요구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전원만 넣어준 상태로 연결하여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putty, bitvise등 SSH Client 필요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04" name="Google Shape;304;p4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bitvise</a:t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https://www.bitvise.com/download-area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terminal 뿐만 아니라 SFTP도 사용 가능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042256" y="2359173"/>
            <a:ext cx="3840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50" lIns="87950" spcFirstLastPara="1" rIns="87950" wrap="square" tIns="43950">
            <a:noAutofit/>
          </a:bodyPr>
          <a:lstStyle/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ST </a:t>
            </a:r>
            <a:r>
              <a:rPr lang="k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보드로 </a:t>
            </a:r>
            <a:r>
              <a:rPr lang="k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UART 통신하기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라즈베리파이랑 UART 통신하기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AWS IOT 업로드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-25675" l="51491" r="0" t="0"/>
          <a:stretch/>
        </p:blipFill>
        <p:spPr>
          <a:xfrm>
            <a:off x="7560000" y="360000"/>
            <a:ext cx="992452" cy="351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548696" y="2216276"/>
            <a:ext cx="3762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>
            <a:off x="-21404" y="2520316"/>
            <a:ext cx="4279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13" name="Google Shape;313;p4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라즈베리파이 연결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075" y="951687"/>
            <a:ext cx="5287859" cy="401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22" name="Google Shape;322;p4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USB 연결 확인</a:t>
            </a:r>
            <a:endParaRPr/>
          </a:p>
        </p:txBody>
      </p:sp>
      <p:sp>
        <p:nvSpPr>
          <p:cNvPr id="325" name="Google Shape;325;p46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USB 모듈을 통한 UART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cd /dev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ls tty*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31" name="Google Shape;331;p47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USB 연결 확인</a:t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75" y="2271250"/>
            <a:ext cx="77914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40" name="Google Shape;340;p4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screen 설치</a:t>
            </a:r>
            <a:endParaRPr/>
          </a:p>
        </p:txBody>
      </p:sp>
      <p:sp>
        <p:nvSpPr>
          <p:cNvPr id="343" name="Google Shape;343;p48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sudo apt-get install screen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screen /dev/ttyUSB0 9600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49" name="Google Shape;349;p4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screen 확인</a:t>
            </a:r>
            <a:endParaRPr/>
          </a:p>
        </p:txBody>
      </p:sp>
      <p:pic>
        <p:nvPicPr>
          <p:cNvPr id="352" name="Google Shape;35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8075" y="872087"/>
            <a:ext cx="5287859" cy="401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58" name="Google Shape;358;p5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screen 종료</a:t>
            </a:r>
            <a:endParaRPr/>
          </a:p>
        </p:txBody>
      </p:sp>
      <p:sp>
        <p:nvSpPr>
          <p:cNvPr id="361" name="Google Shape;361;p50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Ctrl + A, k, 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67" name="Google Shape;367;p5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python으로 연결</a:t>
            </a:r>
            <a:endParaRPr/>
          </a:p>
        </p:txBody>
      </p:sp>
      <p:sp>
        <p:nvSpPr>
          <p:cNvPr id="370" name="Google Shape;370;p51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pip3 install pyserial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76" name="Google Shape;376;p5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python으로 연결</a:t>
            </a: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serial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ser = serial.Serial(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'/dev/ttyUSB0'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r = ser.readline()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7020"/>
                </a:solidFill>
              </a:rPr>
              <a:t>print</a:t>
            </a:r>
            <a:r>
              <a:rPr lang="ko" sz="1100">
                <a:solidFill>
                  <a:srgbClr val="333333"/>
                </a:solidFill>
              </a:rPr>
              <a:t>(r)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ser.close()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85" name="Google Shape;385;p5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IOT 설정</a:t>
            </a:r>
            <a:endParaRPr/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1538" y="1017725"/>
            <a:ext cx="600092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394" name="Google Shape;394;p5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210" y="983525"/>
            <a:ext cx="5909576" cy="39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156" name="Google Shape;156;p2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UART 통신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Universal asynchronous receiver-transmitter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범용 비동기 송-수신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물리적 회로 혹은 IC같은 장치를 의미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RX-TX 를 이용하여 데이터를 주고 받음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전이중 / 반이중 / 단방향 방식이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2400bps ~ 115200bps 까지 다양한 통신속도 사용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03" name="Google Shape;403;p5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210" y="983525"/>
            <a:ext cx="5909576" cy="39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12" name="Google Shape;412;p5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203" y="1080000"/>
            <a:ext cx="6177600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21" name="Google Shape;421;p57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7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400" y="1061025"/>
            <a:ext cx="6217198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30" name="Google Shape;430;p5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33" name="Google Shape;43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400" y="1080000"/>
            <a:ext cx="6217199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39" name="Google Shape;439;p5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42" name="Google Shape;44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408" y="1080000"/>
            <a:ext cx="6217198" cy="39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48" name="Google Shape;448;p6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pic>
        <p:nvPicPr>
          <p:cNvPr id="451" name="Google Shape;45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388" y="1080000"/>
            <a:ext cx="6217202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57" name="Google Shape;457;p6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설정</a:t>
            </a:r>
            <a:endParaRPr/>
          </a:p>
        </p:txBody>
      </p:sp>
      <p:sp>
        <p:nvSpPr>
          <p:cNvPr id="460" name="Google Shape;460;p61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zip 파일을 라즈베리파이로 이동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SFTP 사용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66" name="Google Shape;466;p6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AWS IOT 설정</a:t>
            </a:r>
            <a:endParaRPr/>
          </a:p>
        </p:txBody>
      </p:sp>
      <p:sp>
        <p:nvSpPr>
          <p:cNvPr id="469" name="Google Shape;469;p62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unzip connect_device_package.zip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vim start.sh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75" name="Google Shape;475;p6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start.sh</a:t>
            </a:r>
            <a:endParaRPr/>
          </a:p>
        </p:txBody>
      </p:sp>
      <p:sp>
        <p:nvSpPr>
          <p:cNvPr id="478" name="Google Shape;478;p63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pushd -&gt; cd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popd -&gt; cd 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84" name="Google Shape;484;p6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start.sh</a:t>
            </a:r>
            <a:endParaRPr/>
          </a:p>
        </p:txBody>
      </p:sp>
      <p:pic>
        <p:nvPicPr>
          <p:cNvPr id="487" name="Google Shape;48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664" y="828150"/>
            <a:ext cx="5542675" cy="42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165" name="Google Shape;165;p2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USART 통신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Universal synchronous asynchronous receiver-transmitter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Clock 핀을 이용하여 동기화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493" name="Google Shape;493;p6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테스트</a:t>
            </a:r>
            <a:endParaRPr/>
          </a:p>
        </p:txBody>
      </p:sp>
      <p:sp>
        <p:nvSpPr>
          <p:cNvPr id="496" name="Google Shape;496;p65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chmod +x start.sh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sudo ./start.sh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Ctrl + C를 눌러 종료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02" name="Google Shape;502;p6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테스트</a:t>
            </a:r>
            <a:endParaRPr/>
          </a:p>
        </p:txBody>
      </p:sp>
      <p:pic>
        <p:nvPicPr>
          <p:cNvPr id="505" name="Google Shape;50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201" y="1080000"/>
            <a:ext cx="6177601" cy="39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11" name="Google Shape;511;p67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7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7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정책 생성</a:t>
            </a:r>
            <a:endParaRPr/>
          </a:p>
        </p:txBody>
      </p:sp>
      <p:pic>
        <p:nvPicPr>
          <p:cNvPr id="514" name="Google Shape;51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850" y="914087"/>
            <a:ext cx="5368294" cy="401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20" name="Google Shape;520;p6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정책 추가</a:t>
            </a:r>
            <a:endParaRPr/>
          </a:p>
        </p:txBody>
      </p:sp>
      <p:pic>
        <p:nvPicPr>
          <p:cNvPr id="523" name="Google Shape;52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8875" y="876037"/>
            <a:ext cx="5347316" cy="401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29" name="Google Shape;529;p6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정책 추가</a:t>
            </a:r>
            <a:endParaRPr/>
          </a:p>
        </p:txBody>
      </p:sp>
      <p:pic>
        <p:nvPicPr>
          <p:cNvPr id="532" name="Google Shape;53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648" y="980575"/>
            <a:ext cx="5430701" cy="40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38" name="Google Shape;538;p7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7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업로드 테스트</a:t>
            </a:r>
            <a:endParaRPr/>
          </a:p>
        </p:txBody>
      </p:sp>
      <p:sp>
        <p:nvSpPr>
          <p:cNvPr id="541" name="Google Shape;541;p70"/>
          <p:cNvSpPr txBox="1"/>
          <p:nvPr/>
        </p:nvSpPr>
        <p:spPr>
          <a:xfrm>
            <a:off x="604300" y="1057250"/>
            <a:ext cx="71010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from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AWSIoTPythonSDK.MQTTLib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AWSIoTMQTTClient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client_id =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'raspberry_pi_tester'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 = AWSIoTMQTTClient(client_id)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mqtt_client.configureEndpoint(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"amrpa8yg0il0y-ats.iot.ap-northeast-2.amazonaws.com"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000DD"/>
                </a:solidFill>
              </a:rPr>
              <a:t>8883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mqtt_client.configureCredentials(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"/home/pi/certs/root-CA.crt"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"/home/pi/certs/raspberry_pi_tester.private.key"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"/home/pi/certs/raspberry_pi_tester.cert.pem"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mqtt_client.configureOfflinePublishQueueing(-</a:t>
            </a:r>
            <a:r>
              <a:rPr b="1" lang="ko" sz="1100">
                <a:solidFill>
                  <a:srgbClr val="0000DD"/>
                </a:solidFill>
              </a:rPr>
              <a:t>1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mqtt_client.configureDrainingFrequency(</a:t>
            </a:r>
            <a:r>
              <a:rPr b="1" lang="ko" sz="1100">
                <a:solidFill>
                  <a:srgbClr val="0000DD"/>
                </a:solidFill>
              </a:rPr>
              <a:t>2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mqtt_client.configureConnectDisconnectTimeout(</a:t>
            </a:r>
            <a:r>
              <a:rPr b="1" lang="ko" sz="1100">
                <a:solidFill>
                  <a:srgbClr val="0000DD"/>
                </a:solidFill>
              </a:rPr>
              <a:t>10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mqtt_client.configureMQTTOperationTimeout(</a:t>
            </a:r>
            <a:r>
              <a:rPr b="1" lang="ko" sz="1100">
                <a:solidFill>
                  <a:srgbClr val="0000DD"/>
                </a:solidFill>
              </a:rPr>
              <a:t>5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mqtt_client.connect()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33333"/>
                </a:solidFill>
              </a:rPr>
              <a:t>mqtt_client.publish(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"rpi/count"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'{"status":"connect"}'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000DD"/>
                </a:solidFill>
              </a:rPr>
              <a:t>0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47" name="Google Shape;547;p7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7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업로드 테스트</a:t>
            </a:r>
            <a:endParaRPr/>
          </a:p>
        </p:txBody>
      </p:sp>
      <p:sp>
        <p:nvSpPr>
          <p:cNvPr id="550" name="Google Shape;550;p71"/>
          <p:cNvSpPr txBox="1"/>
          <p:nvPr/>
        </p:nvSpPr>
        <p:spPr>
          <a:xfrm>
            <a:off x="604300" y="1057250"/>
            <a:ext cx="71010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from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AWSIoTPythonSDK.MQTTLib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AWSIoTMQTTClient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json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E84B5"/>
                </a:solidFill>
              </a:rPr>
              <a:t>time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for</a:t>
            </a:r>
            <a:r>
              <a:rPr lang="ko" sz="1100">
                <a:solidFill>
                  <a:srgbClr val="333333"/>
                </a:solidFill>
              </a:rPr>
              <a:t> i </a:t>
            </a:r>
            <a:r>
              <a:rPr b="1" lang="ko" sz="1100">
                <a:solidFill>
                  <a:schemeClr val="dk1"/>
                </a:solidFill>
              </a:rPr>
              <a:t>in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lang="ko" sz="1100">
                <a:solidFill>
                  <a:srgbClr val="007020"/>
                </a:solidFill>
              </a:rPr>
              <a:t>range</a:t>
            </a:r>
            <a:r>
              <a:rPr lang="ko" sz="1100">
                <a:solidFill>
                  <a:srgbClr val="333333"/>
                </a:solidFill>
              </a:rPr>
              <a:t>(</a:t>
            </a:r>
            <a:r>
              <a:rPr b="1" lang="ko" sz="1100">
                <a:solidFill>
                  <a:srgbClr val="0000DD"/>
                </a:solidFill>
              </a:rPr>
              <a:t>5</a:t>
            </a:r>
            <a:r>
              <a:rPr lang="ko" sz="1100">
                <a:solidFill>
                  <a:srgbClr val="333333"/>
                </a:solidFill>
              </a:rPr>
              <a:t>) :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payloads = 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"count"</a:t>
            </a:r>
            <a:r>
              <a:rPr lang="ko" sz="1100">
                <a:solidFill>
                  <a:srgbClr val="333333"/>
                </a:solidFill>
              </a:rPr>
              <a:t> : i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mqtt_client.publish(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"rpi/count"</a:t>
            </a:r>
            <a:r>
              <a:rPr lang="ko" sz="1100">
                <a:solidFill>
                  <a:srgbClr val="333333"/>
                </a:solidFill>
              </a:rPr>
              <a:t>, json.dumps(payloads), </a:t>
            </a:r>
            <a:r>
              <a:rPr b="1" lang="ko" sz="1100">
                <a:solidFill>
                  <a:srgbClr val="0000DD"/>
                </a:solidFill>
              </a:rPr>
              <a:t>0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time.sleep(</a:t>
            </a:r>
            <a:r>
              <a:rPr b="1" lang="ko" sz="1100">
                <a:solidFill>
                  <a:srgbClr val="0000DD"/>
                </a:solidFill>
              </a:rPr>
              <a:t>1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56" name="Google Shape;556;p7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업로드 테스트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604300" y="1057250"/>
            <a:ext cx="71010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from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AWSIoTPythonSDK.MQTTLib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AWSIoTMQTTClient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json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E84B5"/>
                </a:solidFill>
              </a:rPr>
              <a:t>time</a:t>
            </a:r>
            <a:endParaRPr b="1" sz="1100">
              <a:solidFill>
                <a:srgbClr val="0E84B5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serial</a:t>
            </a:r>
            <a:endParaRPr b="1" sz="1100">
              <a:solidFill>
                <a:srgbClr val="0E84B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ser = serial.Serial(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'/dev/ttyUSB0'</a:t>
            </a:r>
            <a:r>
              <a:rPr lang="ko" sz="1100">
                <a:solidFill>
                  <a:srgbClr val="333333"/>
                </a:solidFill>
              </a:rPr>
              <a:t>, baudrate=</a:t>
            </a:r>
            <a:r>
              <a:rPr b="1" lang="ko" sz="1100">
                <a:solidFill>
                  <a:srgbClr val="0000DD"/>
                </a:solidFill>
              </a:rPr>
              <a:t>9600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ser.reset_input_buffer()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while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8800"/>
                </a:solidFill>
              </a:rPr>
              <a:t>True</a:t>
            </a:r>
            <a:r>
              <a:rPr lang="ko" sz="1100">
                <a:solidFill>
                  <a:srgbClr val="333333"/>
                </a:solidFill>
              </a:rPr>
              <a:t> :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</a:t>
            </a:r>
            <a:r>
              <a:rPr b="1" lang="ko" sz="1100">
                <a:solidFill>
                  <a:srgbClr val="008800"/>
                </a:solidFill>
              </a:rPr>
              <a:t>if</a:t>
            </a:r>
            <a:r>
              <a:rPr lang="ko" sz="1100">
                <a:solidFill>
                  <a:srgbClr val="333333"/>
                </a:solidFill>
              </a:rPr>
              <a:t> ser.in_waiting :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r = ser.readline()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payloads = 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   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"value"</a:t>
            </a:r>
            <a:r>
              <a:rPr lang="ko" sz="1100">
                <a:solidFill>
                  <a:srgbClr val="333333"/>
                </a:solidFill>
              </a:rPr>
              <a:t> : r.decode(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'utf-8'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    mqtt_client.publish(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"rpi/serial"</a:t>
            </a:r>
            <a:r>
              <a:rPr lang="ko" sz="1100">
                <a:solidFill>
                  <a:srgbClr val="333333"/>
                </a:solidFill>
              </a:rPr>
              <a:t>, json.dumps(payloads), </a:t>
            </a:r>
            <a:r>
              <a:rPr b="1" lang="ko" sz="1100">
                <a:solidFill>
                  <a:srgbClr val="0000DD"/>
                </a:solidFill>
              </a:rPr>
              <a:t>0</a:t>
            </a:r>
            <a:r>
              <a:rPr lang="ko" sz="1100">
                <a:solidFill>
                  <a:srgbClr val="333333"/>
                </a:solidFill>
              </a:rPr>
              <a:t>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65" name="Google Shape;565;p7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프로토콜</a:t>
            </a:r>
            <a:endParaRPr/>
          </a:p>
        </p:txBody>
      </p:sp>
      <p:sp>
        <p:nvSpPr>
          <p:cNvPr id="568" name="Google Shape;568;p73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Message Queuing Telemetry Transport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https://mqtt.org/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74" name="Google Shape;574;p7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특징</a:t>
            </a:r>
            <a:endParaRPr/>
          </a:p>
        </p:txBody>
      </p:sp>
      <p:sp>
        <p:nvSpPr>
          <p:cNvPr id="577" name="Google Shape;577;p74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경량화 - IOT에 최적화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양방향 통신 가능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브로드캐스팅 가능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세션 영구유지 지원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TLS 암호화 지원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174" name="Google Shape;174;p3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USART 통신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025" y="828162"/>
            <a:ext cx="7123942" cy="401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83" name="Google Shape;583;p7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7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구조</a:t>
            </a:r>
            <a:endParaRPr/>
          </a:p>
        </p:txBody>
      </p:sp>
      <p:pic>
        <p:nvPicPr>
          <p:cNvPr descr="MQTT- Publish-Subscribe-Model" id="586" name="Google Shape;586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988" y="1362050"/>
            <a:ext cx="47720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592" name="Google Shape;592;p7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7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Topic</a:t>
            </a:r>
            <a:endParaRPr/>
          </a:p>
        </p:txBody>
      </p:sp>
      <p:sp>
        <p:nvSpPr>
          <p:cNvPr id="595" name="Google Shape;595;p76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메세지 필터를 위한 문자열(UTF-8)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하나 이상의 레벨로 구성되며 /(slach)로 구분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각 토픽은 하나이상의 문자를 포함해야 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대소문자 구분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+(single level), #(multi level)의 wildcard 지원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$로 시작하는 경우 내부 상태 확인을 위한 것으로 예약되어 있음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7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01" name="Google Shape;601;p77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7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7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Topic</a:t>
            </a:r>
            <a:endParaRPr/>
          </a:p>
        </p:txBody>
      </p:sp>
      <p:sp>
        <p:nvSpPr>
          <p:cNvPr id="604" name="Google Shape;604;p77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rpi/sensor/acc/x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rpi/sensor/acc/+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rpi/sensor/#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#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10" name="Google Shape;610;p78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8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8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QoS</a:t>
            </a:r>
            <a:endParaRPr/>
          </a:p>
        </p:txBody>
      </p:sp>
      <p:sp>
        <p:nvSpPr>
          <p:cNvPr id="613" name="Google Shape;613;p78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Quality of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3단계의 QoS 제공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0 - 한번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1- 최소한 한번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2 - 반드시 한번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9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19" name="Google Shape;619;p79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9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9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QoS</a:t>
            </a:r>
            <a:endParaRPr/>
          </a:p>
        </p:txBody>
      </p:sp>
      <p:pic>
        <p:nvPicPr>
          <p:cNvPr id="622" name="Google Shape;622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325" y="904412"/>
            <a:ext cx="6687358" cy="401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0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28" name="Google Shape;628;p80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0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80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MQTT QoS</a:t>
            </a:r>
            <a:endParaRPr/>
          </a:p>
        </p:txBody>
      </p:sp>
      <p:sp>
        <p:nvSpPr>
          <p:cNvPr id="631" name="Google Shape;631;p80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Quality of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3단계의 QoS 제공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0 - 한번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1- 최소한 한번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2 - 반드시 한번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37" name="Google Shape;637;p8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8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AWS IOT SDK</a:t>
            </a:r>
            <a:endParaRPr/>
          </a:p>
        </p:txBody>
      </p:sp>
      <p:sp>
        <p:nvSpPr>
          <p:cNvPr id="640" name="Google Shape;640;p81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https://github.com/aws/aws-iot-device-sdk-python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현재 v2 릴리즈(작년 10월)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사용법에 차이가 있으므로 주의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46" name="Google Shape;646;p8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8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json</a:t>
            </a:r>
            <a:endParaRPr/>
          </a:p>
        </p:txBody>
      </p:sp>
      <p:sp>
        <p:nvSpPr>
          <p:cNvPr id="649" name="Google Shape;649;p82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JavaScript Object Notation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표준 포맷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key-value 형식의 구조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데이터 송수신에 많이 사용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number, string, array, object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55" name="Google Shape;655;p8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8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thingspark</a:t>
            </a:r>
            <a:endParaRPr/>
          </a:p>
        </p:txBody>
      </p:sp>
      <p:sp>
        <p:nvSpPr>
          <p:cNvPr id="658" name="Google Shape;658;p83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the K system에서 만든 IOT Cloud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여러 센서 데이터를 모으고 바로 차트로 볼 수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RESTFul, MQTT, WebSocket등 지원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https://www.thingspark.co.kr/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64" name="Google Shape;664;p8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RESTFul</a:t>
            </a:r>
            <a:endParaRPr/>
          </a:p>
        </p:txBody>
      </p:sp>
      <p:sp>
        <p:nvSpPr>
          <p:cNvPr id="667" name="Google Shape;667;p84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</a:rPr>
              <a:t>Client / Server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stateless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URI - Uniform Resource Identifier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183" name="Google Shape;183;p31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USART 통신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025" y="828212"/>
            <a:ext cx="7123942" cy="401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73" name="Google Shape;673;p85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85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85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업로드</a:t>
            </a:r>
            <a:endParaRPr/>
          </a:p>
        </p:txBody>
      </p:sp>
      <p:sp>
        <p:nvSpPr>
          <p:cNvPr id="676" name="Google Shape;676;p85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requests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url =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"https://api.thingspark.co.kr/update"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params = 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"apiKey"</a:t>
            </a:r>
            <a:r>
              <a:rPr lang="ko" sz="1100">
                <a:solidFill>
                  <a:srgbClr val="333333"/>
                </a:solidFill>
              </a:rPr>
              <a:t> :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"ZevQ2UAoIXHDR90L"</a:t>
            </a:r>
            <a:r>
              <a:rPr lang="ko" sz="1100">
                <a:solidFill>
                  <a:srgbClr val="333333"/>
                </a:solidFill>
              </a:rPr>
              <a:t>,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 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"field1"</a:t>
            </a:r>
            <a:r>
              <a:rPr lang="ko" sz="1100">
                <a:solidFill>
                  <a:srgbClr val="333333"/>
                </a:solidFill>
              </a:rPr>
              <a:t> : </a:t>
            </a:r>
            <a:r>
              <a:rPr b="1" lang="ko" sz="1100">
                <a:solidFill>
                  <a:srgbClr val="0000DD"/>
                </a:solidFill>
              </a:rPr>
              <a:t>5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r = requests.get(url, params=params)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7020"/>
                </a:solidFill>
              </a:rPr>
              <a:t>print</a:t>
            </a:r>
            <a:r>
              <a:rPr lang="ko" sz="1100">
                <a:solidFill>
                  <a:srgbClr val="333333"/>
                </a:solidFill>
              </a:rPr>
              <a:t>(r.text)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6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682" name="Google Shape;682;p86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86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6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읽기</a:t>
            </a:r>
            <a:endParaRPr/>
          </a:p>
        </p:txBody>
      </p:sp>
      <p:sp>
        <p:nvSpPr>
          <p:cNvPr id="685" name="Google Shape;685;p86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8800"/>
                </a:solidFill>
              </a:rPr>
              <a:t>import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E84B5"/>
                </a:solidFill>
              </a:rPr>
              <a:t>requests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url = 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"https://api.thingspark.kr/channels/65712/entrys?results=10"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r = requests.get(url)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7020"/>
                </a:solidFill>
              </a:rPr>
              <a:t>print</a:t>
            </a:r>
            <a:r>
              <a:rPr lang="ko" sz="1100">
                <a:solidFill>
                  <a:srgbClr val="333333"/>
                </a:solidFill>
              </a:rPr>
              <a:t>(r.text)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192" name="Google Shape;192;p32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USART 통신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025" y="828212"/>
            <a:ext cx="7123942" cy="401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01" name="Google Shape;201;p33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printf 설정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BEGIN Includes */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57799"/>
                </a:solidFill>
              </a:rPr>
              <a:t>#include &lt;stdio.h&gt;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888888"/>
                </a:solidFill>
              </a:rPr>
              <a:t>/* USER CODE END Includes */</a:t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BEGIN 4 */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333399"/>
                </a:solidFill>
              </a:rPr>
              <a:t>int</a:t>
            </a:r>
            <a:r>
              <a:rPr lang="ko" sz="1100">
                <a:solidFill>
                  <a:srgbClr val="333333"/>
                </a:solidFill>
              </a:rPr>
              <a:t> </a:t>
            </a:r>
            <a:r>
              <a:rPr b="1" lang="ko" sz="1100">
                <a:solidFill>
                  <a:srgbClr val="0066BB"/>
                </a:solidFill>
              </a:rPr>
              <a:t>__io_putchar</a:t>
            </a:r>
            <a:r>
              <a:rPr lang="ko" sz="1100">
                <a:solidFill>
                  <a:srgbClr val="333333"/>
                </a:solidFill>
              </a:rPr>
              <a:t>(</a:t>
            </a:r>
            <a:r>
              <a:rPr b="1" lang="ko" sz="1100">
                <a:solidFill>
                  <a:srgbClr val="333399"/>
                </a:solidFill>
              </a:rPr>
              <a:t>int</a:t>
            </a:r>
            <a:r>
              <a:rPr lang="ko" sz="1100">
                <a:solidFill>
                  <a:srgbClr val="333333"/>
                </a:solidFill>
              </a:rPr>
              <a:t> ch)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	HAL_UART_Transmit(&amp;huart1, (</a:t>
            </a:r>
            <a:r>
              <a:rPr b="1" lang="ko" sz="1100">
                <a:solidFill>
                  <a:srgbClr val="333399"/>
                </a:solidFill>
              </a:rPr>
              <a:t>uint8_t</a:t>
            </a:r>
            <a:r>
              <a:rPr lang="ko" sz="1100">
                <a:solidFill>
                  <a:srgbClr val="333333"/>
                </a:solidFill>
              </a:rPr>
              <a:t>*)&amp;ch, </a:t>
            </a:r>
            <a:r>
              <a:rPr b="1" lang="ko" sz="1100">
                <a:solidFill>
                  <a:srgbClr val="0000DD"/>
                </a:solidFill>
              </a:rPr>
              <a:t>1</a:t>
            </a:r>
            <a:r>
              <a:rPr lang="ko" sz="1100">
                <a:solidFill>
                  <a:srgbClr val="333333"/>
                </a:solidFill>
              </a:rPr>
              <a:t>, </a:t>
            </a:r>
            <a:r>
              <a:rPr b="1" lang="ko" sz="1100">
                <a:solidFill>
                  <a:srgbClr val="0000DD"/>
                </a:solidFill>
              </a:rPr>
              <a:t>100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	</a:t>
            </a:r>
            <a:r>
              <a:rPr b="1" lang="ko" sz="1100">
                <a:solidFill>
                  <a:srgbClr val="008800"/>
                </a:solidFill>
              </a:rPr>
              <a:t>return</a:t>
            </a:r>
            <a:r>
              <a:rPr lang="ko" sz="1100">
                <a:solidFill>
                  <a:srgbClr val="333333"/>
                </a:solidFill>
              </a:rPr>
              <a:t> ch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888888"/>
                </a:solidFill>
              </a:rPr>
              <a:t>/* USER CODE END 4 */</a:t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1280205" y="404408"/>
            <a:ext cx="48594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000" lIns="66000" spcFirstLastPara="1" rIns="66000" wrap="square" tIns="3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리스트 태그 - ul,li,ol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하얀색, 앉아있는, 검은색, 문이(가) 표시된 사진&#10;&#10;자동 생성된 설명" id="210" name="Google Shape;210;p34"/>
          <p:cNvPicPr preferRelativeResize="0"/>
          <p:nvPr/>
        </p:nvPicPr>
        <p:blipFill rotWithShape="1">
          <a:blip r:embed="rId3">
            <a:alphaModFix/>
          </a:blip>
          <a:srcRect b="91390" l="0" r="0" t="0"/>
          <a:stretch/>
        </p:blipFill>
        <p:spPr>
          <a:xfrm>
            <a:off x="1" y="422549"/>
            <a:ext cx="9143996" cy="4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 rotWithShape="1">
          <a:blip r:embed="rId4">
            <a:alphaModFix/>
          </a:blip>
          <a:srcRect b="0" l="51639" r="0" t="-9745"/>
          <a:stretch/>
        </p:blipFill>
        <p:spPr>
          <a:xfrm>
            <a:off x="8072796" y="492634"/>
            <a:ext cx="813980" cy="2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>
            <a:off x="359625" y="422550"/>
            <a:ext cx="1981800" cy="4056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printf 테스트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604300" y="1362050"/>
            <a:ext cx="71010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BEGIN 2 */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printf(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"start</a:t>
            </a:r>
            <a:r>
              <a:rPr b="1" lang="ko" sz="1100">
                <a:solidFill>
                  <a:srgbClr val="666666"/>
                </a:solidFill>
                <a:highlight>
                  <a:srgbClr val="FFF0F0"/>
                </a:highlight>
              </a:rPr>
              <a:t>\r\n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END 2 */</a:t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88888"/>
                </a:solidFill>
              </a:rPr>
              <a:t>/* USER CODE BEGIN 3 */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printf(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"test</a:t>
            </a:r>
            <a:r>
              <a:rPr b="1" lang="ko" sz="1100">
                <a:solidFill>
                  <a:srgbClr val="666666"/>
                </a:solidFill>
                <a:highlight>
                  <a:srgbClr val="FFF0F0"/>
                </a:highlight>
              </a:rPr>
              <a:t>\r\n</a:t>
            </a:r>
            <a:r>
              <a:rPr lang="ko" sz="1100">
                <a:solidFill>
                  <a:srgbClr val="333333"/>
                </a:solidFill>
                <a:highlight>
                  <a:srgbClr val="FFF0F0"/>
                </a:highlight>
              </a:rPr>
              <a:t>"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  HAL_Delay(</a:t>
            </a:r>
            <a:r>
              <a:rPr b="1" lang="ko" sz="1100">
                <a:solidFill>
                  <a:srgbClr val="0000DD"/>
                </a:solidFill>
              </a:rPr>
              <a:t>2000</a:t>
            </a:r>
            <a:r>
              <a:rPr lang="ko" sz="1100">
                <a:solidFill>
                  <a:srgbClr val="333333"/>
                </a:solidFill>
              </a:rPr>
              <a:t>) 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33333"/>
                </a:solidFill>
              </a:rPr>
              <a:t>  </a:t>
            </a:r>
            <a:r>
              <a:rPr lang="ko" sz="1100">
                <a:solidFill>
                  <a:srgbClr val="888888"/>
                </a:solidFill>
              </a:rPr>
              <a:t>/* USER CODE END 3 */</a:t>
            </a:r>
            <a:endParaRPr sz="11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