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0" r:id="rId5"/>
    <p:sldId id="261" r:id="rId6"/>
    <p:sldId id="265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F0F4-0F23-49BF-A9B3-5FCE8E398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A5E5D-3FC6-44C1-9809-E580E7EF6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57CFD-403A-4AD6-B50F-CA5B1C38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F010-3FBD-4034-B56B-CD071A063AF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2082E-7E94-42AE-8315-6C15CED6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035CF-9C34-4BC2-A453-6F0214BB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F06D-90D8-46F7-9443-380B7067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2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923F-E7EA-48B8-8F02-D673CD74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368FC-3815-4A96-A80E-055AED7CF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33403-1B15-4804-A709-5E63B34D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F010-3FBD-4034-B56B-CD071A063AF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B812-781A-4E92-B696-24C23C5E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96BB6-F479-4B3C-96EF-A57F1CB9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F06D-90D8-46F7-9443-380B7067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1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06684-D138-4619-87FC-6874F4E2E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8B809-673E-499A-A2EF-72A03E60F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6434-558F-448A-A637-FBF8EF0F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F010-3FBD-4034-B56B-CD071A063AF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9DD32-9E97-46F7-BDCC-BF6DAA2A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992DD-C58D-4617-8DED-10B7A5B9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F06D-90D8-46F7-9443-380B7067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659F-9808-48E9-83EA-B389A5FF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DF312-1579-4495-B3E2-01518EDB3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19179-129B-4C33-B9D3-36D8B1FC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F010-3FBD-4034-B56B-CD071A063AF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A28CD-EA43-4881-9C32-66C9B0E6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5C33C-86C5-4627-A1C1-C9F17C37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F06D-90D8-46F7-9443-380B7067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8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1220-3CB9-4B65-BAC3-D7B7023D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069C9-6D95-434C-B04E-60B351CED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B8322-ADE7-4F2B-B5A3-2F5EDCC4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F010-3FBD-4034-B56B-CD071A063AF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F39E0-FC37-4207-8951-3137ECA0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9DD18-D02B-4E92-8C1B-12BE99FC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F06D-90D8-46F7-9443-380B7067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5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5B0C-6B4E-4591-9162-707D64C2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E2D6-C7E6-4A4F-AAEC-93B085401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6E74E-4CB5-47A1-857F-6244FC5F2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27C1F-6DF9-4012-AE81-0007A78B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F010-3FBD-4034-B56B-CD071A063AF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B2EC0-6872-4F71-BEE7-D490F718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A2107-F2F8-4E86-8264-D66DE7B3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F06D-90D8-46F7-9443-380B7067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3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33B3-7B6E-44C6-87A4-FA786E72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DA07-A6E7-4EB7-8116-0D9E015B6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98A3C-B676-4392-9264-BB3730FD7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DF51D-7832-46DE-9307-B5A0CE0CD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64D5B-2313-43B5-8DFE-EAC0FD364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89E30-6860-4296-86F2-785F310A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F010-3FBD-4034-B56B-CD071A063AF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35F3D-112C-45D4-B4EE-BF00103B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CFC6B-7914-4789-A021-F70A4EB9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F06D-90D8-46F7-9443-380B7067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3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953A-8B8A-4B13-B873-997D63C8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DC4C4-BE11-4BAB-889D-13A770BC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F010-3FBD-4034-B56B-CD071A063AF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9DD65-4DED-4630-83F7-636AFCA2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F61E6-802F-4EFD-9F7B-B042D621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F06D-90D8-46F7-9443-380B7067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1A64D-B3BD-4440-B144-669A1E6E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F010-3FBD-4034-B56B-CD071A063AF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7BB1E-0D2A-45EE-9C66-4EC9EA68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B3E9-2F6E-446C-9779-E8621E42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F06D-90D8-46F7-9443-380B7067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6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9603-1240-4B05-85FE-D5D4B310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44B-AB2C-4AC3-9C1D-DA685278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1568E-47C4-4846-905A-BBBEAAB1F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AC667-353B-4F07-B60E-D3A63589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F010-3FBD-4034-B56B-CD071A063AF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96C34-FA27-4921-8A70-09A4DBE6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5842E-E5EA-4DCC-BE56-3D6C6405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F06D-90D8-46F7-9443-380B7067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9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CB62-B1BE-48F3-A70A-7DB91184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837D-0107-4862-A9E7-7A60C5D19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DE4D5-9907-40EF-B75D-D08A8CCC2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7A171-FAAE-4FEB-87EB-8ADCA8FE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F010-3FBD-4034-B56B-CD071A063AF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68299-FE5E-4CF7-9A10-BB9457E1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409C7-2B88-4B93-B3F7-FD2B0AB9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F06D-90D8-46F7-9443-380B7067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1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FA5C5-74A4-40BF-AEDC-18593B8C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C123D-889F-45E4-AB91-93CEF5E6E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DF168-3688-4DB3-903A-5218B9B89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AF010-3FBD-4034-B56B-CD071A063AF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48281-2326-403D-A7F9-6C1C6078D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6B9E-6EE6-452F-8FFD-561D54F5F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AF06D-90D8-46F7-9443-380B7067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21AEDB7-3DEA-402A-BD89-DBBB7192F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305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850E27-63E3-42FE-851A-4AD466331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568" y="1219009"/>
            <a:ext cx="568405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Spotlight (Katas)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Solution Architecture Document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Version 1.0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43392D5-12B3-4F34-AF45-08313CF69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495" y="3035633"/>
            <a:ext cx="26132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Revision History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453E3F89-A804-4F95-86EE-BA975211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012266"/>
              </p:ext>
            </p:extLst>
          </p:nvPr>
        </p:nvGraphicFramePr>
        <p:xfrm>
          <a:off x="479042" y="3650904"/>
          <a:ext cx="1123391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59">
                  <a:extLst>
                    <a:ext uri="{9D8B030D-6E8A-4147-A177-3AD203B41FA5}">
                      <a16:colId xmlns:a16="http://schemas.microsoft.com/office/drawing/2014/main" val="3390418370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390128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035819349"/>
                    </a:ext>
                  </a:extLst>
                </a:gridCol>
                <a:gridCol w="6511639">
                  <a:extLst>
                    <a:ext uri="{9D8B030D-6E8A-4147-A177-3AD203B41FA5}">
                      <a16:colId xmlns:a16="http://schemas.microsoft.com/office/drawing/2014/main" val="4018189779"/>
                    </a:ext>
                  </a:extLst>
                </a:gridCol>
              </a:tblGrid>
              <a:tr h="280154">
                <a:tc>
                  <a:txBody>
                    <a:bodyPr/>
                    <a:lstStyle/>
                    <a:p>
                      <a:r>
                        <a:rPr lang="en-US" sz="16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191032"/>
                  </a:ext>
                </a:extLst>
              </a:tr>
              <a:tr h="280154">
                <a:tc>
                  <a:txBody>
                    <a:bodyPr/>
                    <a:lstStyle/>
                    <a:p>
                      <a:r>
                        <a:rPr lang="en-US" sz="1600" dirty="0"/>
                        <a:t>5/26/2022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Happy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Original Draft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63921"/>
                  </a:ext>
                </a:extLst>
              </a:tr>
              <a:tr h="280154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015530"/>
                  </a:ext>
                </a:extLst>
              </a:tr>
              <a:tr h="280154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51717"/>
                  </a:ext>
                </a:extLst>
              </a:tr>
              <a:tr h="280154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28602"/>
                  </a:ext>
                </a:extLst>
              </a:tr>
              <a:tr h="280154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49085"/>
                  </a:ext>
                </a:extLst>
              </a:tr>
              <a:tr h="280154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169524"/>
                  </a:ext>
                </a:extLst>
              </a:tr>
              <a:tr h="280154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635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64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7EA3CC-DF2A-401D-845C-3A219EE06E03}"/>
              </a:ext>
            </a:extLst>
          </p:cNvPr>
          <p:cNvSpPr/>
          <p:nvPr/>
        </p:nvSpPr>
        <p:spPr>
          <a:xfrm>
            <a:off x="799322" y="354980"/>
            <a:ext cx="10014858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FA7783-6409-4399-9682-EEF8AC1538AB}"/>
              </a:ext>
            </a:extLst>
          </p:cNvPr>
          <p:cNvSpPr/>
          <p:nvPr/>
        </p:nvSpPr>
        <p:spPr>
          <a:xfrm>
            <a:off x="799322" y="885125"/>
            <a:ext cx="10014858" cy="4128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n-US" sz="1600" i="1" dirty="0">
              <a:solidFill>
                <a:srgbClr val="1F3763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Background and Problem Statement</a:t>
            </a:r>
          </a:p>
          <a:p>
            <a:pPr marL="771525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Diversity Cyber Council is a 501c3 Non-Profit that serves under-represented demographics in the tech industry by facilitating education, training, and staffing opportunities to establish a sustainable and diverse talent pipeline to the workforce. The vision is to enhance inclusion and representation in the tech industry through training, mentoring, networking, and visibility programs.</a:t>
            </a:r>
          </a:p>
          <a:p>
            <a:pPr marL="771525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decentralization and lack of support between nonprofits create gaps of service and overall impact.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The lack of visibility of nonprofit groups and offerings creates a barrier of access to the people we aim to serve.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Scope of architecture</a:t>
            </a:r>
            <a:endParaRPr lang="en-US" sz="16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Developing an arc</a:t>
            </a:r>
            <a:r>
              <a:rPr lang="en-U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hitecture for Nonprofit Networking Hub &amp; Diverse Candidate Career Case Management Tool named Spotlight.</a:t>
            </a:r>
            <a:endParaRPr lang="en-US" sz="1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200"/>
              </a:spcBef>
            </a:pP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Out-of-Scope for initial architecture</a:t>
            </a:r>
          </a:p>
          <a:p>
            <a:pPr marL="800100" lvl="1" indent="-3429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Advertising Spotlight </a:t>
            </a:r>
            <a:r>
              <a:rPr lang="en-U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on other platforms</a:t>
            </a:r>
            <a:endParaRPr lang="en-US" sz="1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Automated integration with non-profit organization systems</a:t>
            </a:r>
          </a:p>
        </p:txBody>
      </p:sp>
    </p:spTree>
    <p:extLst>
      <p:ext uri="{BB962C8B-B14F-4D97-AF65-F5344CB8AC3E}">
        <p14:creationId xmlns:p14="http://schemas.microsoft.com/office/powerpoint/2010/main" val="422474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2D303-D01C-4A29-961B-AF698C1544E0}"/>
              </a:ext>
            </a:extLst>
          </p:cNvPr>
          <p:cNvSpPr/>
          <p:nvPr/>
        </p:nvSpPr>
        <p:spPr>
          <a:xfrm>
            <a:off x="799322" y="354980"/>
            <a:ext cx="10014858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Architecture Significant Requirements &amp; Constraints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0E42F-1588-4BEC-A057-5CAA31A87472}"/>
              </a:ext>
            </a:extLst>
          </p:cNvPr>
          <p:cNvSpPr/>
          <p:nvPr/>
        </p:nvSpPr>
        <p:spPr>
          <a:xfrm>
            <a:off x="313399" y="885125"/>
            <a:ext cx="10014858" cy="5317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Architecture Significant 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Business Requirements</a:t>
            </a:r>
          </a:p>
          <a:p>
            <a:pPr marL="800100" lvl="1" indent="-3429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Users: </a:t>
            </a:r>
          </a:p>
          <a:p>
            <a:pPr marL="1257300" lvl="2" indent="-3429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Non-Profit with offering (“Non-Profit”) – group with a platform integration offering</a:t>
            </a:r>
          </a:p>
          <a:p>
            <a:pPr marL="1257300" lvl="2" indent="-3429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Candidate – consumer of non-profit offerings, delivered via the platform</a:t>
            </a:r>
          </a:p>
          <a:p>
            <a:pPr marL="1257300" lvl="2" indent="-3429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Administrators – Management of the platform, registering Non-Profits</a:t>
            </a:r>
          </a:p>
          <a:p>
            <a:pPr marL="800100" lvl="1" indent="-3429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The Platform must establish a way to incentivize engagement such as sharing of resources, collaboration, networking, facilitating introductions, and partnerships.</a:t>
            </a:r>
          </a:p>
          <a:p>
            <a:pPr marL="800100" lvl="1" indent="-3429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The Platform must categorize/tag nonprofit support services to match candidate needs identified in the onboarding assessment to include but not limited to: Resume Writing Services, Interview Prep, Free Business Attire, Apprenticeship Program Registration, Training Program Registration, College &amp; University Registration, Free Grocery &amp; Meal Services, Discounted Rent &amp; Housing Services, Daycare/Chile Care Services, Mentorship/Career Advocate Services</a:t>
            </a:r>
          </a:p>
          <a:p>
            <a:pPr marL="800100" lvl="1" indent="-3429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</a:p>
          <a:p>
            <a:pPr marL="800100" lvl="1" indent="-3429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Architecture Significant Non-Functional Requirements</a:t>
            </a:r>
            <a:endParaRPr lang="en-US" sz="16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Calibri Light" panose="020F0302020204030204" pitchFamily="34" charset="0"/>
              </a:rPr>
              <a:t>Multi-language support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Calibri Light" panose="020F0302020204030204" pitchFamily="34" charset="0"/>
              </a:rPr>
              <a:t>System SLA and volume is not known, hance, the architecture is designed to be flexible and extensible to meet various SLA needs and simple to start with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Calibri Light" panose="020F0302020204030204" pitchFamily="34" charset="0"/>
              </a:rPr>
              <a:t>Low cost and easy to maintain</a:t>
            </a:r>
          </a:p>
        </p:txBody>
      </p:sp>
    </p:spTree>
    <p:extLst>
      <p:ext uri="{BB962C8B-B14F-4D97-AF65-F5344CB8AC3E}">
        <p14:creationId xmlns:p14="http://schemas.microsoft.com/office/powerpoint/2010/main" val="112904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D3CD5A-31F4-451E-A90C-27B922C5C26E}"/>
              </a:ext>
            </a:extLst>
          </p:cNvPr>
          <p:cNvSpPr/>
          <p:nvPr/>
        </p:nvSpPr>
        <p:spPr>
          <a:xfrm>
            <a:off x="799322" y="354980"/>
            <a:ext cx="10014858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Critical Use-Cases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2CE2E4-9788-4DDA-99CC-0ADD2D88A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8" y="885125"/>
            <a:ext cx="6300788" cy="584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0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DE235E-C29C-4F17-8134-06DCCE88200C}"/>
              </a:ext>
            </a:extLst>
          </p:cNvPr>
          <p:cNvSpPr/>
          <p:nvPr/>
        </p:nvSpPr>
        <p:spPr>
          <a:xfrm>
            <a:off x="799322" y="354980"/>
            <a:ext cx="10014858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Component View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F70E3C-9773-455B-96D8-A68F3CF52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87" y="791139"/>
            <a:ext cx="7885485" cy="59929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275C9D-BD64-4EFD-A707-B535E737CABC}"/>
              </a:ext>
            </a:extLst>
          </p:cNvPr>
          <p:cNvSpPr txBox="1"/>
          <p:nvPr/>
        </p:nvSpPr>
        <p:spPr>
          <a:xfrm>
            <a:off x="8173911" y="1017814"/>
            <a:ext cx="379614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Key Design elements:</a:t>
            </a:r>
          </a:p>
          <a:p>
            <a:pPr marL="285750" marR="0" indent="-285750" algn="l" rtl="0">
              <a:buFontTx/>
              <a:buChar char="-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Application components are stateless services with matching data persistent document collections</a:t>
            </a:r>
          </a:p>
          <a:p>
            <a:pPr marL="285750" marR="0" indent="-285750" algn="l" rtl="0">
              <a:buFontTx/>
              <a:buChar char="-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Matching Calc, Discovery Calc, Service Tracking, Reporting will also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have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features that can be run in nightly batch mode to find matches or clean up data</a:t>
            </a:r>
          </a:p>
          <a:p>
            <a:pPr marL="285750" marR="0" indent="-285750" algn="l" rtl="0">
              <a:buFontTx/>
              <a:buChar char="-"/>
            </a:pPr>
            <a:r>
              <a:rPr lang="en-US" sz="1200" dirty="0"/>
              <a:t>For ease of use, multiple user specific UI can be built on top of the same API layer</a:t>
            </a:r>
          </a:p>
          <a:p>
            <a:pPr marL="285750" marR="0" indent="-285750" algn="l" rtl="0">
              <a:buFontTx/>
              <a:buChar char="-"/>
            </a:pPr>
            <a:r>
              <a:rPr lang="en-US" sz="1200" dirty="0"/>
              <a:t> For ease of use, multi-language support is built into the system and data captured in the database tables (document collections)</a:t>
            </a:r>
          </a:p>
        </p:txBody>
      </p:sp>
    </p:spTree>
    <p:extLst>
      <p:ext uri="{BB962C8B-B14F-4D97-AF65-F5344CB8AC3E}">
        <p14:creationId xmlns:p14="http://schemas.microsoft.com/office/powerpoint/2010/main" val="313838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341179-E553-46C4-80D8-28BC9261E1CC}"/>
              </a:ext>
            </a:extLst>
          </p:cNvPr>
          <p:cNvSpPr/>
          <p:nvPr/>
        </p:nvSpPr>
        <p:spPr>
          <a:xfrm>
            <a:off x="799322" y="354980"/>
            <a:ext cx="10014858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C8655-7650-446C-BBF3-8C17373C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149796"/>
            <a:ext cx="8924925" cy="5286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A63EE-9D12-433A-81B0-485B3ABAA8D6}"/>
              </a:ext>
            </a:extLst>
          </p:cNvPr>
          <p:cNvSpPr txBox="1"/>
          <p:nvPr/>
        </p:nvSpPr>
        <p:spPr>
          <a:xfrm>
            <a:off x="9581224" y="3266856"/>
            <a:ext cx="1826581" cy="908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Notes: blue=for business service components; yellow=for domain </a:t>
            </a:r>
            <a:r>
              <a:rPr lang="en-US" sz="1000" dirty="0" err="1"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entities;green</a:t>
            </a:r>
            <a:r>
              <a:rPr lang="en-US" sz="1000" dirty="0"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=</a:t>
            </a:r>
            <a:r>
              <a:rPr lang="en-US" sz="1000" dirty="0" err="1"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document;content</a:t>
            </a:r>
            <a:endParaRPr lang="en-US" sz="1000" dirty="0">
              <a:effectLst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5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F344E3-BE22-4D3B-8924-732534A26E42}"/>
              </a:ext>
            </a:extLst>
          </p:cNvPr>
          <p:cNvSpPr/>
          <p:nvPr/>
        </p:nvSpPr>
        <p:spPr>
          <a:xfrm>
            <a:off x="799322" y="354980"/>
            <a:ext cx="10014858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 View - Logical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0BFBF6-B993-4407-8534-5C9FE6A4F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26" y="979842"/>
            <a:ext cx="5724525" cy="390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6C0FC-FE71-4A49-8C1B-18C3A6E1125A}"/>
              </a:ext>
            </a:extLst>
          </p:cNvPr>
          <p:cNvSpPr txBox="1"/>
          <p:nvPr/>
        </p:nvSpPr>
        <p:spPr>
          <a:xfrm>
            <a:off x="3163077" y="4981309"/>
            <a:ext cx="6046237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/>
            <a:r>
              <a:rPr lang="en-US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Deployment View and Scalability</a:t>
            </a:r>
          </a:p>
          <a:p>
            <a:pPr marL="171450" marR="0" indent="-171450" rtl="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All React components will be in a single Docker Image using NGINX as Web Server</a:t>
            </a:r>
          </a:p>
          <a:p>
            <a:pPr marL="171450" marR="0" indent="-171450" rtl="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All Application components will be in a single Docker Image. Application components are designed to be stateless</a:t>
            </a:r>
          </a:p>
          <a:p>
            <a:pPr marL="171450" marR="0" indent="-171450" rtl="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Each deployment model can scale independently</a:t>
            </a:r>
          </a:p>
          <a:p>
            <a:pPr marL="171450" marR="0" indent="-171450" rtl="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With the simplistic approach, the platform could be deployed as traditional web app, in Kubernetes or Serverless model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33760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20503</TotalTime>
  <Words>523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Bentley, Forrest G</dc:creator>
  <cp:lastModifiedBy>Yan, Henry X</cp:lastModifiedBy>
  <cp:revision>62</cp:revision>
  <dcterms:created xsi:type="dcterms:W3CDTF">2021-09-30T12:28:44Z</dcterms:created>
  <dcterms:modified xsi:type="dcterms:W3CDTF">2022-06-03T16:53:00Z</dcterms:modified>
</cp:coreProperties>
</file>