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CF1DC-6C8B-4751-823B-903076EE5E11}" v="108" dt="2024-04-22T01:49:00.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3474" autoAdjust="0"/>
  </p:normalViewPr>
  <p:slideViewPr>
    <p:cSldViewPr snapToGrid="0">
      <p:cViewPr varScale="1">
        <p:scale>
          <a:sx n="79" d="100"/>
          <a:sy n="79" d="100"/>
        </p:scale>
        <p:origin x="4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n Shead" userId="d5cbae1f2e686c95" providerId="LiveId" clId="{444CF1DC-6C8B-4751-823B-903076EE5E11}"/>
    <pc:docChg chg="undo custSel modSld">
      <pc:chgData name="Jaren Shead" userId="d5cbae1f2e686c95" providerId="LiveId" clId="{444CF1DC-6C8B-4751-823B-903076EE5E11}" dt="2024-04-22T02:45:49.068" v="1066" actId="2"/>
      <pc:docMkLst>
        <pc:docMk/>
      </pc:docMkLst>
      <pc:sldChg chg="addSp delSp modSp mod">
        <pc:chgData name="Jaren Shead" userId="d5cbae1f2e686c95" providerId="LiveId" clId="{444CF1DC-6C8B-4751-823B-903076EE5E11}" dt="2024-04-22T02:45:49.068" v="1066" actId="2"/>
        <pc:sldMkLst>
          <pc:docMk/>
          <pc:sldMk cId="2584975944" sldId="256"/>
        </pc:sldMkLst>
        <pc:spChg chg="mod">
          <ac:chgData name="Jaren Shead" userId="d5cbae1f2e686c95" providerId="LiveId" clId="{444CF1DC-6C8B-4751-823B-903076EE5E11}" dt="2024-04-22T02:45:49.068" v="1066" actId="2"/>
          <ac:spMkLst>
            <pc:docMk/>
            <pc:sldMk cId="2584975944" sldId="256"/>
            <ac:spMk id="2" creationId="{E60C828A-68C5-79C4-BF9A-7B17417AE83B}"/>
          </ac:spMkLst>
        </pc:spChg>
        <pc:spChg chg="mod">
          <ac:chgData name="Jaren Shead" userId="d5cbae1f2e686c95" providerId="LiveId" clId="{444CF1DC-6C8B-4751-823B-903076EE5E11}" dt="2024-04-22T00:56:09.596" v="108" actId="1076"/>
          <ac:spMkLst>
            <pc:docMk/>
            <pc:sldMk cId="2584975944" sldId="256"/>
            <ac:spMk id="4" creationId="{050517C7-AA1D-548B-0C10-FA588C6EFA2D}"/>
          </ac:spMkLst>
        </pc:spChg>
        <pc:spChg chg="add">
          <ac:chgData name="Jaren Shead" userId="d5cbae1f2e686c95" providerId="LiveId" clId="{444CF1DC-6C8B-4751-823B-903076EE5E11}" dt="2024-04-22T00:52:14.448" v="77"/>
          <ac:spMkLst>
            <pc:docMk/>
            <pc:sldMk cId="2584975944" sldId="256"/>
            <ac:spMk id="6" creationId="{D0AB4EFA-55BA-AD9E-C1D8-E3AD138B080E}"/>
          </ac:spMkLst>
        </pc:spChg>
        <pc:spChg chg="add mod">
          <ac:chgData name="Jaren Shead" userId="d5cbae1f2e686c95" providerId="LiveId" clId="{444CF1DC-6C8B-4751-823B-903076EE5E11}" dt="2024-04-22T00:52:17.346" v="78"/>
          <ac:spMkLst>
            <pc:docMk/>
            <pc:sldMk cId="2584975944" sldId="256"/>
            <ac:spMk id="7" creationId="{D1AF99B1-1318-FFA5-519B-D9352E7EFC3D}"/>
          </ac:spMkLst>
        </pc:spChg>
        <pc:spChg chg="add del mod">
          <ac:chgData name="Jaren Shead" userId="d5cbae1f2e686c95" providerId="LiveId" clId="{444CF1DC-6C8B-4751-823B-903076EE5E11}" dt="2024-04-22T00:52:28.947" v="83" actId="478"/>
          <ac:spMkLst>
            <pc:docMk/>
            <pc:sldMk cId="2584975944" sldId="256"/>
            <ac:spMk id="9" creationId="{F8EACA4C-78F5-3FE4-A692-B711B718F017}"/>
          </ac:spMkLst>
        </pc:spChg>
        <pc:spChg chg="add mod">
          <ac:chgData name="Jaren Shead" userId="d5cbae1f2e686c95" providerId="LiveId" clId="{444CF1DC-6C8B-4751-823B-903076EE5E11}" dt="2024-04-22T00:52:45.685" v="87" actId="207"/>
          <ac:spMkLst>
            <pc:docMk/>
            <pc:sldMk cId="2584975944" sldId="256"/>
            <ac:spMk id="10" creationId="{3F821E97-4A34-9556-D6DE-7D7E442CBBC5}"/>
          </ac:spMkLst>
        </pc:spChg>
        <pc:picChg chg="add del mod">
          <ac:chgData name="Jaren Shead" userId="d5cbae1f2e686c95" providerId="LiveId" clId="{444CF1DC-6C8B-4751-823B-903076EE5E11}" dt="2024-04-22T00:52:13.714" v="76" actId="478"/>
          <ac:picMkLst>
            <pc:docMk/>
            <pc:sldMk cId="2584975944" sldId="256"/>
            <ac:picMk id="5" creationId="{E6BFBCCA-57AA-97B1-7F02-B26DE67D1CBD}"/>
          </ac:picMkLst>
        </pc:picChg>
        <pc:picChg chg="add del mod ord">
          <ac:chgData name="Jaren Shead" userId="d5cbae1f2e686c95" providerId="LiveId" clId="{444CF1DC-6C8B-4751-823B-903076EE5E11}" dt="2024-04-22T00:55:20.725" v="95" actId="478"/>
          <ac:picMkLst>
            <pc:docMk/>
            <pc:sldMk cId="2584975944" sldId="256"/>
            <ac:picMk id="8" creationId="{BA6B2EAE-96FE-7F20-DE23-6BA95D4B1DAD}"/>
          </ac:picMkLst>
        </pc:picChg>
        <pc:picChg chg="add mod">
          <ac:chgData name="Jaren Shead" userId="d5cbae1f2e686c95" providerId="LiveId" clId="{444CF1DC-6C8B-4751-823B-903076EE5E11}" dt="2024-04-22T00:55:28.978" v="98" actId="1076"/>
          <ac:picMkLst>
            <pc:docMk/>
            <pc:sldMk cId="2584975944" sldId="256"/>
            <ac:picMk id="11" creationId="{90F2DC65-D573-200B-C201-7B6BBC99B1C2}"/>
          </ac:picMkLst>
        </pc:picChg>
      </pc:sldChg>
      <pc:sldChg chg="addSp modSp mod modAnim">
        <pc:chgData name="Jaren Shead" userId="d5cbae1f2e686c95" providerId="LiveId" clId="{444CF1DC-6C8B-4751-823B-903076EE5E11}" dt="2024-04-22T00:55:36.605" v="100" actId="14100"/>
        <pc:sldMkLst>
          <pc:docMk/>
          <pc:sldMk cId="2044342926" sldId="257"/>
        </pc:sldMkLst>
        <pc:picChg chg="add mod">
          <ac:chgData name="Jaren Shead" userId="d5cbae1f2e686c95" providerId="LiveId" clId="{444CF1DC-6C8B-4751-823B-903076EE5E11}" dt="2024-04-22T00:55:36.605" v="100" actId="14100"/>
          <ac:picMkLst>
            <pc:docMk/>
            <pc:sldMk cId="2044342926" sldId="257"/>
            <ac:picMk id="4" creationId="{F5AB1C55-9DC2-CE4F-F9A0-9F0B3FB8DEE7}"/>
          </ac:picMkLst>
        </pc:picChg>
      </pc:sldChg>
      <pc:sldChg chg="addSp modSp mod modAnim modNotesTx">
        <pc:chgData name="Jaren Shead" userId="d5cbae1f2e686c95" providerId="LiveId" clId="{444CF1DC-6C8B-4751-823B-903076EE5E11}" dt="2024-04-22T01:46:23.470" v="989" actId="20577"/>
        <pc:sldMkLst>
          <pc:docMk/>
          <pc:sldMk cId="3866247041" sldId="258"/>
        </pc:sldMkLst>
        <pc:spChg chg="add mod">
          <ac:chgData name="Jaren Shead" userId="d5cbae1f2e686c95" providerId="LiveId" clId="{444CF1DC-6C8B-4751-823B-903076EE5E11}" dt="2024-04-22T01:18:01.594" v="466" actId="208"/>
          <ac:spMkLst>
            <pc:docMk/>
            <pc:sldMk cId="3866247041" sldId="258"/>
            <ac:spMk id="9" creationId="{3DBEBE42-073E-0783-45E7-52DF5948B992}"/>
          </ac:spMkLst>
        </pc:spChg>
        <pc:picChg chg="mod">
          <ac:chgData name="Jaren Shead" userId="d5cbae1f2e686c95" providerId="LiveId" clId="{444CF1DC-6C8B-4751-823B-903076EE5E11}" dt="2024-04-22T01:17:38.779" v="464" actId="1076"/>
          <ac:picMkLst>
            <pc:docMk/>
            <pc:sldMk cId="3866247041" sldId="258"/>
            <ac:picMk id="4" creationId="{A2C6A7BB-31B4-67B8-009F-312A1B88BA6B}"/>
          </ac:picMkLst>
        </pc:picChg>
        <pc:picChg chg="mod">
          <ac:chgData name="Jaren Shead" userId="d5cbae1f2e686c95" providerId="LiveId" clId="{444CF1DC-6C8B-4751-823B-903076EE5E11}" dt="2024-04-22T00:21:32.337" v="0" actId="1076"/>
          <ac:picMkLst>
            <pc:docMk/>
            <pc:sldMk cId="3866247041" sldId="258"/>
            <ac:picMk id="5" creationId="{39EB690F-9489-5A40-7A5E-0094AF3415C8}"/>
          </ac:picMkLst>
        </pc:picChg>
        <pc:picChg chg="add mod">
          <ac:chgData name="Jaren Shead" userId="d5cbae1f2e686c95" providerId="LiveId" clId="{444CF1DC-6C8B-4751-823B-903076EE5E11}" dt="2024-04-22T00:55:43.495" v="101"/>
          <ac:picMkLst>
            <pc:docMk/>
            <pc:sldMk cId="3866247041" sldId="258"/>
            <ac:picMk id="8" creationId="{9F1B479D-FB30-F2AE-C4D6-BDE443222D53}"/>
          </ac:picMkLst>
        </pc:picChg>
      </pc:sldChg>
      <pc:sldChg chg="addSp modSp mod modAnim">
        <pc:chgData name="Jaren Shead" userId="d5cbae1f2e686c95" providerId="LiveId" clId="{444CF1DC-6C8B-4751-823B-903076EE5E11}" dt="2024-04-22T01:49:00.937" v="1065"/>
        <pc:sldMkLst>
          <pc:docMk/>
          <pc:sldMk cId="2033000783" sldId="259"/>
        </pc:sldMkLst>
        <pc:spChg chg="add mod">
          <ac:chgData name="Jaren Shead" userId="d5cbae1f2e686c95" providerId="LiveId" clId="{444CF1DC-6C8B-4751-823B-903076EE5E11}" dt="2024-04-22T01:15:26.693" v="448" actId="208"/>
          <ac:spMkLst>
            <pc:docMk/>
            <pc:sldMk cId="2033000783" sldId="259"/>
            <ac:spMk id="11" creationId="{0C0A21D6-FC93-6E89-AE54-0F207EDB7798}"/>
          </ac:spMkLst>
        </pc:spChg>
        <pc:spChg chg="add mod">
          <ac:chgData name="Jaren Shead" userId="d5cbae1f2e686c95" providerId="LiveId" clId="{444CF1DC-6C8B-4751-823B-903076EE5E11}" dt="2024-04-22T01:15:36.165" v="450" actId="1076"/>
          <ac:spMkLst>
            <pc:docMk/>
            <pc:sldMk cId="2033000783" sldId="259"/>
            <ac:spMk id="12" creationId="{2BBC98ED-DB6E-BCBB-A0EF-BE3202556670}"/>
          </ac:spMkLst>
        </pc:spChg>
        <pc:spChg chg="add mod">
          <ac:chgData name="Jaren Shead" userId="d5cbae1f2e686c95" providerId="LiveId" clId="{444CF1DC-6C8B-4751-823B-903076EE5E11}" dt="2024-04-22T01:15:41.843" v="452" actId="1076"/>
          <ac:spMkLst>
            <pc:docMk/>
            <pc:sldMk cId="2033000783" sldId="259"/>
            <ac:spMk id="13" creationId="{9C3053F9-333F-44B7-5F0A-79D2B9769861}"/>
          </ac:spMkLst>
        </pc:spChg>
        <pc:picChg chg="add mod">
          <ac:chgData name="Jaren Shead" userId="d5cbae1f2e686c95" providerId="LiveId" clId="{444CF1DC-6C8B-4751-823B-903076EE5E11}" dt="2024-04-22T00:55:50.543" v="103" actId="1076"/>
          <ac:picMkLst>
            <pc:docMk/>
            <pc:sldMk cId="2033000783" sldId="259"/>
            <ac:picMk id="10" creationId="{4B5B722C-610C-D146-2D36-40CC9FD9A0EC}"/>
          </ac:picMkLst>
        </pc:picChg>
      </pc:sldChg>
      <pc:sldChg chg="addSp delSp modSp mod delAnim modAnim modNotesTx">
        <pc:chgData name="Jaren Shead" userId="d5cbae1f2e686c95" providerId="LiveId" clId="{444CF1DC-6C8B-4751-823B-903076EE5E11}" dt="2024-04-22T01:48:33.492" v="1064" actId="20577"/>
        <pc:sldMkLst>
          <pc:docMk/>
          <pc:sldMk cId="1296127540" sldId="260"/>
        </pc:sldMkLst>
        <pc:spChg chg="mod">
          <ac:chgData name="Jaren Shead" userId="d5cbae1f2e686c95" providerId="LiveId" clId="{444CF1DC-6C8B-4751-823B-903076EE5E11}" dt="2024-04-22T01:12:11.425" v="407" actId="404"/>
          <ac:spMkLst>
            <pc:docMk/>
            <pc:sldMk cId="1296127540" sldId="260"/>
            <ac:spMk id="2" creationId="{32CDD6DE-BF95-936C-D928-8E10D8779A6D}"/>
          </ac:spMkLst>
        </pc:spChg>
        <pc:spChg chg="mod">
          <ac:chgData name="Jaren Shead" userId="d5cbae1f2e686c95" providerId="LiveId" clId="{444CF1DC-6C8B-4751-823B-903076EE5E11}" dt="2024-04-22T01:30:54.688" v="481" actId="1076"/>
          <ac:spMkLst>
            <pc:docMk/>
            <pc:sldMk cId="1296127540" sldId="260"/>
            <ac:spMk id="9" creationId="{69D47311-774A-C5A4-9B23-9B7E270AAC16}"/>
          </ac:spMkLst>
        </pc:spChg>
        <pc:spChg chg="mod">
          <ac:chgData name="Jaren Shead" userId="d5cbae1f2e686c95" providerId="LiveId" clId="{444CF1DC-6C8B-4751-823B-903076EE5E11}" dt="2024-04-22T01:30:49.418" v="479" actId="1076"/>
          <ac:spMkLst>
            <pc:docMk/>
            <pc:sldMk cId="1296127540" sldId="260"/>
            <ac:spMk id="10" creationId="{CC4B03BD-4F17-C23B-0D57-4C117A858D96}"/>
          </ac:spMkLst>
        </pc:spChg>
        <pc:spChg chg="add">
          <ac:chgData name="Jaren Shead" userId="d5cbae1f2e686c95" providerId="LiveId" clId="{444CF1DC-6C8B-4751-823B-903076EE5E11}" dt="2024-04-22T01:30:24.264" v="470"/>
          <ac:spMkLst>
            <pc:docMk/>
            <pc:sldMk cId="1296127540" sldId="260"/>
            <ac:spMk id="13" creationId="{5EDE0DB4-3088-7FA7-E42F-DB2AF371054D}"/>
          </ac:spMkLst>
        </pc:spChg>
        <pc:picChg chg="del">
          <ac:chgData name="Jaren Shead" userId="d5cbae1f2e686c95" providerId="LiveId" clId="{444CF1DC-6C8B-4751-823B-903076EE5E11}" dt="2024-04-22T01:30:12.918" v="469" actId="478"/>
          <ac:picMkLst>
            <pc:docMk/>
            <pc:sldMk cId="1296127540" sldId="260"/>
            <ac:picMk id="7" creationId="{63AA0C61-6D12-A065-D5DF-BFBDBCBC74FE}"/>
          </ac:picMkLst>
        </pc:picChg>
        <pc:picChg chg="add mod">
          <ac:chgData name="Jaren Shead" userId="d5cbae1f2e686c95" providerId="LiveId" clId="{444CF1DC-6C8B-4751-823B-903076EE5E11}" dt="2024-04-22T01:30:44.041" v="477" actId="14100"/>
          <ac:picMkLst>
            <pc:docMk/>
            <pc:sldMk cId="1296127540" sldId="260"/>
            <ac:picMk id="12" creationId="{4AE4FDD9-7F6F-2E0C-68CE-0E9F025770BB}"/>
          </ac:picMkLst>
        </pc:picChg>
        <pc:picChg chg="add mod">
          <ac:chgData name="Jaren Shead" userId="d5cbae1f2e686c95" providerId="LiveId" clId="{444CF1DC-6C8B-4751-823B-903076EE5E11}" dt="2024-04-22T01:30:51.625" v="480" actId="1076"/>
          <ac:picMkLst>
            <pc:docMk/>
            <pc:sldMk cId="1296127540" sldId="260"/>
            <ac:picMk id="14" creationId="{F2BA202F-0B54-11C5-DBCF-749A41318F8C}"/>
          </ac:picMkLst>
        </pc:picChg>
      </pc:sldChg>
      <pc:sldChg chg="addSp modSp mod modAnim">
        <pc:chgData name="Jaren Shead" userId="d5cbae1f2e686c95" providerId="LiveId" clId="{444CF1DC-6C8B-4751-823B-903076EE5E11}" dt="2024-04-22T00:55:54.304" v="105"/>
        <pc:sldMkLst>
          <pc:docMk/>
          <pc:sldMk cId="3273096944" sldId="261"/>
        </pc:sldMkLst>
        <pc:spChg chg="mod">
          <ac:chgData name="Jaren Shead" userId="d5cbae1f2e686c95" providerId="LiveId" clId="{444CF1DC-6C8B-4751-823B-903076EE5E11}" dt="2024-04-22T00:34:37.088" v="25" actId="1076"/>
          <ac:spMkLst>
            <pc:docMk/>
            <pc:sldMk cId="3273096944" sldId="261"/>
            <ac:spMk id="8" creationId="{37701A5A-83DF-2AC7-C653-A430EA386934}"/>
          </ac:spMkLst>
        </pc:spChg>
        <pc:picChg chg="add mod">
          <ac:chgData name="Jaren Shead" userId="d5cbae1f2e686c95" providerId="LiveId" clId="{444CF1DC-6C8B-4751-823B-903076EE5E11}" dt="2024-04-22T00:55:54.304" v="105"/>
          <ac:picMkLst>
            <pc:docMk/>
            <pc:sldMk cId="3273096944" sldId="261"/>
            <ac:picMk id="9" creationId="{266F66DF-FF3F-608A-64A1-DCA5BD39FF0A}"/>
          </ac:picMkLst>
        </pc:picChg>
      </pc:sldChg>
      <pc:sldChg chg="addSp modSp mod modAnim modNotesTx">
        <pc:chgData name="Jaren Shead" userId="d5cbae1f2e686c95" providerId="LiveId" clId="{444CF1DC-6C8B-4751-823B-903076EE5E11}" dt="2024-04-22T01:13:16.395" v="445" actId="20577"/>
        <pc:sldMkLst>
          <pc:docMk/>
          <pc:sldMk cId="4077898858" sldId="262"/>
        </pc:sldMkLst>
        <pc:spChg chg="mod">
          <ac:chgData name="Jaren Shead" userId="d5cbae1f2e686c95" providerId="LiveId" clId="{444CF1DC-6C8B-4751-823B-903076EE5E11}" dt="2024-04-22T01:11:51.786" v="400" actId="404"/>
          <ac:spMkLst>
            <pc:docMk/>
            <pc:sldMk cId="4077898858" sldId="262"/>
            <ac:spMk id="2" creationId="{BC11D656-2CBB-E72E-6184-34F1FF07BB8B}"/>
          </ac:spMkLst>
        </pc:spChg>
        <pc:picChg chg="add mod">
          <ac:chgData name="Jaren Shead" userId="d5cbae1f2e686c95" providerId="LiveId" clId="{444CF1DC-6C8B-4751-823B-903076EE5E11}" dt="2024-04-22T01:09:39.995" v="252" actId="1076"/>
          <ac:picMkLst>
            <pc:docMk/>
            <pc:sldMk cId="4077898858" sldId="262"/>
            <ac:picMk id="8" creationId="{280F9E0B-2B83-7674-55F9-2E99834681D4}"/>
          </ac:picMkLst>
        </pc:picChg>
      </pc:sldChg>
      <pc:sldChg chg="addSp delSp modSp mod modAnim modNotesTx">
        <pc:chgData name="Jaren Shead" userId="d5cbae1f2e686c95" providerId="LiveId" clId="{444CF1DC-6C8B-4751-823B-903076EE5E11}" dt="2024-04-22T01:43:15.966" v="590" actId="20577"/>
        <pc:sldMkLst>
          <pc:docMk/>
          <pc:sldMk cId="3103075835" sldId="263"/>
        </pc:sldMkLst>
        <pc:spChg chg="mod">
          <ac:chgData name="Jaren Shead" userId="d5cbae1f2e686c95" providerId="LiveId" clId="{444CF1DC-6C8B-4751-823B-903076EE5E11}" dt="2024-04-22T01:12:00.698" v="403" actId="404"/>
          <ac:spMkLst>
            <pc:docMk/>
            <pc:sldMk cId="3103075835" sldId="263"/>
            <ac:spMk id="2" creationId="{BC11D656-2CBB-E72E-6184-34F1FF07BB8B}"/>
          </ac:spMkLst>
        </pc:spChg>
        <pc:spChg chg="mod">
          <ac:chgData name="Jaren Shead" userId="d5cbae1f2e686c95" providerId="LiveId" clId="{444CF1DC-6C8B-4751-823B-903076EE5E11}" dt="2024-04-22T01:42:30.148" v="547" actId="20577"/>
          <ac:spMkLst>
            <pc:docMk/>
            <pc:sldMk cId="3103075835" sldId="263"/>
            <ac:spMk id="7" creationId="{4767BA52-9BE9-2944-8BFB-39E422DE1A00}"/>
          </ac:spMkLst>
        </pc:spChg>
        <pc:spChg chg="add mod">
          <ac:chgData name="Jaren Shead" userId="d5cbae1f2e686c95" providerId="LiveId" clId="{444CF1DC-6C8B-4751-823B-903076EE5E11}" dt="2024-04-22T00:38:53.182" v="32" actId="1076"/>
          <ac:spMkLst>
            <pc:docMk/>
            <pc:sldMk cId="3103075835" sldId="263"/>
            <ac:spMk id="8" creationId="{9D1A0AD1-131E-0EFD-C300-F175C3F5AF7E}"/>
          </ac:spMkLst>
        </pc:spChg>
        <pc:spChg chg="add del">
          <ac:chgData name="Jaren Shead" userId="d5cbae1f2e686c95" providerId="LiveId" clId="{444CF1DC-6C8B-4751-823B-903076EE5E11}" dt="2024-04-22T01:39:56.664" v="535" actId="478"/>
          <ac:spMkLst>
            <pc:docMk/>
            <pc:sldMk cId="3103075835" sldId="263"/>
            <ac:spMk id="10" creationId="{3A3CA17A-59D8-60FF-3E4A-19EB61CA91E6}"/>
          </ac:spMkLst>
        </pc:spChg>
        <pc:picChg chg="del mod">
          <ac:chgData name="Jaren Shead" userId="d5cbae1f2e686c95" providerId="LiveId" clId="{444CF1DC-6C8B-4751-823B-903076EE5E11}" dt="2024-04-22T01:39:56.664" v="535" actId="478"/>
          <ac:picMkLst>
            <pc:docMk/>
            <pc:sldMk cId="3103075835" sldId="263"/>
            <ac:picMk id="6" creationId="{780D7178-4E93-7768-C9E8-B4EE8395D2EE}"/>
          </ac:picMkLst>
        </pc:picChg>
        <pc:picChg chg="add mod">
          <ac:chgData name="Jaren Shead" userId="d5cbae1f2e686c95" providerId="LiveId" clId="{444CF1DC-6C8B-4751-823B-903076EE5E11}" dt="2024-04-22T00:55:56.803" v="106"/>
          <ac:picMkLst>
            <pc:docMk/>
            <pc:sldMk cId="3103075835" sldId="263"/>
            <ac:picMk id="9" creationId="{6F636DC3-FECE-4CD8-7327-75D08BEFE3EB}"/>
          </ac:picMkLst>
        </pc:picChg>
        <pc:picChg chg="add mod">
          <ac:chgData name="Jaren Shead" userId="d5cbae1f2e686c95" providerId="LiveId" clId="{444CF1DC-6C8B-4751-823B-903076EE5E11}" dt="2024-04-22T01:40:05.107" v="539" actId="1076"/>
          <ac:picMkLst>
            <pc:docMk/>
            <pc:sldMk cId="3103075835" sldId="263"/>
            <ac:picMk id="11" creationId="{AC674B13-A7A7-8E6C-7DB3-0ECBB605F2D7}"/>
          </ac:picMkLst>
        </pc:picChg>
      </pc:sldChg>
      <pc:sldChg chg="addSp modSp mod modAnim modNotesTx">
        <pc:chgData name="Jaren Shead" userId="d5cbae1f2e686c95" providerId="LiveId" clId="{444CF1DC-6C8B-4751-823B-903076EE5E11}" dt="2024-04-22T01:09:31.799" v="250"/>
        <pc:sldMkLst>
          <pc:docMk/>
          <pc:sldMk cId="172934673" sldId="265"/>
        </pc:sldMkLst>
        <pc:spChg chg="mod">
          <ac:chgData name="Jaren Shead" userId="d5cbae1f2e686c95" providerId="LiveId" clId="{444CF1DC-6C8B-4751-823B-903076EE5E11}" dt="2024-04-22T00:46:43.972" v="53" actId="1076"/>
          <ac:spMkLst>
            <pc:docMk/>
            <pc:sldMk cId="172934673" sldId="265"/>
            <ac:spMk id="7" creationId="{F28F1969-E9A9-C455-34AB-D5E4DE97F9B7}"/>
          </ac:spMkLst>
        </pc:spChg>
        <pc:spChg chg="mod">
          <ac:chgData name="Jaren Shead" userId="d5cbae1f2e686c95" providerId="LiveId" clId="{444CF1DC-6C8B-4751-823B-903076EE5E11}" dt="2024-04-22T00:47:25.704" v="62" actId="1076"/>
          <ac:spMkLst>
            <pc:docMk/>
            <pc:sldMk cId="172934673" sldId="265"/>
            <ac:spMk id="8" creationId="{37701A5A-83DF-2AC7-C653-A430EA386934}"/>
          </ac:spMkLst>
        </pc:spChg>
        <pc:picChg chg="mod">
          <ac:chgData name="Jaren Shead" userId="d5cbae1f2e686c95" providerId="LiveId" clId="{444CF1DC-6C8B-4751-823B-903076EE5E11}" dt="2024-04-22T00:47:19.973" v="61" actId="1076"/>
          <ac:picMkLst>
            <pc:docMk/>
            <pc:sldMk cId="172934673" sldId="265"/>
            <ac:picMk id="4" creationId="{F559AD24-B66B-3389-F44C-66739A08EA84}"/>
          </ac:picMkLst>
        </pc:picChg>
        <pc:picChg chg="add mod">
          <ac:chgData name="Jaren Shead" userId="d5cbae1f2e686c95" providerId="LiveId" clId="{444CF1DC-6C8B-4751-823B-903076EE5E11}" dt="2024-04-22T00:47:30.264" v="63" actId="1076"/>
          <ac:picMkLst>
            <pc:docMk/>
            <pc:sldMk cId="172934673" sldId="265"/>
            <ac:picMk id="12" creationId="{35EB3EDA-E260-2ACC-9507-EBE755DB5E3B}"/>
          </ac:picMkLst>
        </pc:picChg>
        <pc:picChg chg="add mod">
          <ac:chgData name="Jaren Shead" userId="d5cbae1f2e686c95" providerId="LiveId" clId="{444CF1DC-6C8B-4751-823B-903076EE5E11}" dt="2024-04-22T01:09:31.799" v="250"/>
          <ac:picMkLst>
            <pc:docMk/>
            <pc:sldMk cId="172934673" sldId="265"/>
            <ac:picMk id="13" creationId="{0CAED4DE-FE0D-F270-CCC9-8EC7B1B596A7}"/>
          </ac:picMkLst>
        </pc:picChg>
      </pc:sldChg>
      <pc:sldChg chg="addSp modSp">
        <pc:chgData name="Jaren Shead" userId="d5cbae1f2e686c95" providerId="LiveId" clId="{444CF1DC-6C8B-4751-823B-903076EE5E11}" dt="2024-04-22T00:55:58.058" v="107"/>
        <pc:sldMkLst>
          <pc:docMk/>
          <pc:sldMk cId="737184219" sldId="266"/>
        </pc:sldMkLst>
        <pc:picChg chg="add mod">
          <ac:chgData name="Jaren Shead" userId="d5cbae1f2e686c95" providerId="LiveId" clId="{444CF1DC-6C8B-4751-823B-903076EE5E11}" dt="2024-04-22T00:55:58.058" v="107"/>
          <ac:picMkLst>
            <pc:docMk/>
            <pc:sldMk cId="737184219" sldId="266"/>
            <ac:picMk id="6" creationId="{CA68BBA2-E2A6-7EE6-6362-F066E325E1E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43288-5637-4CF3-9598-906FBBA5AA67}" type="datetimeFigureOut">
              <a:rPr lang="en-US" smtClean="0"/>
              <a:t>4/21/2024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D37D5-01E9-4AAF-8ACC-461768400829}" type="slidenum">
              <a:rPr lang="en-US" smtClean="0"/>
              <a:t>‹#›</a:t>
            </a:fld>
            <a:endParaRPr lang="en-US"/>
          </a:p>
        </p:txBody>
      </p:sp>
    </p:spTree>
    <p:extLst>
      <p:ext uri="{BB962C8B-B14F-4D97-AF65-F5344CB8AC3E}">
        <p14:creationId xmlns:p14="http://schemas.microsoft.com/office/powerpoint/2010/main" val="304930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did a visualization of attrition within the data and found approximately 16% of our data points to be attrition.</a:t>
            </a:r>
          </a:p>
          <a:p>
            <a:r>
              <a:rPr lang="en-US" dirty="0"/>
              <a:t>After addressing any missing values in the data, I started investigating possible relationships within the data.</a:t>
            </a:r>
          </a:p>
          <a:p>
            <a:r>
              <a:rPr lang="en-US" dirty="0"/>
              <a:t>Here you can se that the median Age where attrition is yes is about 5 years lower and when attrition equals no.</a:t>
            </a:r>
          </a:p>
          <a:p>
            <a:r>
              <a:rPr lang="en-US" dirty="0"/>
              <a:t>This suggest that those who leave the company tend to be a bit younger. </a:t>
            </a:r>
          </a:p>
          <a:p>
            <a:r>
              <a:rPr lang="en-US" dirty="0"/>
              <a:t>This also indicates a possible relationship between Age and attrition. </a:t>
            </a:r>
          </a:p>
        </p:txBody>
      </p:sp>
      <p:sp>
        <p:nvSpPr>
          <p:cNvPr id="4" name="Slide Number Placeholder 3"/>
          <p:cNvSpPr>
            <a:spLocks noGrp="1"/>
          </p:cNvSpPr>
          <p:nvPr>
            <p:ph type="sldNum" sz="quarter" idx="5"/>
          </p:nvPr>
        </p:nvSpPr>
        <p:spPr/>
        <p:txBody>
          <a:bodyPr/>
          <a:lstStyle/>
          <a:p>
            <a:fld id="{DF3D37D5-01E9-4AAF-8ACC-461768400829}" type="slidenum">
              <a:rPr lang="en-US" smtClean="0"/>
              <a:t>3</a:t>
            </a:fld>
            <a:endParaRPr lang="en-US"/>
          </a:p>
        </p:txBody>
      </p:sp>
    </p:spTree>
    <p:extLst>
      <p:ext uri="{BB962C8B-B14F-4D97-AF65-F5344CB8AC3E}">
        <p14:creationId xmlns:p14="http://schemas.microsoft.com/office/powerpoint/2010/main" val="165190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 </a:t>
            </a:r>
            <a:r>
              <a:rPr lang="en-US" dirty="0" err="1"/>
              <a:t>investingated</a:t>
            </a:r>
            <a:r>
              <a:rPr lang="en-US" dirty="0"/>
              <a:t> Department and </a:t>
            </a:r>
            <a:r>
              <a:rPr lang="en-US" dirty="0" err="1"/>
              <a:t>JobRole</a:t>
            </a:r>
            <a:r>
              <a:rPr lang="en-US" dirty="0"/>
              <a:t> as I believed they could play an </a:t>
            </a:r>
            <a:r>
              <a:rPr lang="en-US" dirty="0" err="1"/>
              <a:t>impotatnt</a:t>
            </a:r>
            <a:r>
              <a:rPr lang="en-US" dirty="0"/>
              <a:t> role in attrition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can see, The R&amp;D Department accounts for over 50% of company Attrition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Managers and Research Directors gets paid a yearly salary much higher than their peers in other job roles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3D37D5-01E9-4AAF-8ACC-461768400829}" type="slidenum">
              <a:rPr lang="en-US" smtClean="0"/>
              <a:t>4</a:t>
            </a:fld>
            <a:endParaRPr lang="en-US"/>
          </a:p>
        </p:txBody>
      </p:sp>
    </p:spTree>
    <p:extLst>
      <p:ext uri="{BB962C8B-B14F-4D97-AF65-F5344CB8AC3E}">
        <p14:creationId xmlns:p14="http://schemas.microsoft.com/office/powerpoint/2010/main" val="3345349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by Conducting a two samples t test on Age since we saw in the box plots earlier that there may some trend there.</a:t>
            </a:r>
            <a:br>
              <a:rPr lang="en-US" dirty="0"/>
            </a:br>
            <a:r>
              <a:rPr lang="en-US" dirty="0"/>
              <a:t>After finding a very low p value I now feel that Age is a significant variable in the result of Attrition.</a:t>
            </a:r>
          </a:p>
          <a:p>
            <a:r>
              <a:rPr lang="en-US" dirty="0"/>
              <a:t>Next, I created a correlation matrix by converting categorical variables to numeric and using those and my numerical variables to see their correlation to Attrition</a:t>
            </a:r>
          </a:p>
          <a:p>
            <a:r>
              <a:rPr lang="en-US" dirty="0"/>
              <a:t>Here is a Heat map showing those relationships</a:t>
            </a:r>
          </a:p>
          <a:p>
            <a:r>
              <a:rPr lang="en-US" dirty="0"/>
              <a:t>The higher these numbers are, the more correlation they have to the variable opposite them.</a:t>
            </a:r>
          </a:p>
          <a:p>
            <a:r>
              <a:rPr lang="en-US" dirty="0"/>
              <a:t>After conducting these tests, I found </a:t>
            </a:r>
            <a:r>
              <a:rPr lang="en-US" dirty="0" err="1"/>
              <a:t>TotalWorkingYears</a:t>
            </a:r>
            <a:r>
              <a:rPr lang="en-US" dirty="0"/>
              <a:t>, </a:t>
            </a:r>
            <a:r>
              <a:rPr lang="en-US" dirty="0" err="1"/>
              <a:t>JobLevel</a:t>
            </a:r>
            <a:r>
              <a:rPr lang="en-US" dirty="0"/>
              <a:t>, and Overtime to be the variables with the highest correlation  to Attrition</a:t>
            </a:r>
          </a:p>
        </p:txBody>
      </p:sp>
      <p:sp>
        <p:nvSpPr>
          <p:cNvPr id="4" name="Slide Number Placeholder 3"/>
          <p:cNvSpPr>
            <a:spLocks noGrp="1"/>
          </p:cNvSpPr>
          <p:nvPr>
            <p:ph type="sldNum" sz="quarter" idx="5"/>
          </p:nvPr>
        </p:nvSpPr>
        <p:spPr/>
        <p:txBody>
          <a:bodyPr/>
          <a:lstStyle/>
          <a:p>
            <a:fld id="{DF3D37D5-01E9-4AAF-8ACC-461768400829}" type="slidenum">
              <a:rPr lang="en-US" smtClean="0"/>
              <a:t>5</a:t>
            </a:fld>
            <a:endParaRPr lang="en-US"/>
          </a:p>
        </p:txBody>
      </p:sp>
    </p:spTree>
    <p:extLst>
      <p:ext uri="{BB962C8B-B14F-4D97-AF65-F5344CB8AC3E}">
        <p14:creationId xmlns:p14="http://schemas.microsoft.com/office/powerpoint/2010/main" val="257015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finding the variables I </a:t>
            </a:r>
            <a:r>
              <a:rPr lang="en-US" dirty="0" err="1"/>
              <a:t>belived</a:t>
            </a:r>
            <a:r>
              <a:rPr lang="en-US" dirty="0"/>
              <a:t> to be most associated with attrition, I decided to a train split validation test using the </a:t>
            </a:r>
            <a:r>
              <a:rPr lang="en-US" dirty="0" err="1"/>
              <a:t>undersampling</a:t>
            </a:r>
            <a:r>
              <a:rPr lang="en-US" dirty="0"/>
              <a:t> method.</a:t>
            </a:r>
          </a:p>
          <a:p>
            <a:r>
              <a:rPr lang="en-US" dirty="0"/>
              <a:t>I chose to use </a:t>
            </a:r>
            <a:r>
              <a:rPr lang="en-US" dirty="0" err="1"/>
              <a:t>undersampling</a:t>
            </a:r>
            <a:r>
              <a:rPr lang="en-US" dirty="0"/>
              <a:t> due to the Disproportionate volume of attrition relative to our entire data set.</a:t>
            </a:r>
          </a:p>
          <a:p>
            <a:r>
              <a:rPr lang="en-US" dirty="0"/>
              <a:t>After conducting this test on our original data and achieving an accuracy I believed to be optimal for our purposes, I went forward and created a </a:t>
            </a:r>
            <a:r>
              <a:rPr lang="en-US" dirty="0" err="1"/>
              <a:t>knn</a:t>
            </a:r>
            <a:r>
              <a:rPr lang="en-US" dirty="0"/>
              <a:t> model</a:t>
            </a:r>
          </a:p>
          <a:p>
            <a:r>
              <a:rPr lang="en-US" dirty="0"/>
              <a:t>Using the </a:t>
            </a:r>
            <a:r>
              <a:rPr lang="en-US" dirty="0" err="1"/>
              <a:t>undersampled</a:t>
            </a:r>
            <a:r>
              <a:rPr lang="en-US" dirty="0"/>
              <a:t> data set that I would then use to predict and classify the attrition of our test data </a:t>
            </a:r>
          </a:p>
        </p:txBody>
      </p:sp>
      <p:sp>
        <p:nvSpPr>
          <p:cNvPr id="4" name="Slide Number Placeholder 3"/>
          <p:cNvSpPr>
            <a:spLocks noGrp="1"/>
          </p:cNvSpPr>
          <p:nvPr>
            <p:ph type="sldNum" sz="quarter" idx="5"/>
          </p:nvPr>
        </p:nvSpPr>
        <p:spPr/>
        <p:txBody>
          <a:bodyPr/>
          <a:lstStyle/>
          <a:p>
            <a:fld id="{DF3D37D5-01E9-4AAF-8ACC-461768400829}" type="slidenum">
              <a:rPr lang="en-US" smtClean="0"/>
              <a:t>6</a:t>
            </a:fld>
            <a:endParaRPr lang="en-US"/>
          </a:p>
        </p:txBody>
      </p:sp>
    </p:spTree>
    <p:extLst>
      <p:ext uri="{BB962C8B-B14F-4D97-AF65-F5344CB8AC3E}">
        <p14:creationId xmlns:p14="http://schemas.microsoft.com/office/powerpoint/2010/main" val="56780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my investigation by plotting monthly income to gain better insight on its distribution within our data</a:t>
            </a:r>
          </a:p>
          <a:p>
            <a:r>
              <a:rPr lang="en-US" dirty="0"/>
              <a:t>I found that most employees make less than 5 thousand per month</a:t>
            </a:r>
          </a:p>
          <a:p>
            <a:r>
              <a:rPr lang="en-US" dirty="0"/>
              <a:t>I also found a positive correlation between Total working years and monthly income</a:t>
            </a:r>
          </a:p>
          <a:p>
            <a:r>
              <a:rPr lang="en-US" dirty="0"/>
              <a:t>As well as a pretty big disparity in the distribution of employees throughout departments. The charts seems to be dominated mostly by the Research and </a:t>
            </a:r>
            <a:r>
              <a:rPr lang="en-US" dirty="0" err="1"/>
              <a:t>Deveelopment</a:t>
            </a:r>
            <a:r>
              <a:rPr lang="en-US" dirty="0"/>
              <a:t> </a:t>
            </a:r>
            <a:r>
              <a:rPr lang="en-US" dirty="0" err="1"/>
              <a:t>Depantment</a:t>
            </a:r>
            <a:r>
              <a:rPr lang="en-US" dirty="0"/>
              <a:t>.</a:t>
            </a:r>
          </a:p>
        </p:txBody>
      </p:sp>
      <p:sp>
        <p:nvSpPr>
          <p:cNvPr id="4" name="Slide Number Placeholder 3"/>
          <p:cNvSpPr>
            <a:spLocks noGrp="1"/>
          </p:cNvSpPr>
          <p:nvPr>
            <p:ph type="sldNum" sz="quarter" idx="5"/>
          </p:nvPr>
        </p:nvSpPr>
        <p:spPr/>
        <p:txBody>
          <a:bodyPr/>
          <a:lstStyle/>
          <a:p>
            <a:fld id="{DF3D37D5-01E9-4AAF-8ACC-461768400829}" type="slidenum">
              <a:rPr lang="en-US" smtClean="0"/>
              <a:t>7</a:t>
            </a:fld>
            <a:endParaRPr lang="en-US"/>
          </a:p>
        </p:txBody>
      </p:sp>
    </p:spTree>
    <p:extLst>
      <p:ext uri="{BB962C8B-B14F-4D97-AF65-F5344CB8AC3E}">
        <p14:creationId xmlns:p14="http://schemas.microsoft.com/office/powerpoint/2010/main" val="1355395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created a correlation matrix again to investigate the relationship of my variables.</a:t>
            </a:r>
          </a:p>
          <a:p>
            <a:r>
              <a:rPr lang="en-US" dirty="0"/>
              <a:t>More specifically, how they relate to Monthly Income</a:t>
            </a:r>
          </a:p>
          <a:p>
            <a:r>
              <a:rPr lang="en-US" dirty="0"/>
              <a:t>Here is a Chart Showing their relationship</a:t>
            </a:r>
          </a:p>
          <a:p>
            <a:r>
              <a:rPr lang="en-US" dirty="0"/>
              <a:t>I found the best variables here to be </a:t>
            </a:r>
            <a:r>
              <a:rPr lang="en-US" dirty="0" err="1"/>
              <a:t>JobLevel</a:t>
            </a:r>
            <a:r>
              <a:rPr lang="en-US" dirty="0"/>
              <a:t>, Attrition, and </a:t>
            </a:r>
            <a:r>
              <a:rPr lang="en-US" dirty="0" err="1"/>
              <a:t>TotalWorkingYears</a:t>
            </a:r>
            <a:r>
              <a:rPr lang="en-US" dirty="0"/>
              <a:t> </a:t>
            </a:r>
          </a:p>
          <a:p>
            <a:endParaRPr lang="en-US" dirty="0"/>
          </a:p>
        </p:txBody>
      </p:sp>
      <p:sp>
        <p:nvSpPr>
          <p:cNvPr id="4" name="Slide Number Placeholder 3"/>
          <p:cNvSpPr>
            <a:spLocks noGrp="1"/>
          </p:cNvSpPr>
          <p:nvPr>
            <p:ph type="sldNum" sz="quarter" idx="5"/>
          </p:nvPr>
        </p:nvSpPr>
        <p:spPr/>
        <p:txBody>
          <a:bodyPr/>
          <a:lstStyle/>
          <a:p>
            <a:fld id="{DF3D37D5-01E9-4AAF-8ACC-461768400829}" type="slidenum">
              <a:rPr lang="en-US" smtClean="0"/>
              <a:t>8</a:t>
            </a:fld>
            <a:endParaRPr lang="en-US"/>
          </a:p>
        </p:txBody>
      </p:sp>
    </p:spTree>
    <p:extLst>
      <p:ext uri="{BB962C8B-B14F-4D97-AF65-F5344CB8AC3E}">
        <p14:creationId xmlns:p14="http://schemas.microsoft.com/office/powerpoint/2010/main" val="2924324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to create a model that will accurate predict </a:t>
            </a:r>
            <a:r>
              <a:rPr lang="en-US" dirty="0" err="1"/>
              <a:t>MonthlyIncome</a:t>
            </a:r>
            <a:r>
              <a:rPr lang="en-US" dirty="0"/>
              <a:t>, I used linear regression along with stepwise feature selection to fine tune my predictions.</a:t>
            </a:r>
          </a:p>
          <a:p>
            <a:r>
              <a:rPr lang="en-US" b="0" i="0" dirty="0">
                <a:solidFill>
                  <a:srgbClr val="0D0D0D"/>
                </a:solidFill>
                <a:effectLst/>
                <a:highlight>
                  <a:srgbClr val="FFFFFF"/>
                </a:highlight>
                <a:latin typeface="Söhne"/>
              </a:rPr>
              <a:t>Stepwise feature selection is a technique used to select the most relevant features for building a predictive model.</a:t>
            </a:r>
          </a:p>
          <a:p>
            <a:r>
              <a:rPr lang="en-US" b="0" i="0" dirty="0">
                <a:solidFill>
                  <a:srgbClr val="0D0D0D"/>
                </a:solidFill>
                <a:effectLst/>
                <a:highlight>
                  <a:srgbClr val="FFFFFF"/>
                </a:highlight>
                <a:latin typeface="Söhne"/>
              </a:rPr>
              <a:t>The primary goal is to improve model performance by reducing overfitting, enhancing interpretability, and potentially increasing efficiency by using fewer features.</a:t>
            </a:r>
            <a:endParaRPr lang="en-US" dirty="0"/>
          </a:p>
          <a:p>
            <a:r>
              <a:rPr lang="en-US" dirty="0"/>
              <a:t>When building my model, I first used train split validation with the original data set to test my model accuracy so the I could get the lowest </a:t>
            </a:r>
            <a:r>
              <a:rPr lang="en-US" dirty="0" err="1"/>
              <a:t>RMSe</a:t>
            </a:r>
            <a:r>
              <a:rPr lang="en-US" dirty="0"/>
              <a:t> possible.</a:t>
            </a:r>
          </a:p>
          <a:p>
            <a:r>
              <a:rPr lang="en-US" dirty="0"/>
              <a:t>For those who don’t know, RMSE stands for Root Mean Squared Error. </a:t>
            </a:r>
            <a:r>
              <a:rPr lang="en-US" b="0" i="0" dirty="0">
                <a:solidFill>
                  <a:srgbClr val="0D0D0D"/>
                </a:solidFill>
                <a:effectLst/>
                <a:highlight>
                  <a:srgbClr val="FFFFFF"/>
                </a:highlight>
                <a:latin typeface="Söhne"/>
              </a:rPr>
              <a:t>It is a commonly used metric to evaluate the accuracy of a predictive model. RMSE measures the average error between predicted values and observed values. It provides a measure of how much predictions from a model differ from the actual values, with a focus on the variance of errors.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testing, I received an RMSE of 1622.12, which I deemed acceptable given the circumstances. </a:t>
            </a:r>
          </a:p>
          <a:p>
            <a:r>
              <a:rPr lang="en-US" dirty="0"/>
              <a:t>After confirming the model can regularly produce an acceptable RMSE, I applied the it to my test data set and predicted Monthly Income of the employees.</a:t>
            </a:r>
          </a:p>
        </p:txBody>
      </p:sp>
      <p:sp>
        <p:nvSpPr>
          <p:cNvPr id="4" name="Slide Number Placeholder 3"/>
          <p:cNvSpPr>
            <a:spLocks noGrp="1"/>
          </p:cNvSpPr>
          <p:nvPr>
            <p:ph type="sldNum" sz="quarter" idx="5"/>
          </p:nvPr>
        </p:nvSpPr>
        <p:spPr/>
        <p:txBody>
          <a:bodyPr/>
          <a:lstStyle/>
          <a:p>
            <a:fld id="{DF3D37D5-01E9-4AAF-8ACC-461768400829}" type="slidenum">
              <a:rPr lang="en-US" smtClean="0"/>
              <a:t>9</a:t>
            </a:fld>
            <a:endParaRPr lang="en-US"/>
          </a:p>
        </p:txBody>
      </p:sp>
    </p:spTree>
    <p:extLst>
      <p:ext uri="{BB962C8B-B14F-4D97-AF65-F5344CB8AC3E}">
        <p14:creationId xmlns:p14="http://schemas.microsoft.com/office/powerpoint/2010/main" val="967797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828A-68C5-79C4-BF9A-7B17417AE83B}"/>
              </a:ext>
            </a:extLst>
          </p:cNvPr>
          <p:cNvSpPr>
            <a:spLocks noGrp="1"/>
          </p:cNvSpPr>
          <p:nvPr>
            <p:ph type="ctrTitle"/>
          </p:nvPr>
        </p:nvSpPr>
        <p:spPr>
          <a:xfrm>
            <a:off x="685800" y="1587500"/>
            <a:ext cx="8966200" cy="1230746"/>
          </a:xfrm>
        </p:spPr>
        <p:txBody>
          <a:bodyPr/>
          <a:lstStyle/>
          <a:p>
            <a:r>
              <a:rPr lang="en-US" sz="4000" dirty="0">
                <a:latin typeface="Cambria" panose="02040503050406030204" pitchFamily="18" charset="0"/>
                <a:ea typeface="Cambria" panose="02040503050406030204" pitchFamily="18" charset="0"/>
              </a:rPr>
              <a:t>DDSAnalytics Talent Management Analysis</a:t>
            </a:r>
          </a:p>
        </p:txBody>
      </p:sp>
      <p:sp>
        <p:nvSpPr>
          <p:cNvPr id="3" name="Subtitle 2">
            <a:extLst>
              <a:ext uri="{FF2B5EF4-FFF2-40B4-BE49-F238E27FC236}">
                <a16:creationId xmlns:a16="http://schemas.microsoft.com/office/drawing/2014/main" id="{0341821C-EFAD-BC19-91A4-823D9B107287}"/>
              </a:ext>
            </a:extLst>
          </p:cNvPr>
          <p:cNvSpPr>
            <a:spLocks noGrp="1"/>
          </p:cNvSpPr>
          <p:nvPr>
            <p:ph type="subTitle" idx="1"/>
          </p:nvPr>
        </p:nvSpPr>
        <p:spPr>
          <a:xfrm>
            <a:off x="685800" y="2895600"/>
            <a:ext cx="6400800" cy="419100"/>
          </a:xfrm>
        </p:spPr>
        <p:txBody>
          <a:bodyPr/>
          <a:lstStyle/>
          <a:p>
            <a:r>
              <a:rPr lang="en-US" sz="2000" dirty="0">
                <a:latin typeface="Cambria" panose="02040503050406030204" pitchFamily="18" charset="0"/>
                <a:ea typeface="Cambria" panose="02040503050406030204" pitchFamily="18" charset="0"/>
              </a:rPr>
              <a:t>Case Study 2</a:t>
            </a:r>
          </a:p>
        </p:txBody>
      </p:sp>
      <p:sp>
        <p:nvSpPr>
          <p:cNvPr id="4" name="TextBox 3">
            <a:extLst>
              <a:ext uri="{FF2B5EF4-FFF2-40B4-BE49-F238E27FC236}">
                <a16:creationId xmlns:a16="http://schemas.microsoft.com/office/drawing/2014/main" id="{050517C7-AA1D-548B-0C10-FA588C6EFA2D}"/>
              </a:ext>
            </a:extLst>
          </p:cNvPr>
          <p:cNvSpPr txBox="1"/>
          <p:nvPr/>
        </p:nvSpPr>
        <p:spPr>
          <a:xfrm>
            <a:off x="708025" y="3480954"/>
            <a:ext cx="2698750"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Jaren Shead</a:t>
            </a:r>
          </a:p>
        </p:txBody>
      </p:sp>
      <p:sp>
        <p:nvSpPr>
          <p:cNvPr id="6" name="AutoShape 2" descr="Create a logo for 'DDS Analytics' using the same color pattern as the image showing 'DataScience@SMU', with blue and red as the primary colors. The logo should feature modern, clean lines and bold typography, incorporating elements that suggest data analysis or technology, such as abstract shapes, digital patterns, or data charts. Clearly display the text 'DDS Analytics' with proper spacing between the words, ensuring the design is unique, visually striking, and suitable for a technology or analytics company. The overall design should be professional, with a sleek and contemporary style.">
            <a:extLst>
              <a:ext uri="{FF2B5EF4-FFF2-40B4-BE49-F238E27FC236}">
                <a16:creationId xmlns:a16="http://schemas.microsoft.com/office/drawing/2014/main" id="{D0AB4EFA-55BA-AD9E-C1D8-E3AD138B080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4" descr="Create a logo for 'DDS Analytics' using the same color pattern as the image showing 'DataScience@SMU', with blue and red as the primary colors. The logo should feature modern, clean lines and bold typography, incorporating elements that suggest data analysis or technology, such as abstract shapes, digital patterns, or data charts. Clearly display the text 'DDS Analytics' with proper spacing between the words, ensuring the design is unique, visually striking, and suitable for a technology or analytics company. The overall design should be professional, with a sleek and contemporary style.">
            <a:extLst>
              <a:ext uri="{FF2B5EF4-FFF2-40B4-BE49-F238E27FC236}">
                <a16:creationId xmlns:a16="http://schemas.microsoft.com/office/drawing/2014/main" id="{D1AF99B1-1318-FFA5-519B-D9352E7EFC3D}"/>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a:extLst>
              <a:ext uri="{FF2B5EF4-FFF2-40B4-BE49-F238E27FC236}">
                <a16:creationId xmlns:a16="http://schemas.microsoft.com/office/drawing/2014/main" id="{3F821E97-4A34-9556-D6DE-7D7E442CBBC5}"/>
              </a:ext>
            </a:extLst>
          </p:cNvPr>
          <p:cNvSpPr/>
          <p:nvPr/>
        </p:nvSpPr>
        <p:spPr>
          <a:xfrm>
            <a:off x="244800" y="6350400"/>
            <a:ext cx="1886400" cy="2430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0F2DC65-D573-200B-C201-7B6BBC99B1C2}"/>
              </a:ext>
            </a:extLst>
          </p:cNvPr>
          <p:cNvPicPr>
            <a:picLocks noChangeAspect="1"/>
          </p:cNvPicPr>
          <p:nvPr/>
        </p:nvPicPr>
        <p:blipFill>
          <a:blip r:embed="rId2"/>
          <a:stretch>
            <a:fillRect/>
          </a:stretch>
        </p:blipFill>
        <p:spPr>
          <a:xfrm>
            <a:off x="127800" y="5614114"/>
            <a:ext cx="1116000" cy="1116000"/>
          </a:xfrm>
          <a:prstGeom prst="rect">
            <a:avLst/>
          </a:prstGeom>
        </p:spPr>
      </p:pic>
    </p:spTree>
    <p:extLst>
      <p:ext uri="{BB962C8B-B14F-4D97-AF65-F5344CB8AC3E}">
        <p14:creationId xmlns:p14="http://schemas.microsoft.com/office/powerpoint/2010/main" val="258497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F31C-084F-C7E4-830F-F55F688815D9}"/>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Thank You! </a:t>
            </a:r>
          </a:p>
        </p:txBody>
      </p:sp>
      <p:sp>
        <p:nvSpPr>
          <p:cNvPr id="4" name="Content Placeholder 3">
            <a:extLst>
              <a:ext uri="{FF2B5EF4-FFF2-40B4-BE49-F238E27FC236}">
                <a16:creationId xmlns:a16="http://schemas.microsoft.com/office/drawing/2014/main" id="{E2374A64-D4F1-55ED-4B83-A1F6E7167498}"/>
              </a:ext>
            </a:extLst>
          </p:cNvPr>
          <p:cNvSpPr txBox="1">
            <a:spLocks noGrp="1"/>
          </p:cNvSpPr>
          <p:nvPr>
            <p:ph idx="1"/>
          </p:nvPr>
        </p:nvSpPr>
        <p:spPr>
          <a:xfrm>
            <a:off x="457200" y="1600201"/>
            <a:ext cx="4784400"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Contact: jshead@smu.edu</a:t>
            </a:r>
          </a:p>
        </p:txBody>
      </p:sp>
      <p:sp>
        <p:nvSpPr>
          <p:cNvPr id="5" name="TextBox 4">
            <a:extLst>
              <a:ext uri="{FF2B5EF4-FFF2-40B4-BE49-F238E27FC236}">
                <a16:creationId xmlns:a16="http://schemas.microsoft.com/office/drawing/2014/main" id="{7FD0D204-AD9C-E6AA-433C-8FB0AFB8B8E7}"/>
              </a:ext>
            </a:extLst>
          </p:cNvPr>
          <p:cNvSpPr txBox="1"/>
          <p:nvPr/>
        </p:nvSpPr>
        <p:spPr>
          <a:xfrm>
            <a:off x="1961423" y="3136612"/>
            <a:ext cx="5221154" cy="646331"/>
          </a:xfrm>
          <a:prstGeom prst="rect">
            <a:avLst/>
          </a:prstGeom>
          <a:noFill/>
        </p:spPr>
        <p:txBody>
          <a:bodyPr wrap="square" rtlCol="0">
            <a:spAutoFit/>
          </a:bodyPr>
          <a:lstStyle/>
          <a:p>
            <a:pPr algn="ctr"/>
            <a:r>
              <a:rPr lang="en-US" sz="3600" dirty="0">
                <a:latin typeface="Cambria" panose="02040503050406030204" pitchFamily="18" charset="0"/>
                <a:ea typeface="Cambria" panose="02040503050406030204" pitchFamily="18" charset="0"/>
              </a:rPr>
              <a:t>Questions?</a:t>
            </a:r>
          </a:p>
        </p:txBody>
      </p:sp>
      <p:pic>
        <p:nvPicPr>
          <p:cNvPr id="6" name="Picture 5">
            <a:extLst>
              <a:ext uri="{FF2B5EF4-FFF2-40B4-BE49-F238E27FC236}">
                <a16:creationId xmlns:a16="http://schemas.microsoft.com/office/drawing/2014/main" id="{CA68BBA2-E2A6-7EE6-6362-F066E325E1E3}"/>
              </a:ext>
            </a:extLst>
          </p:cNvPr>
          <p:cNvPicPr>
            <a:picLocks noChangeAspect="1"/>
          </p:cNvPicPr>
          <p:nvPr/>
        </p:nvPicPr>
        <p:blipFill>
          <a:blip r:embed="rId2"/>
          <a:stretch>
            <a:fillRect/>
          </a:stretch>
        </p:blipFill>
        <p:spPr>
          <a:xfrm>
            <a:off x="127800" y="6123514"/>
            <a:ext cx="606600" cy="606600"/>
          </a:xfrm>
          <a:prstGeom prst="rect">
            <a:avLst/>
          </a:prstGeom>
        </p:spPr>
      </p:pic>
    </p:spTree>
    <p:extLst>
      <p:ext uri="{BB962C8B-B14F-4D97-AF65-F5344CB8AC3E}">
        <p14:creationId xmlns:p14="http://schemas.microsoft.com/office/powerpoint/2010/main" val="73718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8C9F-CB05-4999-89A6-4FEC0D933EEB}"/>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Agenda/Overview</a:t>
            </a:r>
          </a:p>
        </p:txBody>
      </p:sp>
      <p:sp>
        <p:nvSpPr>
          <p:cNvPr id="3" name="Content Placeholder 2">
            <a:extLst>
              <a:ext uri="{FF2B5EF4-FFF2-40B4-BE49-F238E27FC236}">
                <a16:creationId xmlns:a16="http://schemas.microsoft.com/office/drawing/2014/main" id="{8E1936BB-0E5E-DDE8-F216-1CFBF3EE4A5F}"/>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Initial Data Analysis/Cleaning</a:t>
            </a:r>
          </a:p>
          <a:p>
            <a:r>
              <a:rPr lang="en-US" dirty="0">
                <a:latin typeface="Cambria" panose="02040503050406030204" pitchFamily="18" charset="0"/>
                <a:ea typeface="Cambria" panose="02040503050406030204" pitchFamily="18" charset="0"/>
              </a:rPr>
              <a:t>Exploratory Data Analysis</a:t>
            </a:r>
          </a:p>
          <a:p>
            <a:r>
              <a:rPr lang="en-US" dirty="0">
                <a:latin typeface="Cambria" panose="02040503050406030204" pitchFamily="18" charset="0"/>
                <a:ea typeface="Cambria" panose="02040503050406030204" pitchFamily="18" charset="0"/>
              </a:rPr>
              <a:t>Identifying Key Factors (Attrition)</a:t>
            </a:r>
          </a:p>
          <a:p>
            <a:r>
              <a:rPr lang="en-US" dirty="0">
                <a:latin typeface="Cambria" panose="02040503050406030204" pitchFamily="18" charset="0"/>
                <a:ea typeface="Cambria" panose="02040503050406030204" pitchFamily="18" charset="0"/>
              </a:rPr>
              <a:t>Advanced Analysis/Prediction and Attrition Model</a:t>
            </a:r>
          </a:p>
          <a:p>
            <a:r>
              <a:rPr lang="en-US" dirty="0">
                <a:latin typeface="Cambria" panose="02040503050406030204" pitchFamily="18" charset="0"/>
                <a:ea typeface="Cambria" panose="02040503050406030204" pitchFamily="18" charset="0"/>
              </a:rPr>
              <a:t>Identifying Key Factors (</a:t>
            </a:r>
            <a:r>
              <a:rPr lang="en-US" dirty="0" err="1">
                <a:latin typeface="Cambria" panose="02040503050406030204" pitchFamily="18" charset="0"/>
                <a:ea typeface="Cambria" panose="02040503050406030204" pitchFamily="18" charset="0"/>
              </a:rPr>
              <a:t>MonthlyIncome</a:t>
            </a:r>
            <a:r>
              <a:rPr lang="en-US" dirty="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Advanced Analysis/Prediction and </a:t>
            </a:r>
            <a:r>
              <a:rPr lang="en-US" dirty="0" err="1">
                <a:latin typeface="Cambria" panose="02040503050406030204" pitchFamily="18" charset="0"/>
                <a:ea typeface="Cambria" panose="02040503050406030204" pitchFamily="18" charset="0"/>
              </a:rPr>
              <a:t>MonthlyIncome</a:t>
            </a:r>
            <a:r>
              <a:rPr lang="en-US" dirty="0">
                <a:latin typeface="Cambria" panose="02040503050406030204" pitchFamily="18" charset="0"/>
                <a:ea typeface="Cambria" panose="02040503050406030204" pitchFamily="18" charset="0"/>
              </a:rPr>
              <a:t> Model</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F5AB1C55-9DC2-CE4F-F9A0-9F0B3FB8DEE7}"/>
              </a:ext>
            </a:extLst>
          </p:cNvPr>
          <p:cNvPicPr>
            <a:picLocks noChangeAspect="1"/>
          </p:cNvPicPr>
          <p:nvPr/>
        </p:nvPicPr>
        <p:blipFill>
          <a:blip r:embed="rId2"/>
          <a:stretch>
            <a:fillRect/>
          </a:stretch>
        </p:blipFill>
        <p:spPr>
          <a:xfrm>
            <a:off x="127800" y="6123514"/>
            <a:ext cx="606600" cy="606600"/>
          </a:xfrm>
          <a:prstGeom prst="rect">
            <a:avLst/>
          </a:prstGeom>
        </p:spPr>
      </p:pic>
    </p:spTree>
    <p:extLst>
      <p:ext uri="{BB962C8B-B14F-4D97-AF65-F5344CB8AC3E}">
        <p14:creationId xmlns:p14="http://schemas.microsoft.com/office/powerpoint/2010/main" val="204434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C69F-04CA-C392-ABBE-C4899AA6388E}"/>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Initial Data Analysis/EDA</a:t>
            </a:r>
          </a:p>
        </p:txBody>
      </p:sp>
      <p:pic>
        <p:nvPicPr>
          <p:cNvPr id="4" name="Picture 3">
            <a:extLst>
              <a:ext uri="{FF2B5EF4-FFF2-40B4-BE49-F238E27FC236}">
                <a16:creationId xmlns:a16="http://schemas.microsoft.com/office/drawing/2014/main" id="{A2C6A7BB-31B4-67B8-009F-312A1B88BA6B}"/>
              </a:ext>
            </a:extLst>
          </p:cNvPr>
          <p:cNvPicPr>
            <a:picLocks noChangeAspect="1"/>
          </p:cNvPicPr>
          <p:nvPr/>
        </p:nvPicPr>
        <p:blipFill>
          <a:blip r:embed="rId3"/>
          <a:stretch>
            <a:fillRect/>
          </a:stretch>
        </p:blipFill>
        <p:spPr>
          <a:xfrm>
            <a:off x="400050" y="1511299"/>
            <a:ext cx="4528742" cy="2478087"/>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39EB690F-9489-5A40-7A5E-0094AF3415C8}"/>
              </a:ext>
            </a:extLst>
          </p:cNvPr>
          <p:cNvPicPr>
            <a:picLocks noChangeAspect="1"/>
          </p:cNvPicPr>
          <p:nvPr/>
        </p:nvPicPr>
        <p:blipFill>
          <a:blip r:embed="rId4"/>
          <a:stretch>
            <a:fillRect/>
          </a:stretch>
        </p:blipFill>
        <p:spPr>
          <a:xfrm>
            <a:off x="4164749" y="4129085"/>
            <a:ext cx="4676775" cy="2559089"/>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0CB7EAAF-F0B4-2506-2E59-5F771DB94F8C}"/>
              </a:ext>
            </a:extLst>
          </p:cNvPr>
          <p:cNvSpPr txBox="1"/>
          <p:nvPr/>
        </p:nvSpPr>
        <p:spPr>
          <a:xfrm>
            <a:off x="5854700" y="2565677"/>
            <a:ext cx="240665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16% Attrition</a:t>
            </a:r>
          </a:p>
        </p:txBody>
      </p:sp>
      <p:sp>
        <p:nvSpPr>
          <p:cNvPr id="7" name="TextBox 6">
            <a:extLst>
              <a:ext uri="{FF2B5EF4-FFF2-40B4-BE49-F238E27FC236}">
                <a16:creationId xmlns:a16="http://schemas.microsoft.com/office/drawing/2014/main" id="{7C75A50C-5428-05BB-9856-51D1C7FACDD5}"/>
              </a:ext>
            </a:extLst>
          </p:cNvPr>
          <p:cNvSpPr txBox="1"/>
          <p:nvPr/>
        </p:nvSpPr>
        <p:spPr>
          <a:xfrm>
            <a:off x="590550" y="4654550"/>
            <a:ext cx="31559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Median age of Attrition is lower than the median age of those that were not included in </a:t>
            </a:r>
            <a:r>
              <a:rPr lang="en-US" dirty="0" err="1">
                <a:latin typeface="Cambria" panose="02040503050406030204" pitchFamily="18" charset="0"/>
                <a:ea typeface="Cambria" panose="02040503050406030204" pitchFamily="18" charset="0"/>
              </a:rPr>
              <a:t>Attition</a:t>
            </a:r>
            <a:endParaRPr lang="en-US"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9F1B479D-FB30-F2AE-C4D6-BDE443222D53}"/>
              </a:ext>
            </a:extLst>
          </p:cNvPr>
          <p:cNvPicPr>
            <a:picLocks noChangeAspect="1"/>
          </p:cNvPicPr>
          <p:nvPr/>
        </p:nvPicPr>
        <p:blipFill>
          <a:blip r:embed="rId5"/>
          <a:stretch>
            <a:fillRect/>
          </a:stretch>
        </p:blipFill>
        <p:spPr>
          <a:xfrm>
            <a:off x="127800" y="6123514"/>
            <a:ext cx="606600" cy="606600"/>
          </a:xfrm>
          <a:prstGeom prst="rect">
            <a:avLst/>
          </a:prstGeom>
        </p:spPr>
      </p:pic>
      <p:sp>
        <p:nvSpPr>
          <p:cNvPr id="9" name="Oval 8">
            <a:extLst>
              <a:ext uri="{FF2B5EF4-FFF2-40B4-BE49-F238E27FC236}">
                <a16:creationId xmlns:a16="http://schemas.microsoft.com/office/drawing/2014/main" id="{3DBEBE42-073E-0783-45E7-52DF5948B992}"/>
              </a:ext>
            </a:extLst>
          </p:cNvPr>
          <p:cNvSpPr/>
          <p:nvPr/>
        </p:nvSpPr>
        <p:spPr>
          <a:xfrm>
            <a:off x="3218400" y="3129638"/>
            <a:ext cx="439200" cy="273600"/>
          </a:xfrm>
          <a:prstGeom prst="ellipse">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624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131C-1B6D-7182-689B-B31CCD35E29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Initial Data Analysis/EDA</a:t>
            </a:r>
          </a:p>
        </p:txBody>
      </p:sp>
      <p:sp>
        <p:nvSpPr>
          <p:cNvPr id="4" name="AutoShape 2">
            <a:extLst>
              <a:ext uri="{FF2B5EF4-FFF2-40B4-BE49-F238E27FC236}">
                <a16:creationId xmlns:a16="http://schemas.microsoft.com/office/drawing/2014/main" id="{06B1F78A-463A-C16F-4869-A6C60047291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BAA9E69-27C7-DB44-9785-B9CB01BEAA21}"/>
              </a:ext>
            </a:extLst>
          </p:cNvPr>
          <p:cNvPicPr>
            <a:picLocks noChangeAspect="1"/>
          </p:cNvPicPr>
          <p:nvPr/>
        </p:nvPicPr>
        <p:blipFill>
          <a:blip r:embed="rId3"/>
          <a:stretch>
            <a:fillRect/>
          </a:stretch>
        </p:blipFill>
        <p:spPr>
          <a:xfrm>
            <a:off x="163285" y="4018624"/>
            <a:ext cx="4561115" cy="2660650"/>
          </a:xfrm>
          <a:prstGeom prst="rect">
            <a:avLst/>
          </a:prstGeom>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DEFFE33F-8E11-32E9-F8E6-3DFEA1C57BBF}"/>
              </a:ext>
            </a:extLst>
          </p:cNvPr>
          <p:cNvPicPr>
            <a:picLocks noChangeAspect="1"/>
          </p:cNvPicPr>
          <p:nvPr/>
        </p:nvPicPr>
        <p:blipFill>
          <a:blip r:embed="rId4"/>
          <a:stretch>
            <a:fillRect/>
          </a:stretch>
        </p:blipFill>
        <p:spPr>
          <a:xfrm>
            <a:off x="4724400" y="1492580"/>
            <a:ext cx="4122965" cy="2405063"/>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AA03336D-466B-153E-08F8-EE93F49D019D}"/>
              </a:ext>
            </a:extLst>
          </p:cNvPr>
          <p:cNvSpPr txBox="1"/>
          <p:nvPr/>
        </p:nvSpPr>
        <p:spPr>
          <a:xfrm>
            <a:off x="609600" y="1835150"/>
            <a:ext cx="376555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R&amp;D Department accounts for over 50% of company Attrition</a:t>
            </a:r>
          </a:p>
        </p:txBody>
      </p:sp>
      <p:sp>
        <p:nvSpPr>
          <p:cNvPr id="9" name="TextBox 8">
            <a:extLst>
              <a:ext uri="{FF2B5EF4-FFF2-40B4-BE49-F238E27FC236}">
                <a16:creationId xmlns:a16="http://schemas.microsoft.com/office/drawing/2014/main" id="{82445648-E63E-893D-79B2-28AA153F661E}"/>
              </a:ext>
            </a:extLst>
          </p:cNvPr>
          <p:cNvSpPr txBox="1"/>
          <p:nvPr/>
        </p:nvSpPr>
        <p:spPr>
          <a:xfrm>
            <a:off x="5245100" y="4624057"/>
            <a:ext cx="365306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Yearly salary calculated by </a:t>
            </a:r>
            <a:r>
              <a:rPr lang="en-US" dirty="0" err="1">
                <a:latin typeface="Cambria" panose="02040503050406030204" pitchFamily="18" charset="0"/>
                <a:ea typeface="Cambria" panose="02040503050406030204" pitchFamily="18" charset="0"/>
              </a:rPr>
              <a:t>MonthlyIncome</a:t>
            </a:r>
            <a:r>
              <a:rPr lang="en-US" dirty="0">
                <a:latin typeface="Cambria" panose="02040503050406030204" pitchFamily="18" charset="0"/>
                <a:ea typeface="Cambria" panose="02040503050406030204" pitchFamily="18" charset="0"/>
              </a:rPr>
              <a:t> * 12</a:t>
            </a:r>
          </a:p>
        </p:txBody>
      </p:sp>
      <p:pic>
        <p:nvPicPr>
          <p:cNvPr id="10" name="Picture 9">
            <a:extLst>
              <a:ext uri="{FF2B5EF4-FFF2-40B4-BE49-F238E27FC236}">
                <a16:creationId xmlns:a16="http://schemas.microsoft.com/office/drawing/2014/main" id="{4B5B722C-610C-D146-2D36-40CC9FD9A0EC}"/>
              </a:ext>
            </a:extLst>
          </p:cNvPr>
          <p:cNvPicPr>
            <a:picLocks noChangeAspect="1"/>
          </p:cNvPicPr>
          <p:nvPr/>
        </p:nvPicPr>
        <p:blipFill>
          <a:blip r:embed="rId5"/>
          <a:stretch>
            <a:fillRect/>
          </a:stretch>
        </p:blipFill>
        <p:spPr>
          <a:xfrm>
            <a:off x="8443800" y="6130714"/>
            <a:ext cx="606600" cy="606600"/>
          </a:xfrm>
          <a:prstGeom prst="rect">
            <a:avLst/>
          </a:prstGeom>
        </p:spPr>
      </p:pic>
      <p:sp>
        <p:nvSpPr>
          <p:cNvPr id="11" name="Oval 10">
            <a:extLst>
              <a:ext uri="{FF2B5EF4-FFF2-40B4-BE49-F238E27FC236}">
                <a16:creationId xmlns:a16="http://schemas.microsoft.com/office/drawing/2014/main" id="{0C0A21D6-FC93-6E89-AE54-0F207EDB7798}"/>
              </a:ext>
            </a:extLst>
          </p:cNvPr>
          <p:cNvSpPr/>
          <p:nvPr/>
        </p:nvSpPr>
        <p:spPr>
          <a:xfrm>
            <a:off x="6645600" y="1620000"/>
            <a:ext cx="396000" cy="151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BBC98ED-DB6E-BCBB-A0EF-BE3202556670}"/>
              </a:ext>
            </a:extLst>
          </p:cNvPr>
          <p:cNvSpPr/>
          <p:nvPr/>
        </p:nvSpPr>
        <p:spPr>
          <a:xfrm>
            <a:off x="1938000" y="4112400"/>
            <a:ext cx="396000" cy="151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C3053F9-333F-44B7-5F0A-79D2B9769861}"/>
              </a:ext>
            </a:extLst>
          </p:cNvPr>
          <p:cNvSpPr/>
          <p:nvPr/>
        </p:nvSpPr>
        <p:spPr>
          <a:xfrm>
            <a:off x="2845200" y="4263600"/>
            <a:ext cx="396000" cy="151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0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D6DE-BF95-936C-D928-8E10D8779A6D}"/>
              </a:ext>
            </a:extLst>
          </p:cNvPr>
          <p:cNvSpPr>
            <a:spLocks noGrp="1"/>
          </p:cNvSpPr>
          <p:nvPr>
            <p:ph type="title"/>
          </p:nvPr>
        </p:nvSpPr>
        <p:spPr>
          <a:xfrm>
            <a:off x="457200" y="286411"/>
            <a:ext cx="8229600" cy="1143000"/>
          </a:xfrm>
        </p:spPr>
        <p:txBody>
          <a:bodyPr/>
          <a:lstStyle/>
          <a:p>
            <a:r>
              <a:rPr lang="en-US" dirty="0">
                <a:latin typeface="Cambria" panose="02040503050406030204" pitchFamily="18" charset="0"/>
                <a:ea typeface="Cambria" panose="02040503050406030204" pitchFamily="18" charset="0"/>
              </a:rPr>
              <a:t>Identifying Key Factors</a:t>
            </a:r>
            <a:r>
              <a:rPr lang="en-US" sz="3200" dirty="0">
                <a:latin typeface="Cambria" panose="02040503050406030204" pitchFamily="18" charset="0"/>
                <a:ea typeface="Cambria" panose="02040503050406030204" pitchFamily="18" charset="0"/>
              </a:rPr>
              <a:t>(Attrition)</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60CE74E5-AF14-3609-8F3B-F44F973E97B8}"/>
              </a:ext>
            </a:extLst>
          </p:cNvPr>
          <p:cNvPicPr>
            <a:picLocks noChangeAspect="1"/>
          </p:cNvPicPr>
          <p:nvPr/>
        </p:nvPicPr>
        <p:blipFill>
          <a:blip r:embed="rId3"/>
          <a:stretch>
            <a:fillRect/>
          </a:stretch>
        </p:blipFill>
        <p:spPr>
          <a:xfrm>
            <a:off x="406041" y="1930962"/>
            <a:ext cx="3613509" cy="1077361"/>
          </a:xfrm>
          <a:prstGeom prst="rect">
            <a:avLst/>
          </a:prstGeom>
          <a:effectLst>
            <a:outerShdw blurRad="63500" sx="102000" sy="102000" algn="ctr" rotWithShape="0">
              <a:prstClr val="black">
                <a:alpha val="40000"/>
              </a:prstClr>
            </a:outerShdw>
          </a:effectLst>
        </p:spPr>
      </p:pic>
      <p:sp>
        <p:nvSpPr>
          <p:cNvPr id="8" name="TextBox 7">
            <a:extLst>
              <a:ext uri="{FF2B5EF4-FFF2-40B4-BE49-F238E27FC236}">
                <a16:creationId xmlns:a16="http://schemas.microsoft.com/office/drawing/2014/main" id="{893C1296-F6EF-B14F-E47E-000AFDF74B9C}"/>
              </a:ext>
            </a:extLst>
          </p:cNvPr>
          <p:cNvSpPr txBox="1"/>
          <p:nvPr/>
        </p:nvSpPr>
        <p:spPr>
          <a:xfrm>
            <a:off x="4666891" y="2007977"/>
            <a:ext cx="2565400"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P value of 5.05e-05 indicates a strong significance.</a:t>
            </a:r>
          </a:p>
        </p:txBody>
      </p:sp>
      <p:sp>
        <p:nvSpPr>
          <p:cNvPr id="9" name="TextBox 8">
            <a:extLst>
              <a:ext uri="{FF2B5EF4-FFF2-40B4-BE49-F238E27FC236}">
                <a16:creationId xmlns:a16="http://schemas.microsoft.com/office/drawing/2014/main" id="{69D47311-774A-C5A4-9B23-9B7E270AAC16}"/>
              </a:ext>
            </a:extLst>
          </p:cNvPr>
          <p:cNvSpPr txBox="1"/>
          <p:nvPr/>
        </p:nvSpPr>
        <p:spPr>
          <a:xfrm>
            <a:off x="5974991" y="3793800"/>
            <a:ext cx="2514600" cy="1754326"/>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Highest Correlation to Attrition:</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Job Level</a:t>
            </a:r>
          </a:p>
          <a:p>
            <a:pPr marL="285750" indent="-285750">
              <a:buFont typeface="Arial" panose="020B0604020202020204" pitchFamily="34" charset="0"/>
              <a:buChar char="•"/>
            </a:pPr>
            <a:r>
              <a:rPr lang="en-US" dirty="0" err="1">
                <a:latin typeface="Cambria" panose="02040503050406030204" pitchFamily="18" charset="0"/>
                <a:ea typeface="Cambria" panose="02040503050406030204" pitchFamily="18" charset="0"/>
              </a:rPr>
              <a:t>TotalWorkingYears</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Overtime(Not pictured)</a:t>
            </a:r>
          </a:p>
        </p:txBody>
      </p:sp>
      <p:sp>
        <p:nvSpPr>
          <p:cNvPr id="10" name="TextBox 9">
            <a:extLst>
              <a:ext uri="{FF2B5EF4-FFF2-40B4-BE49-F238E27FC236}">
                <a16:creationId xmlns:a16="http://schemas.microsoft.com/office/drawing/2014/main" id="{CC4B03BD-4F17-C23B-0D57-4C117A858D96}"/>
              </a:ext>
            </a:extLst>
          </p:cNvPr>
          <p:cNvSpPr txBox="1"/>
          <p:nvPr/>
        </p:nvSpPr>
        <p:spPr>
          <a:xfrm>
            <a:off x="1031052" y="3172065"/>
            <a:ext cx="3098800" cy="369332"/>
          </a:xfrm>
          <a:prstGeom prst="rect">
            <a:avLst/>
          </a:prstGeom>
          <a:noFill/>
        </p:spPr>
        <p:txBody>
          <a:bodyPr wrap="square" rtlCol="0">
            <a:spAutoFit/>
          </a:bodyPr>
          <a:lstStyle/>
          <a:p>
            <a:r>
              <a:rPr lang="en-US" u="sng" dirty="0">
                <a:latin typeface="Cambria" panose="02040503050406030204" pitchFamily="18" charset="0"/>
                <a:ea typeface="Cambria" panose="02040503050406030204" pitchFamily="18" charset="0"/>
              </a:rPr>
              <a:t>Correlation Matrix</a:t>
            </a:r>
          </a:p>
        </p:txBody>
      </p:sp>
      <p:sp>
        <p:nvSpPr>
          <p:cNvPr id="11" name="TextBox 10">
            <a:extLst>
              <a:ext uri="{FF2B5EF4-FFF2-40B4-BE49-F238E27FC236}">
                <a16:creationId xmlns:a16="http://schemas.microsoft.com/office/drawing/2014/main" id="{C60C2C2F-F512-FBAE-30EC-AA680BACE64F}"/>
              </a:ext>
            </a:extLst>
          </p:cNvPr>
          <p:cNvSpPr txBox="1"/>
          <p:nvPr/>
        </p:nvSpPr>
        <p:spPr>
          <a:xfrm>
            <a:off x="749300" y="1561630"/>
            <a:ext cx="1536700" cy="369332"/>
          </a:xfrm>
          <a:prstGeom prst="rect">
            <a:avLst/>
          </a:prstGeom>
          <a:noFill/>
        </p:spPr>
        <p:txBody>
          <a:bodyPr wrap="square" rtlCol="0">
            <a:spAutoFit/>
          </a:bodyPr>
          <a:lstStyle/>
          <a:p>
            <a:r>
              <a:rPr lang="en-US" u="sng" dirty="0">
                <a:latin typeface="Cambria" panose="02040503050406030204" pitchFamily="18" charset="0"/>
                <a:ea typeface="Cambria" panose="02040503050406030204" pitchFamily="18" charset="0"/>
              </a:rPr>
              <a:t>T-test</a:t>
            </a:r>
          </a:p>
        </p:txBody>
      </p:sp>
      <p:pic>
        <p:nvPicPr>
          <p:cNvPr id="12" name="Picture 11">
            <a:extLst>
              <a:ext uri="{FF2B5EF4-FFF2-40B4-BE49-F238E27FC236}">
                <a16:creationId xmlns:a16="http://schemas.microsoft.com/office/drawing/2014/main" id="{4AE4FDD9-7F6F-2E0C-68CE-0E9F025770BB}"/>
              </a:ext>
            </a:extLst>
          </p:cNvPr>
          <p:cNvPicPr>
            <a:picLocks noChangeAspect="1"/>
          </p:cNvPicPr>
          <p:nvPr/>
        </p:nvPicPr>
        <p:blipFill>
          <a:blip r:embed="rId4"/>
          <a:stretch>
            <a:fillRect/>
          </a:stretch>
        </p:blipFill>
        <p:spPr>
          <a:xfrm>
            <a:off x="127800" y="6278096"/>
            <a:ext cx="452017" cy="452017"/>
          </a:xfrm>
          <a:prstGeom prst="rect">
            <a:avLst/>
          </a:prstGeom>
        </p:spPr>
      </p:pic>
      <p:sp>
        <p:nvSpPr>
          <p:cNvPr id="13" name="AutoShape 2">
            <a:extLst>
              <a:ext uri="{FF2B5EF4-FFF2-40B4-BE49-F238E27FC236}">
                <a16:creationId xmlns:a16="http://schemas.microsoft.com/office/drawing/2014/main" id="{5EDE0DB4-3088-7FA7-E42F-DB2AF371054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F2BA202F-0B54-11C5-DBCF-749A41318F8C}"/>
              </a:ext>
            </a:extLst>
          </p:cNvPr>
          <p:cNvPicPr>
            <a:picLocks noChangeAspect="1"/>
          </p:cNvPicPr>
          <p:nvPr/>
        </p:nvPicPr>
        <p:blipFill>
          <a:blip r:embed="rId5"/>
          <a:stretch>
            <a:fillRect/>
          </a:stretch>
        </p:blipFill>
        <p:spPr>
          <a:xfrm>
            <a:off x="218252" y="3538131"/>
            <a:ext cx="4724400" cy="26347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961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500"/>
                                        <p:tgtEl>
                                          <p:spTgt spid="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fade">
                                      <p:cBhvr>
                                        <p:cTn id="4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8710-1EC2-9610-0A43-A96C45502ED0}"/>
              </a:ext>
            </a:extLst>
          </p:cNvPr>
          <p:cNvSpPr>
            <a:spLocks noGrp="1"/>
          </p:cNvSpPr>
          <p:nvPr>
            <p:ph type="title"/>
          </p:nvPr>
        </p:nvSpPr>
        <p:spPr>
          <a:xfrm>
            <a:off x="288925" y="241300"/>
            <a:ext cx="8566150" cy="1143000"/>
          </a:xfrm>
        </p:spPr>
        <p:txBody>
          <a:bodyPr/>
          <a:lstStyle/>
          <a:p>
            <a:r>
              <a:rPr lang="en-US" sz="3600" dirty="0">
                <a:latin typeface="Cambria" panose="02040503050406030204" pitchFamily="18" charset="0"/>
                <a:ea typeface="Cambria" panose="02040503050406030204" pitchFamily="18" charset="0"/>
              </a:rPr>
              <a:t>Advanced Analysis/Prediction and Attrition Model</a:t>
            </a:r>
            <a:endParaRPr lang="en-US" sz="3600" dirty="0"/>
          </a:p>
        </p:txBody>
      </p:sp>
      <p:pic>
        <p:nvPicPr>
          <p:cNvPr id="5" name="Picture 4">
            <a:extLst>
              <a:ext uri="{FF2B5EF4-FFF2-40B4-BE49-F238E27FC236}">
                <a16:creationId xmlns:a16="http://schemas.microsoft.com/office/drawing/2014/main" id="{1C31DC17-45BC-09ED-6EC5-AAB3B62176FB}"/>
              </a:ext>
            </a:extLst>
          </p:cNvPr>
          <p:cNvPicPr>
            <a:picLocks noChangeAspect="1"/>
          </p:cNvPicPr>
          <p:nvPr/>
        </p:nvPicPr>
        <p:blipFill>
          <a:blip r:embed="rId3"/>
          <a:stretch>
            <a:fillRect/>
          </a:stretch>
        </p:blipFill>
        <p:spPr>
          <a:xfrm>
            <a:off x="1131500" y="2167199"/>
            <a:ext cx="2637675" cy="3423835"/>
          </a:xfrm>
          <a:prstGeom prst="rect">
            <a:avLst/>
          </a:prstGeom>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F28F1969-E9A9-C455-34AB-D5E4DE97F9B7}"/>
              </a:ext>
            </a:extLst>
          </p:cNvPr>
          <p:cNvSpPr txBox="1"/>
          <p:nvPr/>
        </p:nvSpPr>
        <p:spPr>
          <a:xfrm>
            <a:off x="1598400" y="1736552"/>
            <a:ext cx="2095200" cy="369332"/>
          </a:xfrm>
          <a:prstGeom prst="rect">
            <a:avLst/>
          </a:prstGeom>
          <a:noFill/>
        </p:spPr>
        <p:txBody>
          <a:bodyPr wrap="square" rtlCol="0">
            <a:spAutoFit/>
          </a:bodyPr>
          <a:lstStyle/>
          <a:p>
            <a:r>
              <a:rPr lang="en-US" u="sng" dirty="0">
                <a:latin typeface="Cambria" panose="02040503050406030204" pitchFamily="18" charset="0"/>
                <a:ea typeface="Cambria" panose="02040503050406030204" pitchFamily="18" charset="0"/>
              </a:rPr>
              <a:t>Validation Test</a:t>
            </a:r>
          </a:p>
        </p:txBody>
      </p:sp>
      <p:sp>
        <p:nvSpPr>
          <p:cNvPr id="8" name="TextBox 7">
            <a:extLst>
              <a:ext uri="{FF2B5EF4-FFF2-40B4-BE49-F238E27FC236}">
                <a16:creationId xmlns:a16="http://schemas.microsoft.com/office/drawing/2014/main" id="{37701A5A-83DF-2AC7-C653-A430EA386934}"/>
              </a:ext>
            </a:extLst>
          </p:cNvPr>
          <p:cNvSpPr txBox="1"/>
          <p:nvPr/>
        </p:nvSpPr>
        <p:spPr>
          <a:xfrm>
            <a:off x="5508000" y="3204000"/>
            <a:ext cx="2901600"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Accuracy: 68.7%</a:t>
            </a:r>
          </a:p>
          <a:p>
            <a:r>
              <a:rPr lang="en-US" dirty="0">
                <a:latin typeface="Cambria" panose="02040503050406030204" pitchFamily="18" charset="0"/>
                <a:ea typeface="Cambria" panose="02040503050406030204" pitchFamily="18" charset="0"/>
              </a:rPr>
              <a:t>Sensitivity: 67.81%</a:t>
            </a:r>
          </a:p>
          <a:p>
            <a:r>
              <a:rPr lang="en-US" dirty="0">
                <a:latin typeface="Cambria" panose="02040503050406030204" pitchFamily="18" charset="0"/>
                <a:ea typeface="Cambria" panose="02040503050406030204" pitchFamily="18" charset="0"/>
              </a:rPr>
              <a:t>Specificity: 73.5%</a:t>
            </a:r>
          </a:p>
        </p:txBody>
      </p:sp>
      <p:pic>
        <p:nvPicPr>
          <p:cNvPr id="9" name="Picture 8">
            <a:extLst>
              <a:ext uri="{FF2B5EF4-FFF2-40B4-BE49-F238E27FC236}">
                <a16:creationId xmlns:a16="http://schemas.microsoft.com/office/drawing/2014/main" id="{266F66DF-FF3F-608A-64A1-DCA5BD39FF0A}"/>
              </a:ext>
            </a:extLst>
          </p:cNvPr>
          <p:cNvPicPr>
            <a:picLocks noChangeAspect="1"/>
          </p:cNvPicPr>
          <p:nvPr/>
        </p:nvPicPr>
        <p:blipFill>
          <a:blip r:embed="rId4"/>
          <a:stretch>
            <a:fillRect/>
          </a:stretch>
        </p:blipFill>
        <p:spPr>
          <a:xfrm>
            <a:off x="127800" y="6123514"/>
            <a:ext cx="606600" cy="606600"/>
          </a:xfrm>
          <a:prstGeom prst="rect">
            <a:avLst/>
          </a:prstGeom>
        </p:spPr>
      </p:pic>
    </p:spTree>
    <p:extLst>
      <p:ext uri="{BB962C8B-B14F-4D97-AF65-F5344CB8AC3E}">
        <p14:creationId xmlns:p14="http://schemas.microsoft.com/office/powerpoint/2010/main" val="327309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D656-2CBB-E72E-6184-34F1FF07BB8B}"/>
              </a:ext>
            </a:extLst>
          </p:cNvPr>
          <p:cNvSpPr>
            <a:spLocks noGrp="1"/>
          </p:cNvSpPr>
          <p:nvPr>
            <p:ph type="title"/>
          </p:nvPr>
        </p:nvSpPr>
        <p:spPr>
          <a:xfrm>
            <a:off x="457200" y="372600"/>
            <a:ext cx="8229600" cy="1143000"/>
          </a:xfrm>
        </p:spPr>
        <p:txBody>
          <a:bodyPr/>
          <a:lstStyle/>
          <a:p>
            <a:r>
              <a:rPr lang="en-US" sz="3600" dirty="0">
                <a:latin typeface="Cambria" panose="02040503050406030204" pitchFamily="18" charset="0"/>
                <a:ea typeface="Cambria" panose="02040503050406030204" pitchFamily="18" charset="0"/>
              </a:rPr>
              <a:t>EDA/ Identifying Key Factors </a:t>
            </a:r>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MonthlyIncome</a:t>
            </a:r>
            <a:r>
              <a:rPr lang="en-US" sz="2400" dirty="0">
                <a:latin typeface="Cambria" panose="02040503050406030204" pitchFamily="18" charset="0"/>
                <a:ea typeface="Cambria" panose="02040503050406030204" pitchFamily="18" charset="0"/>
              </a:rPr>
              <a:t>)</a:t>
            </a:r>
            <a:endParaRPr lang="en-US" sz="3600" dirty="0"/>
          </a:p>
        </p:txBody>
      </p:sp>
      <p:pic>
        <p:nvPicPr>
          <p:cNvPr id="4" name="Picture 3">
            <a:extLst>
              <a:ext uri="{FF2B5EF4-FFF2-40B4-BE49-F238E27FC236}">
                <a16:creationId xmlns:a16="http://schemas.microsoft.com/office/drawing/2014/main" id="{3DE05FA6-0D3E-FD1F-4A7B-89865B9E6A65}"/>
              </a:ext>
            </a:extLst>
          </p:cNvPr>
          <p:cNvPicPr>
            <a:picLocks noChangeAspect="1"/>
          </p:cNvPicPr>
          <p:nvPr/>
        </p:nvPicPr>
        <p:blipFill>
          <a:blip r:embed="rId3"/>
          <a:stretch>
            <a:fillRect/>
          </a:stretch>
        </p:blipFill>
        <p:spPr>
          <a:xfrm>
            <a:off x="4301313" y="1515600"/>
            <a:ext cx="4550824" cy="2235600"/>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AA8AF6FE-63D9-4D6F-83E9-559A216B72DB}"/>
              </a:ext>
            </a:extLst>
          </p:cNvPr>
          <p:cNvPicPr>
            <a:picLocks noChangeAspect="1"/>
          </p:cNvPicPr>
          <p:nvPr/>
        </p:nvPicPr>
        <p:blipFill>
          <a:blip r:embed="rId4"/>
          <a:stretch>
            <a:fillRect/>
          </a:stretch>
        </p:blipFill>
        <p:spPr>
          <a:xfrm>
            <a:off x="277462" y="4110496"/>
            <a:ext cx="4383705" cy="2578303"/>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4B9BFD98-ABDD-5208-A89E-D2FB96BEB6C3}"/>
              </a:ext>
            </a:extLst>
          </p:cNvPr>
          <p:cNvSpPr txBox="1"/>
          <p:nvPr/>
        </p:nvSpPr>
        <p:spPr>
          <a:xfrm>
            <a:off x="727200" y="2280117"/>
            <a:ext cx="3160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Most employees make less than 5 thousand per month</a:t>
            </a:r>
          </a:p>
        </p:txBody>
      </p:sp>
      <p:sp>
        <p:nvSpPr>
          <p:cNvPr id="7" name="TextBox 6">
            <a:extLst>
              <a:ext uri="{FF2B5EF4-FFF2-40B4-BE49-F238E27FC236}">
                <a16:creationId xmlns:a16="http://schemas.microsoft.com/office/drawing/2014/main" id="{7929482C-B394-52F3-04E3-3E5DE8BE70B3}"/>
              </a:ext>
            </a:extLst>
          </p:cNvPr>
          <p:cNvSpPr txBox="1"/>
          <p:nvPr/>
        </p:nvSpPr>
        <p:spPr>
          <a:xfrm>
            <a:off x="5522400" y="4456800"/>
            <a:ext cx="31644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Positive correlation between Monthly Income and Total Working Years?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R&amp;D Overload</a:t>
            </a:r>
          </a:p>
        </p:txBody>
      </p:sp>
      <p:pic>
        <p:nvPicPr>
          <p:cNvPr id="8" name="Picture 7">
            <a:extLst>
              <a:ext uri="{FF2B5EF4-FFF2-40B4-BE49-F238E27FC236}">
                <a16:creationId xmlns:a16="http://schemas.microsoft.com/office/drawing/2014/main" id="{280F9E0B-2B83-7674-55F9-2E99834681D4}"/>
              </a:ext>
            </a:extLst>
          </p:cNvPr>
          <p:cNvPicPr>
            <a:picLocks noChangeAspect="1"/>
          </p:cNvPicPr>
          <p:nvPr/>
        </p:nvPicPr>
        <p:blipFill>
          <a:blip r:embed="rId5"/>
          <a:stretch>
            <a:fillRect/>
          </a:stretch>
        </p:blipFill>
        <p:spPr>
          <a:xfrm>
            <a:off x="8465400" y="6130799"/>
            <a:ext cx="606600" cy="606600"/>
          </a:xfrm>
          <a:prstGeom prst="rect">
            <a:avLst/>
          </a:prstGeom>
        </p:spPr>
      </p:pic>
    </p:spTree>
    <p:extLst>
      <p:ext uri="{BB962C8B-B14F-4D97-AF65-F5344CB8AC3E}">
        <p14:creationId xmlns:p14="http://schemas.microsoft.com/office/powerpoint/2010/main" val="407789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D656-2CBB-E72E-6184-34F1FF07BB8B}"/>
              </a:ext>
            </a:extLst>
          </p:cNvPr>
          <p:cNvSpPr>
            <a:spLocks noGrp="1"/>
          </p:cNvSpPr>
          <p:nvPr>
            <p:ph type="title"/>
          </p:nvPr>
        </p:nvSpPr>
        <p:spPr>
          <a:xfrm>
            <a:off x="457200" y="372600"/>
            <a:ext cx="8229600" cy="1143000"/>
          </a:xfrm>
        </p:spPr>
        <p:txBody>
          <a:bodyPr/>
          <a:lstStyle/>
          <a:p>
            <a:r>
              <a:rPr lang="en-US" sz="3600" dirty="0">
                <a:latin typeface="Cambria" panose="02040503050406030204" pitchFamily="18" charset="0"/>
                <a:ea typeface="Cambria" panose="02040503050406030204" pitchFamily="18" charset="0"/>
              </a:rPr>
              <a:t>Identifying Key Factors </a:t>
            </a:r>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MonthlyIncome</a:t>
            </a:r>
            <a:r>
              <a:rPr lang="en-US" sz="2400" dirty="0">
                <a:latin typeface="Cambria" panose="02040503050406030204" pitchFamily="18" charset="0"/>
                <a:ea typeface="Cambria" panose="02040503050406030204" pitchFamily="18" charset="0"/>
              </a:rPr>
              <a:t>)</a:t>
            </a:r>
            <a:endParaRPr lang="en-US" sz="3600" dirty="0"/>
          </a:p>
        </p:txBody>
      </p:sp>
      <p:sp>
        <p:nvSpPr>
          <p:cNvPr id="7" name="TextBox 6">
            <a:extLst>
              <a:ext uri="{FF2B5EF4-FFF2-40B4-BE49-F238E27FC236}">
                <a16:creationId xmlns:a16="http://schemas.microsoft.com/office/drawing/2014/main" id="{4767BA52-9BE9-2944-8BFB-39E422DE1A00}"/>
              </a:ext>
            </a:extLst>
          </p:cNvPr>
          <p:cNvSpPr txBox="1"/>
          <p:nvPr/>
        </p:nvSpPr>
        <p:spPr>
          <a:xfrm>
            <a:off x="5781600" y="2844063"/>
            <a:ext cx="2851200" cy="1477328"/>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Highest correlation to </a:t>
            </a:r>
            <a:r>
              <a:rPr lang="en-US" dirty="0" err="1">
                <a:latin typeface="Cambria" panose="02040503050406030204" pitchFamily="18" charset="0"/>
                <a:ea typeface="Cambria" panose="02040503050406030204" pitchFamily="18" charset="0"/>
              </a:rPr>
              <a:t>MonthlyIncome</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dirty="0" err="1">
                <a:latin typeface="Cambria" panose="02040503050406030204" pitchFamily="18" charset="0"/>
                <a:ea typeface="Cambria" panose="02040503050406030204" pitchFamily="18" charset="0"/>
              </a:rPr>
              <a:t>JobLevel</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Attrition</a:t>
            </a:r>
          </a:p>
          <a:p>
            <a:pPr marL="285750" indent="-285750">
              <a:buFont typeface="Arial" panose="020B0604020202020204" pitchFamily="34" charset="0"/>
              <a:buChar char="•"/>
            </a:pPr>
            <a:r>
              <a:rPr lang="en-US" dirty="0" err="1">
                <a:latin typeface="Cambria" panose="02040503050406030204" pitchFamily="18" charset="0"/>
                <a:ea typeface="Cambria" panose="02040503050406030204" pitchFamily="18" charset="0"/>
              </a:rPr>
              <a:t>TotalWorkingYears</a:t>
            </a:r>
            <a:endParaRPr lang="en-US"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9D1A0AD1-131E-0EFD-C300-F175C3F5AF7E}"/>
              </a:ext>
            </a:extLst>
          </p:cNvPr>
          <p:cNvSpPr txBox="1"/>
          <p:nvPr/>
        </p:nvSpPr>
        <p:spPr>
          <a:xfrm>
            <a:off x="951350" y="2102400"/>
            <a:ext cx="3098800" cy="369332"/>
          </a:xfrm>
          <a:prstGeom prst="rect">
            <a:avLst/>
          </a:prstGeom>
          <a:noFill/>
        </p:spPr>
        <p:txBody>
          <a:bodyPr wrap="square" rtlCol="0">
            <a:spAutoFit/>
          </a:bodyPr>
          <a:lstStyle/>
          <a:p>
            <a:r>
              <a:rPr lang="en-US" u="sng" dirty="0">
                <a:latin typeface="Cambria" panose="02040503050406030204" pitchFamily="18" charset="0"/>
                <a:ea typeface="Cambria" panose="02040503050406030204" pitchFamily="18" charset="0"/>
              </a:rPr>
              <a:t>Correlation Matrix</a:t>
            </a:r>
          </a:p>
        </p:txBody>
      </p:sp>
      <p:pic>
        <p:nvPicPr>
          <p:cNvPr id="9" name="Picture 8">
            <a:extLst>
              <a:ext uri="{FF2B5EF4-FFF2-40B4-BE49-F238E27FC236}">
                <a16:creationId xmlns:a16="http://schemas.microsoft.com/office/drawing/2014/main" id="{6F636DC3-FECE-4CD8-7327-75D08BEFE3EB}"/>
              </a:ext>
            </a:extLst>
          </p:cNvPr>
          <p:cNvPicPr>
            <a:picLocks noChangeAspect="1"/>
          </p:cNvPicPr>
          <p:nvPr/>
        </p:nvPicPr>
        <p:blipFill>
          <a:blip r:embed="rId3"/>
          <a:stretch>
            <a:fillRect/>
          </a:stretch>
        </p:blipFill>
        <p:spPr>
          <a:xfrm>
            <a:off x="127800" y="6123514"/>
            <a:ext cx="606600" cy="606600"/>
          </a:xfrm>
          <a:prstGeom prst="rect">
            <a:avLst/>
          </a:prstGeom>
        </p:spPr>
      </p:pic>
      <p:pic>
        <p:nvPicPr>
          <p:cNvPr id="11" name="Picture 10">
            <a:extLst>
              <a:ext uri="{FF2B5EF4-FFF2-40B4-BE49-F238E27FC236}">
                <a16:creationId xmlns:a16="http://schemas.microsoft.com/office/drawing/2014/main" id="{AC674B13-A7A7-8E6C-7DB3-0ECBB605F2D7}"/>
              </a:ext>
            </a:extLst>
          </p:cNvPr>
          <p:cNvPicPr>
            <a:picLocks noChangeAspect="1"/>
          </p:cNvPicPr>
          <p:nvPr/>
        </p:nvPicPr>
        <p:blipFill>
          <a:blip r:embed="rId4"/>
          <a:stretch>
            <a:fillRect/>
          </a:stretch>
        </p:blipFill>
        <p:spPr>
          <a:xfrm>
            <a:off x="457200" y="2592000"/>
            <a:ext cx="4296641" cy="3048787"/>
          </a:xfrm>
          <a:prstGeom prst="rect">
            <a:avLst/>
          </a:prstGeom>
        </p:spPr>
      </p:pic>
    </p:spTree>
    <p:extLst>
      <p:ext uri="{BB962C8B-B14F-4D97-AF65-F5344CB8AC3E}">
        <p14:creationId xmlns:p14="http://schemas.microsoft.com/office/powerpoint/2010/main" val="310307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8710-1EC2-9610-0A43-A96C45502ED0}"/>
              </a:ext>
            </a:extLst>
          </p:cNvPr>
          <p:cNvSpPr>
            <a:spLocks noGrp="1"/>
          </p:cNvSpPr>
          <p:nvPr>
            <p:ph type="title"/>
          </p:nvPr>
        </p:nvSpPr>
        <p:spPr>
          <a:xfrm>
            <a:off x="288925" y="241300"/>
            <a:ext cx="8566150" cy="1143000"/>
          </a:xfrm>
        </p:spPr>
        <p:txBody>
          <a:bodyPr/>
          <a:lstStyle/>
          <a:p>
            <a:r>
              <a:rPr lang="en-US" sz="3600" dirty="0">
                <a:latin typeface="Cambria" panose="02040503050406030204" pitchFamily="18" charset="0"/>
                <a:ea typeface="Cambria" panose="02040503050406030204" pitchFamily="18" charset="0"/>
              </a:rPr>
              <a:t>Advanced Analysis/Prediction and </a:t>
            </a:r>
            <a:r>
              <a:rPr lang="en-US" sz="3600" dirty="0" err="1">
                <a:latin typeface="Cambria" panose="02040503050406030204" pitchFamily="18" charset="0"/>
                <a:ea typeface="Cambria" panose="02040503050406030204" pitchFamily="18" charset="0"/>
              </a:rPr>
              <a:t>MothlyIncome</a:t>
            </a:r>
            <a:r>
              <a:rPr lang="en-US" sz="3600" dirty="0">
                <a:latin typeface="Cambria" panose="02040503050406030204" pitchFamily="18" charset="0"/>
                <a:ea typeface="Cambria" panose="02040503050406030204" pitchFamily="18" charset="0"/>
              </a:rPr>
              <a:t> Model</a:t>
            </a:r>
            <a:endParaRPr lang="en-US" sz="3600" dirty="0"/>
          </a:p>
        </p:txBody>
      </p:sp>
      <p:sp>
        <p:nvSpPr>
          <p:cNvPr id="7" name="TextBox 6">
            <a:extLst>
              <a:ext uri="{FF2B5EF4-FFF2-40B4-BE49-F238E27FC236}">
                <a16:creationId xmlns:a16="http://schemas.microsoft.com/office/drawing/2014/main" id="{F28F1969-E9A9-C455-34AB-D5E4DE97F9B7}"/>
              </a:ext>
            </a:extLst>
          </p:cNvPr>
          <p:cNvSpPr txBox="1"/>
          <p:nvPr/>
        </p:nvSpPr>
        <p:spPr>
          <a:xfrm>
            <a:off x="165600" y="1309852"/>
            <a:ext cx="5011200" cy="369332"/>
          </a:xfrm>
          <a:prstGeom prst="rect">
            <a:avLst/>
          </a:prstGeom>
          <a:noFill/>
        </p:spPr>
        <p:txBody>
          <a:bodyPr wrap="square" rtlCol="0">
            <a:spAutoFit/>
          </a:bodyPr>
          <a:lstStyle/>
          <a:p>
            <a:r>
              <a:rPr lang="en-US" u="sng" dirty="0">
                <a:latin typeface="Cambria" panose="02040503050406030204" pitchFamily="18" charset="0"/>
                <a:ea typeface="Cambria" panose="02040503050406030204" pitchFamily="18" charset="0"/>
              </a:rPr>
              <a:t>Snippet from the Stepwise Feature Selection</a:t>
            </a:r>
          </a:p>
        </p:txBody>
      </p:sp>
      <p:sp>
        <p:nvSpPr>
          <p:cNvPr id="8" name="TextBox 7">
            <a:extLst>
              <a:ext uri="{FF2B5EF4-FFF2-40B4-BE49-F238E27FC236}">
                <a16:creationId xmlns:a16="http://schemas.microsoft.com/office/drawing/2014/main" id="{37701A5A-83DF-2AC7-C653-A430EA386934}"/>
              </a:ext>
            </a:extLst>
          </p:cNvPr>
          <p:cNvSpPr txBox="1"/>
          <p:nvPr/>
        </p:nvSpPr>
        <p:spPr>
          <a:xfrm>
            <a:off x="4860000" y="1687177"/>
            <a:ext cx="290160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Here the selection process adds and removes different features to find the most optimal combination for predicting </a:t>
            </a:r>
            <a:r>
              <a:rPr lang="en-US" sz="1600" dirty="0" err="1">
                <a:latin typeface="Cambria" panose="02040503050406030204" pitchFamily="18" charset="0"/>
                <a:ea typeface="Cambria" panose="02040503050406030204" pitchFamily="18" charset="0"/>
              </a:rPr>
              <a:t>MonthlyIncome</a:t>
            </a:r>
            <a:r>
              <a:rPr lang="en-US" sz="1600"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A lower AIC(</a:t>
            </a:r>
            <a:r>
              <a:rPr lang="en-US" sz="1600" b="0" i="0" dirty="0">
                <a:solidFill>
                  <a:srgbClr val="0D0D0D"/>
                </a:solidFill>
                <a:effectLst/>
                <a:highlight>
                  <a:srgbClr val="FFFFFF"/>
                </a:highlight>
                <a:latin typeface="Söhne"/>
              </a:rPr>
              <a:t>Akaike Information Criterion</a:t>
            </a: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 means a higher quali</a:t>
            </a:r>
            <a:r>
              <a:rPr lang="en-US" sz="1600" dirty="0">
                <a:solidFill>
                  <a:srgbClr val="0D0D0D"/>
                </a:solidFill>
                <a:highlight>
                  <a:srgbClr val="FFFFFF"/>
                </a:highlight>
                <a:latin typeface="Cambria" panose="02040503050406030204" pitchFamily="18" charset="0"/>
                <a:ea typeface="Cambria" panose="02040503050406030204" pitchFamily="18" charset="0"/>
              </a:rPr>
              <a:t>ty model.</a:t>
            </a:r>
            <a:r>
              <a:rPr lang="en-US" sz="1600" dirty="0">
                <a:latin typeface="Cambria" panose="02040503050406030204" pitchFamily="18" charset="0"/>
                <a:ea typeface="Cambria" panose="02040503050406030204" pitchFamily="18" charset="0"/>
              </a:rPr>
              <a:t> </a:t>
            </a:r>
          </a:p>
        </p:txBody>
      </p:sp>
      <p:pic>
        <p:nvPicPr>
          <p:cNvPr id="4" name="Picture 3">
            <a:extLst>
              <a:ext uri="{FF2B5EF4-FFF2-40B4-BE49-F238E27FC236}">
                <a16:creationId xmlns:a16="http://schemas.microsoft.com/office/drawing/2014/main" id="{F559AD24-B66B-3389-F44C-66739A08EA84}"/>
              </a:ext>
            </a:extLst>
          </p:cNvPr>
          <p:cNvPicPr>
            <a:picLocks noChangeAspect="1"/>
          </p:cNvPicPr>
          <p:nvPr/>
        </p:nvPicPr>
        <p:blipFill>
          <a:blip r:embed="rId3"/>
          <a:stretch>
            <a:fillRect/>
          </a:stretch>
        </p:blipFill>
        <p:spPr>
          <a:xfrm>
            <a:off x="1542434" y="4086894"/>
            <a:ext cx="2185703" cy="2553176"/>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6798326B-6606-5799-D5FC-D2A85DA946C0}"/>
              </a:ext>
            </a:extLst>
          </p:cNvPr>
          <p:cNvSpPr txBox="1"/>
          <p:nvPr/>
        </p:nvSpPr>
        <p:spPr>
          <a:xfrm>
            <a:off x="4860000" y="4994150"/>
            <a:ext cx="3494742"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Final validation RMSE: 1622.12 </a:t>
            </a:r>
          </a:p>
        </p:txBody>
      </p:sp>
      <p:pic>
        <p:nvPicPr>
          <p:cNvPr id="12" name="Picture 11" descr="A flowchart of a model&#10;&#10;Description automatically generated">
            <a:extLst>
              <a:ext uri="{FF2B5EF4-FFF2-40B4-BE49-F238E27FC236}">
                <a16:creationId xmlns:a16="http://schemas.microsoft.com/office/drawing/2014/main" id="{35EB3EDA-E260-2ACC-9507-EBE755DB5E3B}"/>
              </a:ext>
            </a:extLst>
          </p:cNvPr>
          <p:cNvPicPr>
            <a:picLocks noChangeAspect="1"/>
          </p:cNvPicPr>
          <p:nvPr/>
        </p:nvPicPr>
        <p:blipFill>
          <a:blip r:embed="rId4"/>
          <a:stretch>
            <a:fillRect/>
          </a:stretch>
        </p:blipFill>
        <p:spPr>
          <a:xfrm>
            <a:off x="724404" y="1715478"/>
            <a:ext cx="3277333" cy="2251721"/>
          </a:xfrm>
          <a:prstGeom prst="rect">
            <a:avLst/>
          </a:prstGeom>
          <a:effectLst>
            <a:outerShdw blurRad="63500" sx="102000" sy="102000" algn="ctr" rotWithShape="0">
              <a:prstClr val="black">
                <a:alpha val="40000"/>
              </a:prstClr>
            </a:outerShdw>
          </a:effectLst>
        </p:spPr>
      </p:pic>
      <p:pic>
        <p:nvPicPr>
          <p:cNvPr id="13" name="Picture 12">
            <a:extLst>
              <a:ext uri="{FF2B5EF4-FFF2-40B4-BE49-F238E27FC236}">
                <a16:creationId xmlns:a16="http://schemas.microsoft.com/office/drawing/2014/main" id="{0CAED4DE-FE0D-F270-CCC9-8EC7B1B596A7}"/>
              </a:ext>
            </a:extLst>
          </p:cNvPr>
          <p:cNvPicPr>
            <a:picLocks noChangeAspect="1"/>
          </p:cNvPicPr>
          <p:nvPr/>
        </p:nvPicPr>
        <p:blipFill>
          <a:blip r:embed="rId5"/>
          <a:stretch>
            <a:fillRect/>
          </a:stretch>
        </p:blipFill>
        <p:spPr>
          <a:xfrm>
            <a:off x="127800" y="6123514"/>
            <a:ext cx="606600" cy="606600"/>
          </a:xfrm>
          <a:prstGeom prst="rect">
            <a:avLst/>
          </a:prstGeom>
        </p:spPr>
      </p:pic>
    </p:spTree>
    <p:extLst>
      <p:ext uri="{BB962C8B-B14F-4D97-AF65-F5344CB8AC3E}">
        <p14:creationId xmlns:p14="http://schemas.microsoft.com/office/powerpoint/2010/main" val="17293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theme/theme1.xml><?xml version="1.0" encoding="utf-8"?>
<a:theme xmlns:a="http://schemas.openxmlformats.org/drawingml/2006/main" name="SMU PP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MU PPT Theme" id="{0C425E85-BD6B-4FC9-A62A-E94A5EDE7658}" vid="{6D4B1426-C017-4913-AF78-F5941E3238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SMU PPT Theme</Template>
  <TotalTime>214</TotalTime>
  <Words>959</Words>
  <Application>Microsoft Office PowerPoint</Application>
  <PresentationFormat>On-screen Show (4:3)</PresentationFormat>
  <Paragraphs>87</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Cambria</vt:lpstr>
      <vt:lpstr>Söhne</vt:lpstr>
      <vt:lpstr>SMU PPT Theme</vt:lpstr>
      <vt:lpstr>DDSAnalytics Talent Management Analysis</vt:lpstr>
      <vt:lpstr>Agenda/Overview</vt:lpstr>
      <vt:lpstr>Initial Data Analysis/EDA</vt:lpstr>
      <vt:lpstr>Initial Data Analysis/EDA</vt:lpstr>
      <vt:lpstr>Identifying Key Factors(Attrition)</vt:lpstr>
      <vt:lpstr>Advanced Analysis/Prediction and Attrition Model</vt:lpstr>
      <vt:lpstr>EDA/ Identifying Key Factors (MonthlyIncome)</vt:lpstr>
      <vt:lpstr>Identifying Key Factors (MonthlyIncome)</vt:lpstr>
      <vt:lpstr>Advanced Analysis/Prediction and MothlyIncome Model</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DDSAnalytics Talent Management Analysis</dc:title>
  <dc:creator>Jaren Shead</dc:creator>
  <cp:lastModifiedBy>Jaren Shead</cp:lastModifiedBy>
  <cp:revision>1</cp:revision>
  <dcterms:created xsi:type="dcterms:W3CDTF">2024-04-21T22:14:42Z</dcterms:created>
  <dcterms:modified xsi:type="dcterms:W3CDTF">2024-04-22T02:45:59Z</dcterms:modified>
</cp:coreProperties>
</file>