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4" r:id="rId4"/>
    <p:sldId id="266" r:id="rId5"/>
    <p:sldId id="287" r:id="rId6"/>
    <p:sldId id="289" r:id="rId7"/>
    <p:sldId id="290" r:id="rId8"/>
    <p:sldId id="291" r:id="rId9"/>
    <p:sldId id="292" r:id="rId10"/>
    <p:sldId id="277" r:id="rId11"/>
    <p:sldId id="297" r:id="rId12"/>
    <p:sldId id="293" r:id="rId13"/>
    <p:sldId id="301" r:id="rId14"/>
    <p:sldId id="298" r:id="rId15"/>
    <p:sldId id="294" r:id="rId16"/>
    <p:sldId id="296" r:id="rId17"/>
    <p:sldId id="300" r:id="rId18"/>
    <p:sldId id="305" r:id="rId19"/>
    <p:sldId id="299" r:id="rId20"/>
    <p:sldId id="307" r:id="rId21"/>
    <p:sldId id="309" r:id="rId22"/>
    <p:sldId id="308" r:id="rId23"/>
    <p:sldId id="306" r:id="rId24"/>
    <p:sldId id="302" r:id="rId25"/>
    <p:sldId id="303" r:id="rId26"/>
    <p:sldId id="26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C4CF-925D-472D-B01B-BA4C193457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89BD-A930-484C-893C-0CCB8FED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lburnevt.org/DocumentCenter/Home/View/17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jory.hecht@uvm.edu" TargetMode="External"/><Relationship Id="rId2" Type="http://schemas.openxmlformats.org/officeDocument/2006/relationships/hyperlink" Target="https://github.com/jshecht/R_Workshop_BREE_Inter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Environmental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76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Jory S. Hecht</a:t>
            </a:r>
          </a:p>
          <a:p>
            <a:r>
              <a:rPr lang="en-US" dirty="0"/>
              <a:t>June 19, 2017</a:t>
            </a:r>
          </a:p>
          <a:p>
            <a:r>
              <a:rPr lang="en-US" dirty="0"/>
              <a:t>Basin Resilience to Extreme Events</a:t>
            </a:r>
          </a:p>
          <a:p>
            <a:r>
              <a:rPr lang="en-US" dirty="0"/>
              <a:t>Vermont EPSCoR</a:t>
            </a:r>
          </a:p>
        </p:txBody>
      </p:sp>
    </p:spTree>
    <p:extLst>
      <p:ext uri="{BB962C8B-B14F-4D97-AF65-F5344CB8AC3E}">
        <p14:creationId xmlns:p14="http://schemas.microsoft.com/office/powerpoint/2010/main" val="369061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0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USGS streamflow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6998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US Geological Survey collects and manages streamflow data at stations throughout U.S.</a:t>
            </a:r>
          </a:p>
          <a:p>
            <a:endParaRPr lang="en-US" dirty="0"/>
          </a:p>
          <a:p>
            <a:r>
              <a:rPr lang="en-US" dirty="0"/>
              <a:t>Data includes continuously recorded discharge estimates</a:t>
            </a:r>
          </a:p>
          <a:p>
            <a:pPr lvl="1"/>
            <a:r>
              <a:rPr lang="en-US" dirty="0"/>
              <a:t>Measured in ft</a:t>
            </a:r>
            <a:r>
              <a:rPr lang="en-US" baseline="30000" dirty="0"/>
              <a:t>3</a:t>
            </a:r>
            <a:r>
              <a:rPr lang="en-US" dirty="0"/>
              <a:t>/s (</a:t>
            </a:r>
            <a:r>
              <a:rPr lang="en-US" dirty="0" err="1"/>
              <a:t>cfs</a:t>
            </a:r>
            <a:r>
              <a:rPr lang="en-US" dirty="0"/>
              <a:t>) in US (m</a:t>
            </a:r>
            <a:r>
              <a:rPr lang="en-US" baseline="30000" dirty="0"/>
              <a:t>3</a:t>
            </a:r>
            <a:r>
              <a:rPr lang="en-US" dirty="0"/>
              <a:t>/s abroad)</a:t>
            </a:r>
          </a:p>
          <a:p>
            <a:endParaRPr lang="en-US" dirty="0"/>
          </a:p>
          <a:p>
            <a:r>
              <a:rPr lang="en-US" dirty="0"/>
              <a:t>Periodic field measurements establish relation between water level and discharge</a:t>
            </a:r>
          </a:p>
          <a:p>
            <a:endParaRPr lang="en-US" dirty="0"/>
          </a:p>
          <a:p>
            <a:r>
              <a:rPr lang="en-US" dirty="0"/>
              <a:t>We will look at:</a:t>
            </a:r>
          </a:p>
          <a:p>
            <a:pPr lvl="1"/>
            <a:r>
              <a:rPr lang="en-US" dirty="0"/>
              <a:t>Daily mean discharge </a:t>
            </a:r>
          </a:p>
          <a:p>
            <a:pPr lvl="1"/>
            <a:r>
              <a:rPr lang="en-US" dirty="0"/>
              <a:t>Annual instantaneous peak discharge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08" y="2512796"/>
            <a:ext cx="3747720" cy="2932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8463" y="5444836"/>
            <a:ext cx="233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www.researchgate.net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57315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63E0-7F1A-4B78-B9A6-ACD3D42D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Missisquoi Bay basin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2D503-D35E-40DB-9516-E19546BC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0" y="1482030"/>
            <a:ext cx="4583708" cy="391101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56DAAB-BD6A-461D-B9CA-1703C61431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34891" cy="4699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Extremely high phosphorus loads causes regular algal blooms</a:t>
            </a:r>
          </a:p>
          <a:p>
            <a:endParaRPr lang="en-US" dirty="0"/>
          </a:p>
          <a:p>
            <a:r>
              <a:rPr lang="en-US" dirty="0"/>
              <a:t>Missisquoi River has streamflow gauging station at Swanton (1990-current) </a:t>
            </a:r>
          </a:p>
          <a:p>
            <a:endParaRPr lang="en-US" dirty="0"/>
          </a:p>
          <a:p>
            <a:r>
              <a:rPr lang="en-US" dirty="0"/>
              <a:t>Two precipitation stations at Enosburg cover same period</a:t>
            </a:r>
          </a:p>
          <a:p>
            <a:endParaRPr lang="en-US" dirty="0"/>
          </a:p>
          <a:p>
            <a:r>
              <a:rPr lang="en-US" dirty="0"/>
              <a:t>Must be careful making conclusions with records &lt; 30 years long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BF397-F72C-4951-B436-1AB2FF353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1975956"/>
            <a:ext cx="4980709" cy="3888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C62EFE-D90F-46F2-A37C-CC280E29BCD8}"/>
              </a:ext>
            </a:extLst>
          </p:cNvPr>
          <p:cNvSpPr txBox="1"/>
          <p:nvPr/>
        </p:nvSpPr>
        <p:spPr>
          <a:xfrm>
            <a:off x="8789058" y="362690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Enosburg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CFCD167E-0C25-4B2A-A065-35ED7179414F}"/>
              </a:ext>
            </a:extLst>
          </p:cNvPr>
          <p:cNvSpPr/>
          <p:nvPr/>
        </p:nvSpPr>
        <p:spPr>
          <a:xfrm>
            <a:off x="8590146" y="3702716"/>
            <a:ext cx="275771" cy="21771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DFA47E0-58B3-4AE7-BF6B-016481F2BBB1}"/>
              </a:ext>
            </a:extLst>
          </p:cNvPr>
          <p:cNvSpPr/>
          <p:nvPr/>
        </p:nvSpPr>
        <p:spPr>
          <a:xfrm>
            <a:off x="6581405" y="3593859"/>
            <a:ext cx="275771" cy="21771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6DD07-AFE6-40B1-B090-0D7F66F90CD1}"/>
              </a:ext>
            </a:extLst>
          </p:cNvPr>
          <p:cNvSpPr txBox="1"/>
          <p:nvPr/>
        </p:nvSpPr>
        <p:spPr>
          <a:xfrm>
            <a:off x="6371603" y="380622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Swanton</a:t>
            </a:r>
          </a:p>
        </p:txBody>
      </p:sp>
    </p:spTree>
    <p:extLst>
      <p:ext uri="{BB962C8B-B14F-4D97-AF65-F5344CB8AC3E}">
        <p14:creationId xmlns:p14="http://schemas.microsoft.com/office/powerpoint/2010/main" val="14345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AED3-7C26-4E35-A065-E5071E50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473"/>
            <a:ext cx="10515600" cy="107155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Let’s look at the data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58F54-69DC-4699-9FAB-713C3975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626" r="77545" b="6264"/>
          <a:stretch/>
        </p:blipFill>
        <p:spPr>
          <a:xfrm>
            <a:off x="832890" y="3202444"/>
            <a:ext cx="7312906" cy="313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12FAB4-2B23-48AA-AA38-D39CBA734B19}"/>
              </a:ext>
            </a:extLst>
          </p:cNvPr>
          <p:cNvSpPr txBox="1"/>
          <p:nvPr/>
        </p:nvSpPr>
        <p:spPr>
          <a:xfrm>
            <a:off x="1034321" y="2368446"/>
            <a:ext cx="13940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69A57-6388-4E4E-B1DE-B6FF90CE407B}"/>
              </a:ext>
            </a:extLst>
          </p:cNvPr>
          <p:cNvSpPr txBox="1"/>
          <p:nvPr/>
        </p:nvSpPr>
        <p:spPr>
          <a:xfrm>
            <a:off x="2580806" y="2368446"/>
            <a:ext cx="13940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STATION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82D0-9001-40D9-AEC4-8523D5F98244}"/>
              </a:ext>
            </a:extLst>
          </p:cNvPr>
          <p:cNvSpPr txBox="1"/>
          <p:nvPr/>
        </p:nvSpPr>
        <p:spPr>
          <a:xfrm>
            <a:off x="4127291" y="2368446"/>
            <a:ext cx="10779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0A7FB-319E-4381-B345-0354EE7D746C}"/>
              </a:ext>
            </a:extLst>
          </p:cNvPr>
          <p:cNvSpPr txBox="1"/>
          <p:nvPr/>
        </p:nvSpPr>
        <p:spPr>
          <a:xfrm>
            <a:off x="5357624" y="2368446"/>
            <a:ext cx="139272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DISCHARGE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5F9D9-5586-42D3-8C85-78C106678D12}"/>
              </a:ext>
            </a:extLst>
          </p:cNvPr>
          <p:cNvSpPr txBox="1"/>
          <p:nvPr/>
        </p:nvSpPr>
        <p:spPr>
          <a:xfrm>
            <a:off x="6873105" y="2368446"/>
            <a:ext cx="16982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QUALITY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615AA-69F8-48F3-97EF-C7B005F2D41A}"/>
              </a:ext>
            </a:extLst>
          </p:cNvPr>
          <p:cNvSpPr/>
          <p:nvPr/>
        </p:nvSpPr>
        <p:spPr>
          <a:xfrm>
            <a:off x="6751710" y="4253345"/>
            <a:ext cx="895999" cy="14685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C63EF-5765-4A64-A4A5-07462C4EB9A5}"/>
              </a:ext>
            </a:extLst>
          </p:cNvPr>
          <p:cNvSpPr txBox="1"/>
          <p:nvPr/>
        </p:nvSpPr>
        <p:spPr>
          <a:xfrm>
            <a:off x="8506691" y="5555672"/>
            <a:ext cx="1981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Less accurate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BEE3-2B83-4D4B-A8A6-1A281DD9B690}"/>
              </a:ext>
            </a:extLst>
          </p:cNvPr>
          <p:cNvCxnSpPr/>
          <p:nvPr/>
        </p:nvCxnSpPr>
        <p:spPr>
          <a:xfrm flipH="1">
            <a:off x="7647709" y="5555672"/>
            <a:ext cx="8589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0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5411-10B3-43BE-884E-8A92EE53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C8E9-A3E1-4B62-9749-B6A945D3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37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method for running tasks repeatedly</a:t>
            </a:r>
          </a:p>
          <a:p>
            <a:endParaRPr lang="en-US" dirty="0"/>
          </a:p>
          <a:p>
            <a:r>
              <a:rPr lang="en-US" dirty="0"/>
              <a:t>Can be problematic with large data sets</a:t>
            </a:r>
          </a:p>
          <a:p>
            <a:endParaRPr lang="en-US" dirty="0"/>
          </a:p>
          <a:p>
            <a:r>
              <a:rPr lang="en-US" dirty="0"/>
              <a:t>Can state conditions to control looping</a:t>
            </a:r>
          </a:p>
          <a:p>
            <a:endParaRPr lang="en-US" dirty="0"/>
          </a:p>
          <a:p>
            <a:r>
              <a:rPr lang="en-US" dirty="0"/>
              <a:t>Need to create object to store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A83F-159B-4453-91DE-C49A8D119C32}"/>
              </a:ext>
            </a:extLst>
          </p:cNvPr>
          <p:cNvSpPr txBox="1"/>
          <p:nvPr/>
        </p:nvSpPr>
        <p:spPr>
          <a:xfrm>
            <a:off x="5721927" y="2842620"/>
            <a:ext cx="577734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1:10){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XX[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&lt;-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ifelse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%%2==0,"even","odd")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7EE6-E680-48C6-BAF6-E46B8F40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7925" cy="113116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2F42-CF38-4EFD-9DCA-EF8F8F4F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6236" cy="4351338"/>
          </a:xfrm>
        </p:spPr>
        <p:txBody>
          <a:bodyPr>
            <a:normAutofit/>
          </a:bodyPr>
          <a:lstStyle/>
          <a:p>
            <a:r>
              <a:rPr lang="en-US" dirty="0"/>
              <a:t>All days without data in 2017</a:t>
            </a:r>
          </a:p>
          <a:p>
            <a:endParaRPr lang="en-US" dirty="0"/>
          </a:p>
          <a:p>
            <a:r>
              <a:rPr lang="en-US" dirty="0"/>
              <a:t>Provisional data subject to revision</a:t>
            </a:r>
          </a:p>
          <a:p>
            <a:endParaRPr lang="en-US" dirty="0"/>
          </a:p>
          <a:p>
            <a:r>
              <a:rPr lang="en-US" dirty="0"/>
              <a:t>River ice effects could be in play</a:t>
            </a:r>
          </a:p>
          <a:p>
            <a:endParaRPr lang="en-US" dirty="0"/>
          </a:p>
          <a:p>
            <a:r>
              <a:rPr lang="en-US" dirty="0"/>
              <a:t>Provisional data corrected within ~2 years usually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2DA96-302D-4AB5-94E8-F75AE3B87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 t="67331" r="78484" b="16705"/>
          <a:stretch/>
        </p:blipFill>
        <p:spPr>
          <a:xfrm>
            <a:off x="6552907" y="409504"/>
            <a:ext cx="5040736" cy="217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F4395-DB5E-4EC4-BA10-50C3B53D1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99" y="3240140"/>
            <a:ext cx="4487055" cy="29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794-CA38-4EEB-9BDF-357DD29E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Water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A780-6EBD-4DF0-AFD2-EDBBAD0F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779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United States, run from  Oct 1 – Sept 30</a:t>
            </a:r>
          </a:p>
          <a:p>
            <a:endParaRPr lang="en-US" dirty="0"/>
          </a:p>
          <a:p>
            <a:r>
              <a:rPr lang="en-US" dirty="0"/>
              <a:t>For instance, Oct 1, 2016 marks the start of WY 2017</a:t>
            </a:r>
          </a:p>
          <a:p>
            <a:endParaRPr lang="en-US" dirty="0"/>
          </a:p>
          <a:p>
            <a:r>
              <a:rPr lang="en-US" dirty="0"/>
              <a:t>Streamflow often reach annual low during late summer/early fall</a:t>
            </a:r>
          </a:p>
          <a:p>
            <a:endParaRPr lang="en-US" dirty="0"/>
          </a:p>
          <a:p>
            <a:r>
              <a:rPr lang="en-US" dirty="0"/>
              <a:t>Chosen for places with winter/spring peaks, summer/early fall recession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AB47E-7ED6-4BAD-A6C4-E6C7F5B2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8643"/>
            <a:ext cx="5505611" cy="41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6260-0E9C-4636-82F8-7E77FC09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04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Period-of-record flow duration curves (FDCs)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6449-F441-4EFC-9F2D-96409BC0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556"/>
            <a:ext cx="523009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Flow durations describe how likely a given discharge is exceeded</a:t>
            </a:r>
          </a:p>
          <a:p>
            <a:endParaRPr lang="en-US" dirty="0"/>
          </a:p>
          <a:p>
            <a:r>
              <a:rPr lang="en-US" dirty="0"/>
              <a:t>Assume that flow regime has not changed over time</a:t>
            </a:r>
          </a:p>
          <a:p>
            <a:endParaRPr lang="en-US" dirty="0"/>
          </a:p>
          <a:p>
            <a:r>
              <a:rPr lang="en-US" dirty="0"/>
              <a:t>Many management applications:</a:t>
            </a:r>
          </a:p>
          <a:p>
            <a:pPr lvl="1"/>
            <a:r>
              <a:rPr lang="en-US" dirty="0"/>
              <a:t>Hydropower</a:t>
            </a:r>
          </a:p>
          <a:p>
            <a:pPr lvl="1"/>
            <a:r>
              <a:rPr lang="en-US" dirty="0"/>
              <a:t>Ecological assessments</a:t>
            </a:r>
          </a:p>
          <a:p>
            <a:pPr lvl="1"/>
            <a:r>
              <a:rPr lang="en-US" dirty="0"/>
              <a:t>TMDLs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DAB8-4BAE-4775-B910-05A94817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00" y="1751030"/>
            <a:ext cx="5000000" cy="37523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A43DC2-A362-47B7-B139-61C60B0E4A37}"/>
              </a:ext>
            </a:extLst>
          </p:cNvPr>
          <p:cNvSpPr/>
          <p:nvPr/>
        </p:nvSpPr>
        <p:spPr>
          <a:xfrm>
            <a:off x="6858000" y="5912562"/>
            <a:ext cx="419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TMDL for Munroe Brook in Shelburne, VT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652F-2AFF-4AC3-A1C5-E49BD038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147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Annual flow duration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0686-D804-4B75-8041-D7DF44F5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53" y="1865309"/>
            <a:ext cx="5697511" cy="4351338"/>
          </a:xfrm>
        </p:spPr>
        <p:txBody>
          <a:bodyPr/>
          <a:lstStyle/>
          <a:p>
            <a:r>
              <a:rPr lang="en-US" dirty="0"/>
              <a:t>Describe variability:</a:t>
            </a:r>
          </a:p>
          <a:p>
            <a:pPr lvl="1"/>
            <a:r>
              <a:rPr lang="en-US" dirty="0"/>
              <a:t>Within years</a:t>
            </a:r>
          </a:p>
          <a:p>
            <a:pPr lvl="1"/>
            <a:r>
              <a:rPr lang="en-US" dirty="0"/>
              <a:t>Between years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These curves show Q1 to Q99 for each water year</a:t>
            </a:r>
          </a:p>
          <a:p>
            <a:endParaRPr lang="en-US" dirty="0"/>
          </a:p>
          <a:p>
            <a:r>
              <a:rPr lang="en-US" dirty="0"/>
              <a:t>Interannual variability can control many ecological processes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9CED1-A787-44D2-9614-70185DC8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71" y="1865309"/>
            <a:ext cx="5000000" cy="3752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2B7CD1-C85F-48CB-8DED-337BBB053A19}"/>
              </a:ext>
            </a:extLst>
          </p:cNvPr>
          <p:cNvSpPr/>
          <p:nvPr/>
        </p:nvSpPr>
        <p:spPr>
          <a:xfrm>
            <a:off x="-6514074" y="940860"/>
            <a:ext cx="5170449" cy="4003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561BE8-F2AA-4EED-964C-96E9AF91C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17723"/>
              </p:ext>
            </p:extLst>
          </p:nvPr>
        </p:nvGraphicFramePr>
        <p:xfrm>
          <a:off x="-5670260" y="1516596"/>
          <a:ext cx="4760994" cy="2983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461">
                  <a:extLst>
                    <a:ext uri="{9D8B030D-6E8A-4147-A177-3AD203B41FA5}">
                      <a16:colId xmlns:a16="http://schemas.microsoft.com/office/drawing/2014/main" val="254084317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1006122486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449953909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1732788623"/>
                    </a:ext>
                  </a:extLst>
                </a:gridCol>
                <a:gridCol w="1687150">
                  <a:extLst>
                    <a:ext uri="{9D8B030D-6E8A-4147-A177-3AD203B41FA5}">
                      <a16:colId xmlns:a16="http://schemas.microsoft.com/office/drawing/2014/main" val="3318936828"/>
                    </a:ext>
                  </a:extLst>
                </a:gridCol>
              </a:tblGrid>
              <a:tr h="6169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73110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127"/>
                  </a:ext>
                </a:extLst>
              </a:tr>
              <a:tr h="6169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17185"/>
                  </a:ext>
                </a:extLst>
              </a:tr>
              <a:tr h="6169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2961"/>
                  </a:ext>
                </a:extLst>
              </a:tr>
              <a:tr h="6169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43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DA3C0B-8D23-4E0D-90C0-6E21DF113A03}"/>
              </a:ext>
            </a:extLst>
          </p:cNvPr>
          <p:cNvSpPr txBox="1"/>
          <p:nvPr/>
        </p:nvSpPr>
        <p:spPr>
          <a:xfrm>
            <a:off x="-3605651" y="2090148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00129-57C8-4B5D-A2B9-15EA02A540F3}"/>
              </a:ext>
            </a:extLst>
          </p:cNvPr>
          <p:cNvSpPr txBox="1"/>
          <p:nvPr/>
        </p:nvSpPr>
        <p:spPr>
          <a:xfrm>
            <a:off x="-3613292" y="2808740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A1B99-FD15-47BE-8FF6-BD29BD86A502}"/>
              </a:ext>
            </a:extLst>
          </p:cNvPr>
          <p:cNvSpPr txBox="1"/>
          <p:nvPr/>
        </p:nvSpPr>
        <p:spPr>
          <a:xfrm>
            <a:off x="-3613292" y="3415711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2DA7A-FDA1-4562-93DA-133ABA18CA64}"/>
              </a:ext>
            </a:extLst>
          </p:cNvPr>
          <p:cNvSpPr txBox="1"/>
          <p:nvPr/>
        </p:nvSpPr>
        <p:spPr>
          <a:xfrm>
            <a:off x="-3669949" y="4649652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Q99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32CAC-DB7F-4F60-B96E-E055B5D1D473}"/>
              </a:ext>
            </a:extLst>
          </p:cNvPr>
          <p:cNvCxnSpPr/>
          <p:nvPr/>
        </p:nvCxnSpPr>
        <p:spPr>
          <a:xfrm>
            <a:off x="-3399026" y="3922816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CB6F9F-5B0A-412F-9FCE-0B2DF8B4E2EC}"/>
              </a:ext>
            </a:extLst>
          </p:cNvPr>
          <p:cNvSpPr txBox="1"/>
          <p:nvPr/>
        </p:nvSpPr>
        <p:spPr>
          <a:xfrm>
            <a:off x="-2788233" y="1516596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3E742-A306-41F9-93F7-137A55F63107}"/>
              </a:ext>
            </a:extLst>
          </p:cNvPr>
          <p:cNvSpPr txBox="1"/>
          <p:nvPr/>
        </p:nvSpPr>
        <p:spPr>
          <a:xfrm>
            <a:off x="-2013483" y="1516596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CA053-AFD2-4143-9D55-CDC14830F0DC}"/>
              </a:ext>
            </a:extLst>
          </p:cNvPr>
          <p:cNvSpPr txBox="1"/>
          <p:nvPr/>
        </p:nvSpPr>
        <p:spPr>
          <a:xfrm>
            <a:off x="-1283387" y="1516596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DFD529-DAA0-4D6A-9AEA-BA9EFA977026}"/>
              </a:ext>
            </a:extLst>
          </p:cNvPr>
          <p:cNvCxnSpPr>
            <a:cxnSpLocks/>
          </p:cNvCxnSpPr>
          <p:nvPr/>
        </p:nvCxnSpPr>
        <p:spPr>
          <a:xfrm>
            <a:off x="-2304062" y="938064"/>
            <a:ext cx="6465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21C6-4DF7-4C98-BB37-A6851B5F4281}"/>
              </a:ext>
            </a:extLst>
          </p:cNvPr>
          <p:cNvSpPr txBox="1"/>
          <p:nvPr/>
        </p:nvSpPr>
        <p:spPr>
          <a:xfrm>
            <a:off x="-1980767" y="1738631"/>
            <a:ext cx="7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WYN</a:t>
            </a:r>
          </a:p>
        </p:txBody>
      </p:sp>
    </p:spTree>
    <p:extLst>
      <p:ext uri="{BB962C8B-B14F-4D97-AF65-F5344CB8AC3E}">
        <p14:creationId xmlns:p14="http://schemas.microsoft.com/office/powerpoint/2010/main" val="112716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E17BE7-0859-4BE1-8F93-1BF03710B9CF}"/>
              </a:ext>
            </a:extLst>
          </p:cNvPr>
          <p:cNvSpPr/>
          <p:nvPr/>
        </p:nvSpPr>
        <p:spPr>
          <a:xfrm>
            <a:off x="6183351" y="2173433"/>
            <a:ext cx="5170449" cy="4003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FEBF75-2100-49A2-B577-3BCF96EE7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14356"/>
              </p:ext>
            </p:extLst>
          </p:nvPr>
        </p:nvGraphicFramePr>
        <p:xfrm>
          <a:off x="7163312" y="2759662"/>
          <a:ext cx="3842305" cy="2983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461">
                  <a:extLst>
                    <a:ext uri="{9D8B030D-6E8A-4147-A177-3AD203B41FA5}">
                      <a16:colId xmlns:a16="http://schemas.microsoft.com/office/drawing/2014/main" val="254084317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1006122486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449953909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1732788623"/>
                    </a:ext>
                  </a:extLst>
                </a:gridCol>
                <a:gridCol w="768461">
                  <a:extLst>
                    <a:ext uri="{9D8B030D-6E8A-4147-A177-3AD203B41FA5}">
                      <a16:colId xmlns:a16="http://schemas.microsoft.com/office/drawing/2014/main" val="3318936828"/>
                    </a:ext>
                  </a:extLst>
                </a:gridCol>
              </a:tblGrid>
              <a:tr h="6169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73110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127"/>
                  </a:ext>
                </a:extLst>
              </a:tr>
              <a:tr h="6169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17185"/>
                  </a:ext>
                </a:extLst>
              </a:tr>
              <a:tr h="6169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2961"/>
                  </a:ext>
                </a:extLst>
              </a:tr>
              <a:tr h="6169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43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72A0FA-A5F6-4F6D-832D-DCD4B5427C18}"/>
              </a:ext>
            </a:extLst>
          </p:cNvPr>
          <p:cNvSpPr txBox="1"/>
          <p:nvPr/>
        </p:nvSpPr>
        <p:spPr>
          <a:xfrm>
            <a:off x="6446312" y="2849635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1C344-B83D-4093-BE1C-EE82C9599B54}"/>
              </a:ext>
            </a:extLst>
          </p:cNvPr>
          <p:cNvSpPr txBox="1"/>
          <p:nvPr/>
        </p:nvSpPr>
        <p:spPr>
          <a:xfrm>
            <a:off x="6438671" y="3568227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42392-9690-45EA-B110-70561250E235}"/>
              </a:ext>
            </a:extLst>
          </p:cNvPr>
          <p:cNvSpPr txBox="1"/>
          <p:nvPr/>
        </p:nvSpPr>
        <p:spPr>
          <a:xfrm>
            <a:off x="6438671" y="4175198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41557-280C-4892-9C6E-2446691CA12C}"/>
              </a:ext>
            </a:extLst>
          </p:cNvPr>
          <p:cNvSpPr txBox="1"/>
          <p:nvPr/>
        </p:nvSpPr>
        <p:spPr>
          <a:xfrm>
            <a:off x="6382014" y="5409139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Q99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996E9C-93D7-499E-900C-BB39B470E496}"/>
              </a:ext>
            </a:extLst>
          </p:cNvPr>
          <p:cNvCxnSpPr/>
          <p:nvPr/>
        </p:nvCxnSpPr>
        <p:spPr>
          <a:xfrm>
            <a:off x="6652937" y="4682303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F60365-5B27-4A46-97BB-196AF6D4076E}"/>
              </a:ext>
            </a:extLst>
          </p:cNvPr>
          <p:cNvSpPr txBox="1"/>
          <p:nvPr/>
        </p:nvSpPr>
        <p:spPr>
          <a:xfrm>
            <a:off x="7263730" y="2276083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10BAF-44F0-4D79-9559-1FB624EB2919}"/>
              </a:ext>
            </a:extLst>
          </p:cNvPr>
          <p:cNvSpPr txBox="1"/>
          <p:nvPr/>
        </p:nvSpPr>
        <p:spPr>
          <a:xfrm>
            <a:off x="8038480" y="2276083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58487-CC2F-445A-868F-DAFB5C00DEF8}"/>
              </a:ext>
            </a:extLst>
          </p:cNvPr>
          <p:cNvSpPr txBox="1"/>
          <p:nvPr/>
        </p:nvSpPr>
        <p:spPr>
          <a:xfrm>
            <a:off x="8768576" y="2276083"/>
            <a:ext cx="6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0DDA0-5A9C-4892-A28F-05ACC4C8E751}"/>
              </a:ext>
            </a:extLst>
          </p:cNvPr>
          <p:cNvCxnSpPr>
            <a:cxnSpLocks/>
          </p:cNvCxnSpPr>
          <p:nvPr/>
        </p:nvCxnSpPr>
        <p:spPr>
          <a:xfrm>
            <a:off x="9520828" y="2454862"/>
            <a:ext cx="6465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7C1D99-7DCA-4361-A88C-EBAABEA2D80B}"/>
              </a:ext>
            </a:extLst>
          </p:cNvPr>
          <p:cNvSpPr txBox="1"/>
          <p:nvPr/>
        </p:nvSpPr>
        <p:spPr>
          <a:xfrm>
            <a:off x="10310537" y="2289399"/>
            <a:ext cx="7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WYN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3752EF-7F60-49CB-988C-B3D4078579FE}"/>
              </a:ext>
            </a:extLst>
          </p:cNvPr>
          <p:cNvSpPr txBox="1">
            <a:spLocks/>
          </p:cNvSpPr>
          <p:nvPr/>
        </p:nvSpPr>
        <p:spPr>
          <a:xfrm>
            <a:off x="605681" y="1999529"/>
            <a:ext cx="5697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variability:</a:t>
            </a:r>
          </a:p>
          <a:p>
            <a:pPr lvl="1"/>
            <a:r>
              <a:rPr lang="en-US" dirty="0"/>
              <a:t>Within years</a:t>
            </a:r>
          </a:p>
          <a:p>
            <a:pPr lvl="1"/>
            <a:r>
              <a:rPr lang="en-US" dirty="0"/>
              <a:t>Between years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These curves show Q1 to Q99 for each water year</a:t>
            </a:r>
          </a:p>
          <a:p>
            <a:endParaRPr lang="en-US" dirty="0"/>
          </a:p>
          <a:p>
            <a:r>
              <a:rPr lang="en-US" dirty="0"/>
              <a:t>Interannual variability can control many ecological processes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70E9172-6285-49AC-8C25-4D6E75519CB4}"/>
              </a:ext>
            </a:extLst>
          </p:cNvPr>
          <p:cNvSpPr txBox="1">
            <a:spLocks/>
          </p:cNvSpPr>
          <p:nvPr/>
        </p:nvSpPr>
        <p:spPr>
          <a:xfrm>
            <a:off x="720436" y="365125"/>
            <a:ext cx="10633364" cy="1151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Annual flow duration curves</a:t>
            </a:r>
          </a:p>
        </p:txBody>
      </p:sp>
    </p:spTree>
    <p:extLst>
      <p:ext uri="{BB962C8B-B14F-4D97-AF65-F5344CB8AC3E}">
        <p14:creationId xmlns:p14="http://schemas.microsoft.com/office/powerpoint/2010/main" val="10552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2819-E5BD-4E4C-8535-3D299C4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102E-9E87-4DA1-BE1A-419AB612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create your own functions in R</a:t>
            </a:r>
          </a:p>
          <a:p>
            <a:endParaRPr lang="en-US" dirty="0"/>
          </a:p>
          <a:p>
            <a:r>
              <a:rPr lang="en-US" dirty="0"/>
              <a:t>Let’s code a function that returns the water year for a given date</a:t>
            </a:r>
          </a:p>
          <a:p>
            <a:endParaRPr lang="en-US" dirty="0"/>
          </a:p>
          <a:p>
            <a:r>
              <a:rPr lang="en-US" dirty="0"/>
              <a:t>An R workshop suggests the following function: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WY &lt;- </a:t>
            </a:r>
            <a:r>
              <a:rPr lang="en-US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(substring(Q_Daily2$Date+92,1,4))</a:t>
            </a:r>
          </a:p>
          <a:p>
            <a:endParaRPr lang="en-US" dirty="0"/>
          </a:p>
          <a:p>
            <a:r>
              <a:rPr lang="en-US" dirty="0"/>
              <a:t>Instead let’s code our own </a:t>
            </a:r>
            <a:r>
              <a:rPr lang="en-US" b="1" dirty="0" err="1"/>
              <a:t>WY_Calc</a:t>
            </a:r>
            <a:r>
              <a:rPr lang="en-US" b="1" dirty="0"/>
              <a:t> function </a:t>
            </a:r>
            <a:r>
              <a:rPr lang="en-US" dirty="0"/>
              <a:t>(back to R script)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 Skills</a:t>
            </a:r>
          </a:p>
          <a:p>
            <a:pPr lvl="1"/>
            <a:r>
              <a:rPr lang="en-US" dirty="0"/>
              <a:t>Introduction to basic data types and commands</a:t>
            </a:r>
          </a:p>
          <a:p>
            <a:pPr lvl="1"/>
            <a:r>
              <a:rPr lang="en-US" dirty="0"/>
              <a:t>Basic statistical operations</a:t>
            </a:r>
          </a:p>
          <a:p>
            <a:pPr lvl="1"/>
            <a:r>
              <a:rPr lang="en-US" dirty="0"/>
              <a:t>Programming efficiently with “for loops” and “apply” functions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Tips for learning more R on your own</a:t>
            </a:r>
          </a:p>
          <a:p>
            <a:endParaRPr lang="en-US" dirty="0"/>
          </a:p>
          <a:p>
            <a:r>
              <a:rPr lang="en-US" b="1" dirty="0"/>
              <a:t>Hydrology/General Data Analysis Skills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Describing streamflow (discharge) variability</a:t>
            </a:r>
          </a:p>
          <a:p>
            <a:pPr lvl="1"/>
            <a:r>
              <a:rPr lang="en-US" dirty="0"/>
              <a:t>Relating precipitation and streamflow data at different timescales </a:t>
            </a:r>
          </a:p>
          <a:p>
            <a:pPr lvl="1"/>
            <a:r>
              <a:rPr lang="en-US" dirty="0"/>
              <a:t>Computing extreme floods with given recurrence intervals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E15E-1144-425B-A5AB-99CEA83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273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Plot margins in R</a:t>
            </a:r>
          </a:p>
        </p:txBody>
      </p:sp>
      <p:sp>
        <p:nvSpPr>
          <p:cNvPr id="4" name="AutoShape 2" descr="Image result for r inner margin">
            <a:extLst>
              <a:ext uri="{FF2B5EF4-FFF2-40B4-BE49-F238E27FC236}">
                <a16:creationId xmlns:a16="http://schemas.microsoft.com/office/drawing/2014/main" id="{399484CB-5AC3-4F42-ABCE-2F461769B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3364A-1227-4454-ADD3-089FFEA5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2261321"/>
            <a:ext cx="5210175" cy="3609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02E77-1D4C-41F5-A16A-DA2232DC4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928"/>
            <a:ext cx="4387418" cy="4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BB4B-1800-4176-B324-72065CE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Examining Water Year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A79B3-8F9F-4853-88AB-E6CA959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0" y="2148554"/>
            <a:ext cx="5000000" cy="37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DE4D1-0C36-494A-A964-A468417A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86" y="2356372"/>
            <a:ext cx="4517814" cy="32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6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B54FF1-FF9D-498E-8D6E-2A97CAF325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4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Precip vs. Discharge: Daily vs. annual correlations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17ECE-BDDE-4694-A17A-1444168D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866"/>
            <a:ext cx="5000000" cy="37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9B342-677D-46BD-BFBD-36E052DC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00" y="1861866"/>
            <a:ext cx="5000000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1D87-2830-43E6-A93B-ACE829FA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34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Annual flood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C87E9-0CC9-458D-8405-859CBF99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10" y="1934744"/>
            <a:ext cx="5908964" cy="44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64C6-A926-44BB-8366-28323E27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3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Flood frequency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875F-FCA1-4B72-B5D3-4EBAEC1B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98127" cy="46950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Often want to know annual flood expected every 1 in </a:t>
            </a:r>
            <a:r>
              <a:rPr lang="en-US" i="1" dirty="0"/>
              <a:t>T</a:t>
            </a:r>
            <a:r>
              <a:rPr lang="en-US" dirty="0"/>
              <a:t> years on average (e.g. 100-year flood)</a:t>
            </a:r>
          </a:p>
          <a:p>
            <a:endParaRPr lang="en-US" dirty="0"/>
          </a:p>
          <a:p>
            <a:r>
              <a:rPr lang="en-US" dirty="0"/>
              <a:t>Annual flood of a percentile </a:t>
            </a:r>
            <a:r>
              <a:rPr lang="en-US" i="1" dirty="0"/>
              <a:t>p</a:t>
            </a:r>
            <a:r>
              <a:rPr lang="en-US" dirty="0"/>
              <a:t> is exceeded 1/(1-</a:t>
            </a:r>
            <a:r>
              <a:rPr lang="en-US" i="1" dirty="0"/>
              <a:t>p</a:t>
            </a:r>
            <a:r>
              <a:rPr lang="en-US" dirty="0"/>
              <a:t>) years</a:t>
            </a:r>
          </a:p>
          <a:p>
            <a:endParaRPr lang="en-US" dirty="0"/>
          </a:p>
          <a:p>
            <a:r>
              <a:rPr lang="en-US" dirty="0"/>
              <a:t>Must make sure watershed conditions are not undergoing long-term change</a:t>
            </a:r>
          </a:p>
          <a:p>
            <a:endParaRPr lang="en-US" dirty="0"/>
          </a:p>
          <a:p>
            <a:r>
              <a:rPr lang="en-US" dirty="0"/>
              <a:t>Lognormal distribution often fits well, related to normal distribution</a:t>
            </a:r>
          </a:p>
          <a:p>
            <a:endParaRPr lang="en-US" dirty="0"/>
          </a:p>
          <a:p>
            <a:r>
              <a:rPr lang="en-US" dirty="0"/>
              <a:t>Official distribution throughout United States is Log-Pearson Type III (LP3)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5A4672-0FB1-432E-85E2-0749AC830CA4}"/>
                  </a:ext>
                </a:extLst>
              </p:cNvPr>
              <p:cNvSpPr txBox="1"/>
              <p:nvPr/>
            </p:nvSpPr>
            <p:spPr>
              <a:xfrm>
                <a:off x="7105338" y="5741233"/>
                <a:ext cx="4248462" cy="4861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5A4672-0FB1-432E-85E2-0749AC830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338" y="5741233"/>
                <a:ext cx="4248462" cy="486159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22DD7-6987-470F-A35F-202E049657FD}"/>
                  </a:ext>
                </a:extLst>
              </p:cNvPr>
              <p:cNvSpPr txBox="1"/>
              <p:nvPr/>
            </p:nvSpPr>
            <p:spPr>
              <a:xfrm>
                <a:off x="7105338" y="4979202"/>
                <a:ext cx="4248461" cy="430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22DD7-6987-470F-A35F-202E0496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338" y="4979202"/>
                <a:ext cx="4248461" cy="430887"/>
              </a:xfrm>
              <a:prstGeom prst="rect">
                <a:avLst/>
              </a:prstGeom>
              <a:blipFill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55D1EB-6530-4507-B30A-F0EA163C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9" t="39793" r="62841" b="34335"/>
          <a:stretch/>
        </p:blipFill>
        <p:spPr>
          <a:xfrm>
            <a:off x="7324568" y="2018532"/>
            <a:ext cx="3810000" cy="1773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D58DB6-EF43-44B9-811B-C8C0AF8B1E2B}"/>
                  </a:ext>
                </a:extLst>
              </p:cNvPr>
              <p:cNvSpPr/>
              <p:nvPr/>
            </p:nvSpPr>
            <p:spPr>
              <a:xfrm>
                <a:off x="9025918" y="3925953"/>
                <a:ext cx="2327881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For </a:t>
                </a:r>
                <a:r>
                  <a:rPr lang="en-US" b="1" i="1" dirty="0"/>
                  <a:t>p = </a:t>
                </a:r>
                <a:r>
                  <a:rPr lang="en-US" b="1" dirty="0"/>
                  <a:t>0.90,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/>
                  <a:t>= 1.281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D58DB6-EF43-44B9-811B-C8C0AF8B1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918" y="3925953"/>
                <a:ext cx="2327881" cy="394210"/>
              </a:xfrm>
              <a:prstGeom prst="rect">
                <a:avLst/>
              </a:prstGeom>
              <a:blipFill>
                <a:blip r:embed="rId5"/>
                <a:stretch>
                  <a:fillRect l="-2362" t="-6154" r="-21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649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9F2-B426-43A8-9372-F4C5D936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Annual flood series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63370-BCB1-4B42-BA91-BCA200F23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735" y="2184125"/>
            <a:ext cx="4303906" cy="3229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125CC3-D2E1-4D6E-B0EB-5A617ACB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08816"/>
            <a:ext cx="4137755" cy="310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87419-AFF2-4B93-B689-54F6179B55CE}"/>
                  </a:ext>
                </a:extLst>
              </p:cNvPr>
              <p:cNvSpPr txBox="1"/>
              <p:nvPr/>
            </p:nvSpPr>
            <p:spPr>
              <a:xfrm>
                <a:off x="6880514" y="5581071"/>
                <a:ext cx="1482436" cy="6594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87419-AFF2-4B93-B689-54F6179B5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14" y="5581071"/>
                <a:ext cx="1482436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996A468-A17B-419C-B54E-1AAC98FD95B5}"/>
              </a:ext>
            </a:extLst>
          </p:cNvPr>
          <p:cNvSpPr/>
          <p:nvPr/>
        </p:nvSpPr>
        <p:spPr>
          <a:xfrm>
            <a:off x="8908472" y="2639291"/>
            <a:ext cx="519545" cy="5126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5DE2E-731D-45F9-928A-99671FF0338F}"/>
              </a:ext>
            </a:extLst>
          </p:cNvPr>
          <p:cNvCxnSpPr>
            <a:cxnSpLocks/>
          </p:cNvCxnSpPr>
          <p:nvPr/>
        </p:nvCxnSpPr>
        <p:spPr>
          <a:xfrm flipV="1">
            <a:off x="9168245" y="2895600"/>
            <a:ext cx="0" cy="175952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078B0B-778B-484C-AF68-64B26EC72078}"/>
              </a:ext>
            </a:extLst>
          </p:cNvPr>
          <p:cNvSpPr txBox="1"/>
          <p:nvPr/>
        </p:nvSpPr>
        <p:spPr>
          <a:xfrm>
            <a:off x="9921586" y="5310611"/>
            <a:ext cx="18201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careful with extrapolation beyond flood of record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3397A-2510-49FC-A498-82B1FFEDB47B}"/>
              </a:ext>
            </a:extLst>
          </p:cNvPr>
          <p:cNvSpPr/>
          <p:nvPr/>
        </p:nvSpPr>
        <p:spPr>
          <a:xfrm>
            <a:off x="6880514" y="2895600"/>
            <a:ext cx="1737013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56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How to learn more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5509" cy="49215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Help within R (look at examples!)</a:t>
            </a:r>
          </a:p>
          <a:p>
            <a:endParaRPr lang="en-US" dirty="0"/>
          </a:p>
          <a:p>
            <a:r>
              <a:rPr lang="en-US" dirty="0"/>
              <a:t>Free online courses (e.g. Coursera)</a:t>
            </a:r>
          </a:p>
          <a:p>
            <a:endParaRPr lang="en-US" dirty="0"/>
          </a:p>
          <a:p>
            <a:r>
              <a:rPr lang="en-US" dirty="0"/>
              <a:t>Extensive online documentation</a:t>
            </a:r>
          </a:p>
          <a:p>
            <a:pPr lvl="1"/>
            <a:r>
              <a:rPr lang="en-US" dirty="0"/>
              <a:t>Quick-R</a:t>
            </a:r>
          </a:p>
          <a:p>
            <a:pPr lvl="1"/>
            <a:endParaRPr lang="en-US" dirty="0"/>
          </a:p>
          <a:p>
            <a:r>
              <a:rPr lang="en-US" dirty="0"/>
              <a:t>Participate in online forums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Subscribe to blogs and other alerts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Network with users in your research areas</a:t>
            </a:r>
          </a:p>
          <a:p>
            <a:endParaRPr lang="en-US" dirty="0"/>
          </a:p>
          <a:p>
            <a:r>
              <a:rPr lang="en-US" dirty="0"/>
              <a:t>Give a tutorial or workshop to peers!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29E41-A8E4-4DE9-929C-926301090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2" t="12507" r="16932" b="5432"/>
          <a:stretch/>
        </p:blipFill>
        <p:spPr>
          <a:xfrm>
            <a:off x="6269182" y="1967345"/>
            <a:ext cx="5084618" cy="34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to help you learn R:</a:t>
            </a:r>
          </a:p>
          <a:p>
            <a:pPr lvl="1"/>
            <a:r>
              <a:rPr lang="en-US" dirty="0"/>
              <a:t>Training on trend analysis and distribution fitting (TBD)</a:t>
            </a:r>
          </a:p>
          <a:p>
            <a:pPr lvl="1"/>
            <a:r>
              <a:rPr lang="en-US" dirty="0"/>
              <a:t>Graphics for posters (consider using ggplot2 package)</a:t>
            </a:r>
          </a:p>
          <a:p>
            <a:endParaRPr lang="en-US" dirty="0"/>
          </a:p>
          <a:p>
            <a:r>
              <a:rPr lang="en-US" dirty="0"/>
              <a:t>Materials will be on </a:t>
            </a:r>
            <a:r>
              <a:rPr lang="en-US" dirty="0">
                <a:hlinkClick r:id="rId2"/>
              </a:rPr>
              <a:t>my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site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E-mail me at </a:t>
            </a:r>
            <a:r>
              <a:rPr lang="en-US" dirty="0">
                <a:hlinkClick r:id="rId3"/>
              </a:rPr>
              <a:t>jory.hecht@uvm.edu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6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3025-7D38-4FF2-A6F3-2B401321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0B5-04FB-4360-88E9-9AB5A41B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879"/>
            <a:ext cx="10515600" cy="4351338"/>
          </a:xfrm>
        </p:spPr>
        <p:txBody>
          <a:bodyPr/>
          <a:lstStyle/>
          <a:p>
            <a:r>
              <a:rPr lang="en-US" dirty="0"/>
              <a:t>Basic R data types, objects, and commands</a:t>
            </a:r>
          </a:p>
          <a:p>
            <a:endParaRPr lang="en-US" dirty="0"/>
          </a:p>
          <a:p>
            <a:r>
              <a:rPr lang="en-US" dirty="0"/>
              <a:t>Daily mean discharge time series</a:t>
            </a:r>
          </a:p>
          <a:p>
            <a:endParaRPr lang="en-US" dirty="0"/>
          </a:p>
          <a:p>
            <a:r>
              <a:rPr lang="en-US" dirty="0"/>
              <a:t>Relating daily precipitation to daily mean discharge</a:t>
            </a:r>
          </a:p>
          <a:p>
            <a:endParaRPr lang="en-US" dirty="0"/>
          </a:p>
          <a:p>
            <a:r>
              <a:rPr lang="en-US" dirty="0"/>
              <a:t>Flood frequency analysis </a:t>
            </a:r>
          </a:p>
        </p:txBody>
      </p:sp>
    </p:spTree>
    <p:extLst>
      <p:ext uri="{BB962C8B-B14F-4D97-AF65-F5344CB8AC3E}">
        <p14:creationId xmlns:p14="http://schemas.microsoft.com/office/powerpoint/2010/main" val="68512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91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588"/>
            <a:ext cx="588125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Developed from S statistical software</a:t>
            </a:r>
          </a:p>
          <a:p>
            <a:endParaRPr lang="en-US" dirty="0"/>
          </a:p>
          <a:p>
            <a:r>
              <a:rPr lang="en-US" dirty="0"/>
              <a:t>Free open-source software used in natural and social science disciplines</a:t>
            </a:r>
          </a:p>
          <a:p>
            <a:endParaRPr lang="en-US" dirty="0"/>
          </a:p>
          <a:p>
            <a:r>
              <a:rPr lang="en-US" dirty="0"/>
              <a:t>Users can create functions and packages</a:t>
            </a:r>
          </a:p>
          <a:p>
            <a:endParaRPr lang="en-US" dirty="0"/>
          </a:p>
          <a:p>
            <a:r>
              <a:rPr lang="en-US" dirty="0"/>
              <a:t>Core group regulates key functions, but extensive user community contributes</a:t>
            </a:r>
          </a:p>
          <a:p>
            <a:endParaRPr lang="en-US" dirty="0"/>
          </a:p>
          <a:p>
            <a:r>
              <a:rPr lang="en-US" dirty="0"/>
              <a:t>Advanced statistical and graphical  capabilities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CC223-4ECD-4261-B524-55222989C4BC}"/>
              </a:ext>
            </a:extLst>
          </p:cNvPr>
          <p:cNvSpPr txBox="1"/>
          <p:nvPr/>
        </p:nvSpPr>
        <p:spPr>
          <a:xfrm>
            <a:off x="7342909" y="3108742"/>
            <a:ext cx="4010891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“Hard things are easy, but easy things are hard”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Common complaint from beginning R users</a:t>
            </a:r>
          </a:p>
        </p:txBody>
      </p:sp>
    </p:spTree>
    <p:extLst>
      <p:ext uri="{BB962C8B-B14F-4D97-AF65-F5344CB8AC3E}">
        <p14:creationId xmlns:p14="http://schemas.microsoft.com/office/powerpoint/2010/main" val="89595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04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Common data types (modes) in 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1EA256-8464-433D-BFBF-B489B94E1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41625"/>
              </p:ext>
            </p:extLst>
          </p:nvPr>
        </p:nvGraphicFramePr>
        <p:xfrm>
          <a:off x="838200" y="1908752"/>
          <a:ext cx="10515600" cy="3106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945">
                  <a:extLst>
                    <a:ext uri="{9D8B030D-6E8A-4147-A177-3AD203B41FA5}">
                      <a16:colId xmlns:a16="http://schemas.microsoft.com/office/drawing/2014/main" val="2494574307"/>
                    </a:ext>
                  </a:extLst>
                </a:gridCol>
                <a:gridCol w="8319655">
                  <a:extLst>
                    <a:ext uri="{9D8B030D-6E8A-4147-A177-3AD203B41FA5}">
                      <a16:colId xmlns:a16="http://schemas.microsoft.com/office/drawing/2014/main" val="33446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18883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r>
                        <a:rPr lang="en-US" sz="2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0.54, 3, 4.66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69300"/>
                  </a:ext>
                </a:extLst>
              </a:tr>
              <a:tr h="658728">
                <a:tc>
                  <a:txBody>
                    <a:bodyPr/>
                    <a:lstStyle/>
                    <a:p>
                      <a:r>
                        <a:rPr lang="en-US" sz="2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42368"/>
                  </a:ext>
                </a:extLst>
              </a:tr>
              <a:tr h="632170">
                <a:tc>
                  <a:txBody>
                    <a:bodyPr/>
                    <a:lstStyle/>
                    <a:p>
                      <a:r>
                        <a:rPr lang="en-US" sz="2400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13363"/>
                  </a:ext>
                </a:extLst>
              </a:tr>
              <a:tr h="734291">
                <a:tc>
                  <a:txBody>
                    <a:bodyPr/>
                    <a:lstStyle/>
                    <a:p>
                      <a:r>
                        <a:rPr lang="en-US" sz="24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15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98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0239-2792-43E8-A5E0-B4DF442E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Dates and times in R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FDE6DD7-AA2E-44EA-9E6B-A1996A5CC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967389"/>
              </p:ext>
            </p:extLst>
          </p:nvPr>
        </p:nvGraphicFramePr>
        <p:xfrm>
          <a:off x="838200" y="1908752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218">
                  <a:extLst>
                    <a:ext uri="{9D8B030D-6E8A-4147-A177-3AD203B41FA5}">
                      <a16:colId xmlns:a16="http://schemas.microsoft.com/office/drawing/2014/main" val="2494574307"/>
                    </a:ext>
                  </a:extLst>
                </a:gridCol>
                <a:gridCol w="3605573">
                  <a:extLst>
                    <a:ext uri="{9D8B030D-6E8A-4147-A177-3AD203B41FA5}">
                      <a16:colId xmlns:a16="http://schemas.microsoft.com/office/drawing/2014/main" val="334463746"/>
                    </a:ext>
                  </a:extLst>
                </a:gridCol>
                <a:gridCol w="4644809">
                  <a:extLst>
                    <a:ext uri="{9D8B030D-6E8A-4147-A177-3AD203B41FA5}">
                      <a16:colId xmlns:a16="http://schemas.microsoft.com/office/drawing/2014/main" val="304606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18883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6/19/2017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Does not include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69300"/>
                  </a:ext>
                </a:extLst>
              </a:tr>
              <a:tr h="658728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POSIXct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(Calendar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6/19/2017  10:00:00 AM EDT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Stored as the number of seconds since the beginning of 1970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42368"/>
                  </a:ext>
                </a:extLst>
              </a:tr>
              <a:tr h="63217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POSIXlt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(Local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6/19/2017  10:00:00 AM EDT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Stored as a collection of numeric vectors of various time components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1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2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438C-A2EE-4A66-85A5-3187A076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Common types of objects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99F5342-2DBA-458F-ACD5-91748FC62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099536"/>
              </p:ext>
            </p:extLst>
          </p:nvPr>
        </p:nvGraphicFramePr>
        <p:xfrm>
          <a:off x="838200" y="1496292"/>
          <a:ext cx="10515600" cy="500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855">
                  <a:extLst>
                    <a:ext uri="{9D8B030D-6E8A-4147-A177-3AD203B41FA5}">
                      <a16:colId xmlns:a16="http://schemas.microsoft.com/office/drawing/2014/main" val="2494574307"/>
                    </a:ext>
                  </a:extLst>
                </a:gridCol>
                <a:gridCol w="3951936">
                  <a:extLst>
                    <a:ext uri="{9D8B030D-6E8A-4147-A177-3AD203B41FA5}">
                      <a16:colId xmlns:a16="http://schemas.microsoft.com/office/drawing/2014/main" val="334463746"/>
                    </a:ext>
                  </a:extLst>
                </a:gridCol>
                <a:gridCol w="4644809">
                  <a:extLst>
                    <a:ext uri="{9D8B030D-6E8A-4147-A177-3AD203B41FA5}">
                      <a16:colId xmlns:a16="http://schemas.microsoft.com/office/drawing/2014/main" val="304606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18883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r>
                        <a:rPr lang="en-US" sz="2400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One dimensional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Includes scalars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69300"/>
                  </a:ext>
                </a:extLst>
              </a:tr>
              <a:tr h="658728">
                <a:tc>
                  <a:txBody>
                    <a:bodyPr/>
                    <a:lstStyle/>
                    <a:p>
                      <a:r>
                        <a:rPr lang="en-US" sz="24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Two-dimensional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columns must have same mode and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42368"/>
                  </a:ext>
                </a:extLst>
              </a:tr>
              <a:tr h="632170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N-dimensional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 columns must have same mode and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13363"/>
                  </a:ext>
                </a:extLst>
              </a:tr>
              <a:tr h="632170">
                <a:tc>
                  <a:txBody>
                    <a:bodyPr/>
                    <a:lstStyle/>
                    <a:p>
                      <a:r>
                        <a:rPr lang="en-US" sz="2400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Two-dimensional dataset, can have different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Similar to an Excel spreadsheet, columns must be of equal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64765"/>
                  </a:ext>
                </a:extLst>
              </a:tr>
              <a:tr h="632170"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Ordered collection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contain different object and data types of different lengths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4104"/>
                  </a:ext>
                </a:extLst>
              </a:tr>
              <a:tr h="63217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 nominal (categorical)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order factors on a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6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B9BB-8BC1-4079-A476-C1BBAE0E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3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Apply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1ED1-E9CC-4E33-81BB-93CB6249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841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Quick way of applying functions across rows and columns</a:t>
            </a:r>
          </a:p>
          <a:p>
            <a:endParaRPr lang="en-US" dirty="0"/>
          </a:p>
          <a:p>
            <a:r>
              <a:rPr lang="en-US" dirty="0"/>
              <a:t>To average across rows:</a:t>
            </a:r>
          </a:p>
          <a:p>
            <a:pPr lvl="1"/>
            <a:r>
              <a:rPr lang="en-US" dirty="0"/>
              <a:t>apply(TSI,1,mean)</a:t>
            </a:r>
          </a:p>
          <a:p>
            <a:endParaRPr lang="en-US" dirty="0"/>
          </a:p>
          <a:p>
            <a:r>
              <a:rPr lang="en-US" dirty="0"/>
              <a:t>To average across columns:</a:t>
            </a:r>
          </a:p>
          <a:p>
            <a:pPr lvl="1"/>
            <a:r>
              <a:rPr lang="en-US" dirty="0"/>
              <a:t>apply(TSI,2,mean)</a:t>
            </a:r>
          </a:p>
          <a:p>
            <a:endParaRPr lang="en-US" dirty="0"/>
          </a:p>
          <a:p>
            <a:r>
              <a:rPr lang="en-US" dirty="0"/>
              <a:t>Variations for:</a:t>
            </a:r>
          </a:p>
          <a:p>
            <a:pPr lvl="1"/>
            <a:r>
              <a:rPr lang="en-US" dirty="0"/>
              <a:t>lists (</a:t>
            </a:r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subsetting</a:t>
            </a:r>
            <a:r>
              <a:rPr lang="en-US" dirty="0"/>
              <a:t> (</a:t>
            </a:r>
            <a:r>
              <a:rPr lang="en-US" dirty="0" err="1"/>
              <a:t>tapply</a:t>
            </a:r>
            <a:r>
              <a:rPr lang="en-US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D35B9B-E474-4A4C-8220-CB2DD5CE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58301"/>
              </p:ext>
            </p:extLst>
          </p:nvPr>
        </p:nvGraphicFramePr>
        <p:xfrm>
          <a:off x="6442365" y="3074194"/>
          <a:ext cx="491143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2287">
                  <a:extLst>
                    <a:ext uri="{9D8B030D-6E8A-4147-A177-3AD203B41FA5}">
                      <a16:colId xmlns:a16="http://schemas.microsoft.com/office/drawing/2014/main" val="1968977211"/>
                    </a:ext>
                  </a:extLst>
                </a:gridCol>
                <a:gridCol w="982287">
                  <a:extLst>
                    <a:ext uri="{9D8B030D-6E8A-4147-A177-3AD203B41FA5}">
                      <a16:colId xmlns:a16="http://schemas.microsoft.com/office/drawing/2014/main" val="2126961941"/>
                    </a:ext>
                  </a:extLst>
                </a:gridCol>
                <a:gridCol w="982287">
                  <a:extLst>
                    <a:ext uri="{9D8B030D-6E8A-4147-A177-3AD203B41FA5}">
                      <a16:colId xmlns:a16="http://schemas.microsoft.com/office/drawing/2014/main" val="1773753645"/>
                    </a:ext>
                  </a:extLst>
                </a:gridCol>
                <a:gridCol w="982287">
                  <a:extLst>
                    <a:ext uri="{9D8B030D-6E8A-4147-A177-3AD203B41FA5}">
                      <a16:colId xmlns:a16="http://schemas.microsoft.com/office/drawing/2014/main" val="193264252"/>
                    </a:ext>
                  </a:extLst>
                </a:gridCol>
                <a:gridCol w="982287">
                  <a:extLst>
                    <a:ext uri="{9D8B030D-6E8A-4147-A177-3AD203B41FA5}">
                      <a16:colId xmlns:a16="http://schemas.microsoft.com/office/drawing/2014/main" val="128529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6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158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E18E87-EEDF-4457-AE33-CF4BCC3569A1}"/>
              </a:ext>
            </a:extLst>
          </p:cNvPr>
          <p:cNvSpPr txBox="1"/>
          <p:nvPr/>
        </p:nvSpPr>
        <p:spPr>
          <a:xfrm>
            <a:off x="6442362" y="2325228"/>
            <a:ext cx="491143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Hypothetical Trophic State Index (TSI)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268DE-220B-4DBB-BBC9-E4E0D48577F5}"/>
              </a:ext>
            </a:extLst>
          </p:cNvPr>
          <p:cNvSpPr txBox="1"/>
          <p:nvPr/>
        </p:nvSpPr>
        <p:spPr>
          <a:xfrm>
            <a:off x="6442363" y="5461916"/>
            <a:ext cx="4911435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TSI &gt; 50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eutrophic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F3C3-FBA5-4E14-990D-0AE83D4D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6502-30BD-4676-ABED-DC0997D8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0" y="1853335"/>
            <a:ext cx="527165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explore different climate and land-use changes with the IAM:</a:t>
            </a:r>
          </a:p>
          <a:p>
            <a:endParaRPr lang="en-US" dirty="0"/>
          </a:p>
          <a:p>
            <a:r>
              <a:rPr lang="en-US" dirty="0"/>
              <a:t>27 Scenarios total (3 x 3 x 3)</a:t>
            </a:r>
          </a:p>
          <a:p>
            <a:endParaRPr lang="en-US" dirty="0"/>
          </a:p>
          <a:p>
            <a:r>
              <a:rPr lang="en-US" dirty="0"/>
              <a:t>Create an empty array to store IAM simulations</a:t>
            </a:r>
          </a:p>
          <a:p>
            <a:endParaRPr lang="en-US" dirty="0"/>
          </a:p>
          <a:p>
            <a:r>
              <a:rPr lang="en-US" dirty="0"/>
              <a:t>Scenarios &lt;- array(NA, dim=c(length(dT), </a:t>
            </a:r>
          </a:p>
          <a:p>
            <a:pPr marL="0" indent="0">
              <a:buNone/>
            </a:pPr>
            <a:r>
              <a:rPr lang="en-US" dirty="0"/>
              <a:t>	   length(</a:t>
            </a:r>
            <a:r>
              <a:rPr lang="en-US" dirty="0" err="1"/>
              <a:t>dP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length(</a:t>
            </a:r>
            <a:r>
              <a:rPr lang="en-US" dirty="0" err="1"/>
              <a:t>dAg</a:t>
            </a:r>
            <a:r>
              <a:rPr lang="en-US" dirty="0"/>
              <a:t>))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44702-34A5-4D55-A1F6-1D1799414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45957"/>
              </p:ext>
            </p:extLst>
          </p:nvPr>
        </p:nvGraphicFramePr>
        <p:xfrm>
          <a:off x="6373090" y="2554880"/>
          <a:ext cx="4980710" cy="2560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7903">
                  <a:extLst>
                    <a:ext uri="{9D8B030D-6E8A-4147-A177-3AD203B41FA5}">
                      <a16:colId xmlns:a16="http://schemas.microsoft.com/office/drawing/2014/main" val="1511487946"/>
                    </a:ext>
                  </a:extLst>
                </a:gridCol>
                <a:gridCol w="1032847">
                  <a:extLst>
                    <a:ext uri="{9D8B030D-6E8A-4147-A177-3AD203B41FA5}">
                      <a16:colId xmlns:a16="http://schemas.microsoft.com/office/drawing/2014/main" val="2948187531"/>
                    </a:ext>
                  </a:extLst>
                </a:gridCol>
                <a:gridCol w="1098310">
                  <a:extLst>
                    <a:ext uri="{9D8B030D-6E8A-4147-A177-3AD203B41FA5}">
                      <a16:colId xmlns:a16="http://schemas.microsoft.com/office/drawing/2014/main" val="891668936"/>
                    </a:ext>
                  </a:extLst>
                </a:gridCol>
                <a:gridCol w="1241650">
                  <a:extLst>
                    <a:ext uri="{9D8B030D-6E8A-4147-A177-3AD203B41FA5}">
                      <a16:colId xmlns:a16="http://schemas.microsoft.com/office/drawing/2014/main" val="178165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State1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State2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State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67498"/>
                  </a:ext>
                </a:extLst>
              </a:tr>
              <a:tr h="225676">
                <a:tc>
                  <a:txBody>
                    <a:bodyPr/>
                    <a:lstStyle/>
                    <a:p>
                      <a:r>
                        <a:rPr lang="el-GR" dirty="0"/>
                        <a:t>Δ</a:t>
                      </a:r>
                      <a:r>
                        <a:rPr lang="en-US" dirty="0"/>
                        <a:t>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9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Δ</a:t>
                      </a:r>
                      <a:r>
                        <a:rPr lang="en-US" dirty="0"/>
                        <a:t>Precipitation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Δ</a:t>
                      </a:r>
                      <a:r>
                        <a:rPr lang="en-US" dirty="0"/>
                        <a:t>Agricultural Land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9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0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1163</Words>
  <Application>Microsoft Office PowerPoint</Application>
  <PresentationFormat>Widescreen</PresentationFormat>
  <Paragraphs>304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R for Environmental Data Analysis</vt:lpstr>
      <vt:lpstr>Workshop overview</vt:lpstr>
      <vt:lpstr>Workshop outline</vt:lpstr>
      <vt:lpstr>R background</vt:lpstr>
      <vt:lpstr>Common data types (modes) in R</vt:lpstr>
      <vt:lpstr>Dates and times in R</vt:lpstr>
      <vt:lpstr>Common types of objects</vt:lpstr>
      <vt:lpstr>Apply functions</vt:lpstr>
      <vt:lpstr>Array example</vt:lpstr>
      <vt:lpstr>USGS streamflow data</vt:lpstr>
      <vt:lpstr>Missisquoi Bay basin</vt:lpstr>
      <vt:lpstr>Let’s look at the data frame</vt:lpstr>
      <vt:lpstr>For loops</vt:lpstr>
      <vt:lpstr>Missing data</vt:lpstr>
      <vt:lpstr>Water years</vt:lpstr>
      <vt:lpstr>Period-of-record flow duration curves (FDCs)</vt:lpstr>
      <vt:lpstr>Annual flow duration curves</vt:lpstr>
      <vt:lpstr>PowerPoint Presentation</vt:lpstr>
      <vt:lpstr>Creating functions</vt:lpstr>
      <vt:lpstr>Plot margins in R</vt:lpstr>
      <vt:lpstr>Examining Water Year 1998</vt:lpstr>
      <vt:lpstr>PowerPoint Presentation</vt:lpstr>
      <vt:lpstr>Annual flood series</vt:lpstr>
      <vt:lpstr>Flood frequency analysis</vt:lpstr>
      <vt:lpstr>Annual flood series</vt:lpstr>
      <vt:lpstr>How to learn more R</vt:lpstr>
      <vt:lpstr>Thank you!</vt:lpstr>
    </vt:vector>
  </TitlesOfParts>
  <Company>University of Vermont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Environmental Data Analysis</dc:title>
  <dc:creator>Jory Hecht</dc:creator>
  <cp:lastModifiedBy>Jory</cp:lastModifiedBy>
  <cp:revision>74</cp:revision>
  <dcterms:created xsi:type="dcterms:W3CDTF">2017-04-24T18:39:13Z</dcterms:created>
  <dcterms:modified xsi:type="dcterms:W3CDTF">2017-07-06T02:24:23Z</dcterms:modified>
</cp:coreProperties>
</file>