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6CFA-B896-9044-BB72-B2FE06D20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4B43-20C2-D74B-A307-9EFFC196E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1852-92E6-DD47-9F95-E90E0E35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CD2B-B277-BB46-AEDC-81611B098FB3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3B394-9904-0040-A0BB-A1E5E322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5E54-0066-C042-906A-F39E6DA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65C7-FBBD-C342-BA32-BDB2CCE8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9DA6-92FF-CD4E-B98C-506A9C7D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12C77-398F-EE40-8C3D-D866B920A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C79E5-F58D-7345-BC7F-BDD4EF49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CD2B-B277-BB46-AEDC-81611B098FB3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75B4-D284-204D-AC23-AA185D8E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72E4-2F6D-EB45-80ED-0FCA6BFA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65C7-FBBD-C342-BA32-BDB2CCE8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81970-CF40-C94B-8AB9-FEC67E13E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92F84-801D-6B41-872C-AFE5DA24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EE69-C4DB-E844-B293-003C1EFF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CD2B-B277-BB46-AEDC-81611B098FB3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CC7E-246E-E44E-8BFF-87C17207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122D-F37E-1344-BA36-FB0EF265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65C7-FBBD-C342-BA32-BDB2CCE8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8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B9DB-57F9-C848-A24B-F3B9FE9A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7C0C-F1A8-5841-BB77-2AC9AAD7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E91F-2728-844F-8B98-A6F86AB9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CD2B-B277-BB46-AEDC-81611B098FB3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785D-345A-8648-9CED-DE585CEF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4136-19FE-D34B-AC59-181D437E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65C7-FBBD-C342-BA32-BDB2CCE8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9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5976-0B42-7D4D-9CEB-DE4ACBDB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247-C755-0542-830B-364CDB66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0C39-BA56-AC49-88A4-0C4E7CC3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CD2B-B277-BB46-AEDC-81611B098FB3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F19B-F460-DF4A-A22E-D962376D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4679-E806-7744-A914-CDBA432B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65C7-FBBD-C342-BA32-BDB2CCE8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5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9FB0-4367-E446-A33F-EC1AD3CF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4912-5AC2-1E43-B5EB-B5E13D386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D7059-C66C-244A-AC58-719014CBC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4EDA0-EC75-9244-AB33-52E4DA0B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CD2B-B277-BB46-AEDC-81611B098FB3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E2DE8-35D3-A943-A4D0-9A262766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0F89D-2D4F-4F42-849D-E45F7317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65C7-FBBD-C342-BA32-BDB2CCE8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42DD-A99D-5840-93C0-3AA39F4A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8C48-6DF7-6042-ADC3-6CFCA8B3C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28EBC-1F54-B540-92E4-A24B1C914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31069-DAF5-2947-BC4F-D8C79435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DE1C9-3215-2B4A-B1C8-DBE491E91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8B054-65B5-6849-AF96-0FF73D77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CD2B-B277-BB46-AEDC-81611B098FB3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BBB0F-FEBB-CA4E-8CDA-D18CFE90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43641-083D-374C-BEBA-78E29F2A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65C7-FBBD-C342-BA32-BDB2CCE8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4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3063-1F97-E841-8D03-6A9F5B3B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1AAAA-E59E-6540-850D-1CDA461C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CD2B-B277-BB46-AEDC-81611B098FB3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F403B-7142-3041-BE12-74DC16AF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54B62-7C6B-7C43-91E2-AFA3ACDC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65C7-FBBD-C342-BA32-BDB2CCE8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51B9C-CABF-F94B-AADC-849078C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CD2B-B277-BB46-AEDC-81611B098FB3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FE2AE-937D-AF4F-866B-C59A6365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20F7E-29FA-424F-9044-56BD5C17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65C7-FBBD-C342-BA32-BDB2CCE8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5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9BD9-AE5C-154C-BFDD-17D1E7EC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2D09-D8AD-E840-BD45-E5AC5538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6AF80-D81A-484A-A844-BCF1AB369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21FB9-7DF0-7C40-A106-FA4B563F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CD2B-B277-BB46-AEDC-81611B098FB3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3ED6-89FF-584E-A4C6-92E3DA4E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A83E7-F57B-C947-9EF5-ECCE4F42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65C7-FBBD-C342-BA32-BDB2CCE8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7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7BA9-0788-0F43-ABF5-067E8183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97600-801A-EF47-8C4B-E3FCFFD8D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A7C82-74CF-DA4F-A412-BC51B56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B0FE5-BEF9-454A-89CE-7E26FBE2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CD2B-B277-BB46-AEDC-81611B098FB3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4E35-BF8E-A242-92BD-3120AFA5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01162-61D1-B246-9772-D03BB168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65C7-FBBD-C342-BA32-BDB2CCE8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A4E7F-BEB6-054D-A7BC-7B1316AD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EED64-00A6-C941-8F24-5CD25E6D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2C67-9ECC-B34B-B731-F17891C97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CD2B-B277-BB46-AEDC-81611B098FB3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B062-F8CD-D84D-950F-6A0255A72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ED5A8-0BA6-224D-850C-80FD6FB45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665C7-FBBD-C342-BA32-BDB2CCE8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0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arch.rcsb.org/index.html#search-operato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7601-6E08-7E42-AF09-A7BF14145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MAPT Phylogenetic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1FD99-9036-9446-8736-5C6A1C86E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Sheppard</a:t>
            </a:r>
          </a:p>
          <a:p>
            <a:r>
              <a:rPr lang="en-US" dirty="0"/>
              <a:t>1/7/22</a:t>
            </a:r>
          </a:p>
        </p:txBody>
      </p:sp>
    </p:spTree>
    <p:extLst>
      <p:ext uri="{BB962C8B-B14F-4D97-AF65-F5344CB8AC3E}">
        <p14:creationId xmlns:p14="http://schemas.microsoft.com/office/powerpoint/2010/main" val="69774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79C1-6CC1-A543-8A2C-6F02D130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1D79-D209-8D42-9927-0E170BEE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attempt:</a:t>
            </a:r>
          </a:p>
          <a:p>
            <a:pPr lvl="1"/>
            <a:r>
              <a:rPr lang="en-US" dirty="0"/>
              <a:t>Search NCBI for all accession numbers in Reg’s phylogenetic tree, take most recent NCBI entry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NCBI web-based MSA and Phylogenetic analysis tools</a:t>
            </a:r>
          </a:p>
          <a:p>
            <a:pPr lvl="1"/>
            <a:r>
              <a:rPr lang="en-US" dirty="0"/>
              <a:t>Found large mismatch between returned sequence lengths and the lengths indicated in Reg’s result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5F5BE5-87F1-E64A-8B71-E443B39B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8505"/>
            <a:ext cx="2849217" cy="1489733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14373A4-F02A-B04F-8EC7-824291F061F6}"/>
              </a:ext>
            </a:extLst>
          </p:cNvPr>
          <p:cNvSpPr/>
          <p:nvPr/>
        </p:nvSpPr>
        <p:spPr>
          <a:xfrm>
            <a:off x="4482942" y="3727108"/>
            <a:ext cx="1613058" cy="35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3F108C96-8D87-BD44-AD24-7E6964A2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69" y="2719921"/>
            <a:ext cx="5402556" cy="23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4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4420-30F7-2248-90DC-FCEF0D47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C982-74D4-AC4F-ADD1-6B28D25F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12DA37E-316C-134B-AFEB-0F44A606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494" y="830661"/>
            <a:ext cx="7097506" cy="5830094"/>
          </a:xfrm>
          <a:prstGeom prst="rect">
            <a:avLst/>
          </a:prstGeom>
        </p:spPr>
      </p:pic>
      <p:pic>
        <p:nvPicPr>
          <p:cNvPr id="5" name="Content Placeholder 8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BE89DF57-C263-2A4B-B30E-D1920C1A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4454"/>
            <a:ext cx="1845623" cy="4862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E12C6-9734-3340-BFC1-914FC52C7062}"/>
              </a:ext>
            </a:extLst>
          </p:cNvPr>
          <p:cNvSpPr txBox="1"/>
          <p:nvPr/>
        </p:nvSpPr>
        <p:spPr>
          <a:xfrm>
            <a:off x="1109230" y="98162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Reg’s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C0E5D-412A-7E4F-AD3F-53CC11EAB1F5}"/>
              </a:ext>
            </a:extLst>
          </p:cNvPr>
          <p:cNvSpPr txBox="1"/>
          <p:nvPr/>
        </p:nvSpPr>
        <p:spPr>
          <a:xfrm>
            <a:off x="6280828" y="612297"/>
            <a:ext cx="410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Replication – Similar Result using MUSCLE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28904-FAF9-EC4E-AF72-C5ACF7A62B8B}"/>
              </a:ext>
            </a:extLst>
          </p:cNvPr>
          <p:cNvSpPr/>
          <p:nvPr/>
        </p:nvSpPr>
        <p:spPr>
          <a:xfrm>
            <a:off x="1529395" y="1408191"/>
            <a:ext cx="1092424" cy="76235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B3F77-27D6-6348-B2F4-1A436AF8D5DB}"/>
              </a:ext>
            </a:extLst>
          </p:cNvPr>
          <p:cNvSpPr/>
          <p:nvPr/>
        </p:nvSpPr>
        <p:spPr>
          <a:xfrm>
            <a:off x="6795028" y="5873599"/>
            <a:ext cx="3872972" cy="7871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4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3627-EE56-6A45-B498-3B9E9B55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Steps/Current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16A1-C6CC-5144-84B1-67DE1CE6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Obtaining exact matches for Reg’s input sequences, starting from: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50C0D38-B61F-934F-ABD2-332FC367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04" y="2796466"/>
            <a:ext cx="6614392" cy="33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4807-3A02-3F47-952F-A15FA787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Steps/Current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08C4-8D28-9741-A657-5A5916CD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blastp</a:t>
            </a:r>
            <a:r>
              <a:rPr lang="en-US" dirty="0"/>
              <a:t> query for each of Reg’s original sequences</a:t>
            </a:r>
          </a:p>
          <a:p>
            <a:pPr lvl="1"/>
            <a:r>
              <a:rPr lang="en-US" dirty="0"/>
              <a:t>Select highest match (100%), ensure</a:t>
            </a:r>
          </a:p>
          <a:p>
            <a:pPr marL="457200" lvl="1" indent="0">
              <a:buNone/>
            </a:pPr>
            <a:r>
              <a:rPr lang="en-US" dirty="0"/>
              <a:t>sequences match</a:t>
            </a:r>
          </a:p>
          <a:p>
            <a:pPr lvl="1"/>
            <a:r>
              <a:rPr lang="en-US" dirty="0"/>
              <a:t>Find desired result using </a:t>
            </a:r>
            <a:r>
              <a:rPr lang="en-US" dirty="0" err="1"/>
              <a:t>blastp</a:t>
            </a:r>
            <a:r>
              <a:rPr lang="en-US" dirty="0"/>
              <a:t> web tool: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for MAP2HSA4</a:t>
            </a:r>
          </a:p>
          <a:p>
            <a:pPr marL="457200" lvl="1" indent="0">
              <a:buNone/>
            </a:pPr>
            <a:r>
              <a:rPr lang="en-US" dirty="0"/>
              <a:t>Homo sapiens (human) chromosome 2,</a:t>
            </a:r>
          </a:p>
          <a:p>
            <a:pPr marL="457200" lvl="1" indent="0">
              <a:buNone/>
            </a:pPr>
            <a:r>
              <a:rPr lang="en-US" dirty="0"/>
              <a:t>GRCh37.p10 Primary Assembly 1915 bp)</a:t>
            </a:r>
          </a:p>
        </p:txBody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0626E20F-9DE4-E04E-AD54-31569B135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77" y="3429000"/>
            <a:ext cx="547162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2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E82A-6E2A-5149-9D4A-ED409050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to a Programmatic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C9F4-DCE7-3E4B-8F94-24B1B2AA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blastp</a:t>
            </a:r>
            <a:r>
              <a:rPr lang="en-US" dirty="0"/>
              <a:t> command line interface:</a:t>
            </a:r>
          </a:p>
          <a:p>
            <a:pPr marL="0" indent="0">
              <a:buNone/>
            </a:pPr>
            <a:r>
              <a:rPr lang="en-US" sz="1800" dirty="0">
                <a:latin typeface="Lucida Sans Typewriter" panose="020B0509030504030204" pitchFamily="49" charset="77"/>
              </a:rPr>
              <a:t>$ </a:t>
            </a:r>
            <a:r>
              <a:rPr lang="en-US" sz="1800" dirty="0" err="1">
                <a:latin typeface="Lucida Sans Typewriter" panose="020B0509030504030204" pitchFamily="49" charset="77"/>
              </a:rPr>
              <a:t>blastp</a:t>
            </a:r>
            <a:r>
              <a:rPr lang="en-US" sz="1800" dirty="0">
                <a:latin typeface="Lucida Sans Typewriter" panose="020B0509030504030204" pitchFamily="49" charset="77"/>
              </a:rPr>
              <a:t> -</a:t>
            </a:r>
            <a:r>
              <a:rPr lang="en-US" sz="1800" dirty="0" err="1">
                <a:latin typeface="Lucida Sans Typewriter" panose="020B0509030504030204" pitchFamily="49" charset="77"/>
              </a:rPr>
              <a:t>db</a:t>
            </a:r>
            <a:r>
              <a:rPr lang="en-US" sz="1800" dirty="0">
                <a:latin typeface="Lucida Sans Typewriter" panose="020B0509030504030204" pitchFamily="49" charset="77"/>
              </a:rPr>
              <a:t> nr -query </a:t>
            </a:r>
            <a:r>
              <a:rPr lang="en-US" sz="1800" dirty="0" err="1">
                <a:latin typeface="Lucida Sans Typewriter" panose="020B0509030504030204" pitchFamily="49" charset="77"/>
              </a:rPr>
              <a:t>temp.fasta</a:t>
            </a:r>
            <a:r>
              <a:rPr lang="en-US" sz="1800" dirty="0">
                <a:latin typeface="Lucida Sans Typewriter" panose="020B0509030504030204" pitchFamily="49" charset="77"/>
              </a:rPr>
              <a:t> -out </a:t>
            </a:r>
            <a:r>
              <a:rPr lang="en-US" sz="1800" dirty="0" err="1">
                <a:latin typeface="Lucida Sans Typewriter" panose="020B0509030504030204" pitchFamily="49" charset="77"/>
              </a:rPr>
              <a:t>temp.out</a:t>
            </a:r>
            <a:r>
              <a:rPr lang="en-US" sz="1800" dirty="0">
                <a:latin typeface="Lucida Sans Typewriter" panose="020B0509030504030204" pitchFamily="49" charset="77"/>
              </a:rPr>
              <a:t> -remote</a:t>
            </a:r>
          </a:p>
          <a:p>
            <a:pPr marL="0" indent="0">
              <a:buNone/>
            </a:pPr>
            <a:r>
              <a:rPr lang="en-US" sz="1800" dirty="0">
                <a:latin typeface="Lucida Sans Typewriter" panose="020B0509030504030204" pitchFamily="49" charset="77"/>
              </a:rPr>
              <a:t>Error: [</a:t>
            </a:r>
            <a:r>
              <a:rPr lang="en-US" sz="1800" dirty="0" err="1">
                <a:latin typeface="Lucida Sans Typewriter" panose="020B0509030504030204" pitchFamily="49" charset="77"/>
              </a:rPr>
              <a:t>blastp</a:t>
            </a:r>
            <a:r>
              <a:rPr lang="en-US" sz="1800" dirty="0">
                <a:latin typeface="Lucida Sans Typewriter" panose="020B0509030504030204" pitchFamily="49" charset="77"/>
              </a:rPr>
              <a:t>] </a:t>
            </a:r>
            <a:r>
              <a:rPr lang="en-US" sz="1800" dirty="0" err="1">
                <a:latin typeface="Lucida Sans Typewriter" panose="020B0509030504030204" pitchFamily="49" charset="77"/>
              </a:rPr>
              <a:t>internal_error</a:t>
            </a:r>
            <a:r>
              <a:rPr lang="en-US" sz="1800" dirty="0">
                <a:latin typeface="Lucida Sans Typewriter" panose="020B0509030504030204" pitchFamily="49" charset="77"/>
              </a:rPr>
              <a:t>: (Severe Error) Blast search error: Details: search failed. # Informational Message: [blastsrv4.REAL]: Error: CPU usage limit was exceeded, resulting in SIGXCPU (24).</a:t>
            </a:r>
          </a:p>
          <a:p>
            <a:pPr lvl="1"/>
            <a:r>
              <a:rPr lang="en-US" dirty="0"/>
              <a:t>Number of ”high-scoring segment pairs (HSPs)” is too large to return the results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Look for option to only take top 10 results (TODO)</a:t>
            </a:r>
          </a:p>
        </p:txBody>
      </p:sp>
    </p:spTree>
    <p:extLst>
      <p:ext uri="{BB962C8B-B14F-4D97-AF65-F5344CB8AC3E}">
        <p14:creationId xmlns:p14="http://schemas.microsoft.com/office/powerpoint/2010/main" val="159620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1A7D-22A5-334F-8260-AB9F1BA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a Python Interface: </a:t>
            </a:r>
            <a:r>
              <a:rPr lang="en-US" dirty="0" err="1"/>
              <a:t>PyPDB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6138-BF05-964A-BC78-053B80B5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interface to RCSB Protein Data Bank (PDB)</a:t>
            </a:r>
          </a:p>
          <a:p>
            <a:r>
              <a:rPr lang="en-US" dirty="0"/>
              <a:t>Sequence search formerly used BLAST, now using </a:t>
            </a:r>
            <a:r>
              <a:rPr lang="en-US" dirty="0">
                <a:highlight>
                  <a:srgbClr val="FFFF00"/>
                </a:highlight>
              </a:rPr>
              <a:t>MMseqs2</a:t>
            </a:r>
          </a:p>
          <a:p>
            <a:r>
              <a:rPr lang="en-US" dirty="0"/>
              <a:t>Still learning the usage:</a:t>
            </a:r>
          </a:p>
          <a:p>
            <a:pPr marL="0" indent="0">
              <a:buNone/>
            </a:pPr>
            <a:r>
              <a:rPr lang="en-US" sz="1800" dirty="0">
                <a:latin typeface="Lucida Sans Typewriter" panose="020B0509030504030204" pitchFamily="49" charset="77"/>
              </a:rPr>
              <a:t>q = </a:t>
            </a:r>
            <a:r>
              <a:rPr lang="en-US" sz="1800" dirty="0" err="1">
                <a:latin typeface="Lucida Sans Typewriter" panose="020B0509030504030204" pitchFamily="49" charset="77"/>
              </a:rPr>
              <a:t>pypdb.Query</a:t>
            </a:r>
            <a:r>
              <a:rPr lang="en-US" sz="1800" dirty="0">
                <a:latin typeface="Lucida Sans Typewriter" panose="020B0509030504030204" pitchFamily="49" charset="77"/>
              </a:rPr>
              <a:t>(sequence, </a:t>
            </a:r>
            <a:r>
              <a:rPr lang="en-US" sz="1800" dirty="0" err="1">
                <a:latin typeface="Lucida Sans Typewriter" panose="020B0509030504030204" pitchFamily="49" charset="77"/>
              </a:rPr>
              <a:t>query_type</a:t>
            </a:r>
            <a:r>
              <a:rPr lang="en-US" sz="1800" dirty="0">
                <a:latin typeface="Lucida Sans Typewriter" panose="020B0509030504030204" pitchFamily="49" charset="77"/>
              </a:rPr>
              <a:t>="sequence", </a:t>
            </a:r>
            <a:r>
              <a:rPr lang="en-US" sz="1800" dirty="0" err="1">
                <a:latin typeface="Lucida Sans Typewriter" panose="020B0509030504030204" pitchFamily="49" charset="77"/>
              </a:rPr>
              <a:t>return_type</a:t>
            </a:r>
            <a:r>
              <a:rPr lang="en-US" sz="1800" dirty="0">
                <a:latin typeface="Lucida Sans Typewriter" panose="020B0509030504030204" pitchFamily="49" charset="77"/>
              </a:rPr>
              <a:t>="entry")</a:t>
            </a:r>
          </a:p>
          <a:p>
            <a:pPr marL="0" indent="0">
              <a:buNone/>
            </a:pPr>
            <a:r>
              <a:rPr lang="en-US" sz="1800" dirty="0">
                <a:latin typeface="Lucida Sans Typewriter" panose="020B0509030504030204" pitchFamily="49" charset="77"/>
              </a:rPr>
              <a:t>print(</a:t>
            </a:r>
            <a:r>
              <a:rPr lang="en-US" sz="1800" dirty="0" err="1">
                <a:latin typeface="Lucida Sans Typewriter" panose="020B0509030504030204" pitchFamily="49" charset="77"/>
              </a:rPr>
              <a:t>q.search</a:t>
            </a:r>
            <a:r>
              <a:rPr lang="en-US" sz="1800" dirty="0">
                <a:latin typeface="Lucida Sans Typewriter" panose="020B0509030504030204" pitchFamily="49" charset="77"/>
              </a:rPr>
              <a:t>())</a:t>
            </a:r>
          </a:p>
          <a:p>
            <a:r>
              <a:rPr lang="en-US" dirty="0"/>
              <a:t>Returns matches by PDB ID:</a:t>
            </a:r>
          </a:p>
          <a:p>
            <a:pPr marL="0" indent="0">
              <a:buNone/>
            </a:pPr>
            <a:r>
              <a:rPr lang="en-US" sz="1800" dirty="0">
                <a:latin typeface="Lucida Sans Typewriter" panose="020B0509030504030204" pitchFamily="49" charset="77"/>
              </a:rPr>
              <a:t>['6TJO', '6TJX', '7NRQ’, … ]</a:t>
            </a:r>
          </a:p>
          <a:p>
            <a:r>
              <a:rPr lang="en-US" dirty="0"/>
              <a:t>First result shows not ordered</a:t>
            </a:r>
          </a:p>
          <a:p>
            <a:pPr marL="0" indent="0">
              <a:buNone/>
            </a:pPr>
            <a:r>
              <a:rPr lang="en-US" dirty="0"/>
              <a:t>by percent match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Lucida Sans Typewriter" panose="020B0509030504030204" pitchFamily="49" charset="77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34198A-B6BC-174B-BBF9-70CD61FB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2" y="3617781"/>
            <a:ext cx="6511638" cy="31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7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EE18-3791-054F-A85F-8B0A6C8B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4BEC-BFD5-2645-B7E9-268A7585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Idea:</a:t>
            </a:r>
          </a:p>
          <a:p>
            <a:pPr lvl="1"/>
            <a:r>
              <a:rPr lang="en-US" dirty="0"/>
              <a:t>Get percent match for input sequence and each returned PDB sequence using BLAST and save the highest match</a:t>
            </a:r>
          </a:p>
          <a:p>
            <a:pPr lvl="2"/>
            <a:r>
              <a:rPr lang="en-US" dirty="0"/>
              <a:t>Should not be necessary – PDB searches must have their own scoring system</a:t>
            </a:r>
          </a:p>
          <a:p>
            <a:r>
              <a:rPr lang="en-US" dirty="0"/>
              <a:t>Better Approach:</a:t>
            </a:r>
          </a:p>
          <a:p>
            <a:pPr lvl="1"/>
            <a:r>
              <a:rPr lang="en-US" dirty="0">
                <a:hlinkClick r:id="rId2"/>
              </a:rPr>
              <a:t>Use the full RCSB PDB Search API (REST)</a:t>
            </a:r>
            <a:endParaRPr lang="en-US" dirty="0"/>
          </a:p>
          <a:p>
            <a:pPr lvl="2"/>
            <a:r>
              <a:rPr lang="en-US" dirty="0"/>
              <a:t>NB: argument `</a:t>
            </a:r>
            <a:r>
              <a:rPr lang="en-US" dirty="0" err="1">
                <a:latin typeface="Lucida Sans Typewriter" panose="020B0509030504030204" pitchFamily="49" charset="77"/>
              </a:rPr>
              <a:t>exact_match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Build a JSON file with search terms and parameters</a:t>
            </a:r>
          </a:p>
          <a:p>
            <a:r>
              <a:rPr lang="en-US" dirty="0"/>
              <a:t>Once protein sequence list is cleaned/finalized,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RAxML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700" dirty="0">
                <a:latin typeface="Lucida Sans Typewriter" panose="020B0509030504030204" pitchFamily="49" charset="77"/>
              </a:rPr>
              <a:t>$ raxmlHPC_820_64.exe -# 100 -s </a:t>
            </a:r>
            <a:r>
              <a:rPr lang="en-US" sz="1700" dirty="0" err="1">
                <a:latin typeface="Lucida Sans Typewriter" panose="020B0509030504030204" pitchFamily="49" charset="77"/>
              </a:rPr>
              <a:t>alignment.afa.PHY</a:t>
            </a:r>
            <a:endParaRPr lang="en-US" sz="1700" dirty="0">
              <a:latin typeface="Lucida Sans Typewriter" panose="020B0509030504030204" pitchFamily="49" charset="77"/>
            </a:endParaRPr>
          </a:p>
          <a:p>
            <a:pPr marL="0" indent="0">
              <a:buNone/>
            </a:pPr>
            <a:r>
              <a:rPr lang="en-US" sz="1700" dirty="0">
                <a:latin typeface="Lucida Sans Typewriter" panose="020B0509030504030204" pitchFamily="49" charset="77"/>
              </a:rPr>
              <a:t>  -n </a:t>
            </a:r>
            <a:r>
              <a:rPr lang="en-US" sz="1700" dirty="0" err="1">
                <a:latin typeface="Lucida Sans Typewriter" panose="020B0509030504030204" pitchFamily="49" charset="77"/>
              </a:rPr>
              <a:t>alignment.afa.txt</a:t>
            </a:r>
            <a:r>
              <a:rPr lang="en-US" sz="1700" dirty="0">
                <a:latin typeface="Lucida Sans Typewriter" panose="020B0509030504030204" pitchFamily="49" charset="77"/>
              </a:rPr>
              <a:t> -f a -m PROTGAMMAWAG</a:t>
            </a:r>
          </a:p>
          <a:p>
            <a:pPr marL="0" indent="0">
              <a:buNone/>
            </a:pPr>
            <a:r>
              <a:rPr lang="en-US" sz="1700" dirty="0">
                <a:latin typeface="Lucida Sans Typewriter" panose="020B0509030504030204" pitchFamily="49" charset="77"/>
              </a:rPr>
              <a:t>  -x 173617 -p 173617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CE97AE3-593F-A24D-87AB-602DAEC4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609" y="2912630"/>
            <a:ext cx="4091709" cy="35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3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E5D0-F3EC-2A46-B83A-82868D38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C5C3-0878-5C47-AF6C-9F62E356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Still working in the realm of data cleaning</a:t>
            </a:r>
          </a:p>
          <a:p>
            <a:pPr marL="0" indent="0">
              <a:buNone/>
            </a:pPr>
            <a:r>
              <a:rPr lang="en-US" dirty="0"/>
              <a:t>and preprocessing</a:t>
            </a:r>
          </a:p>
          <a:p>
            <a:r>
              <a:rPr lang="en-US" dirty="0"/>
              <a:t>Purpose of Phylogenetic Analysis:</a:t>
            </a:r>
          </a:p>
          <a:p>
            <a:pPr lvl="1"/>
            <a:r>
              <a:rPr lang="en-US" dirty="0"/>
              <a:t>Understand genetic deviations over the</a:t>
            </a:r>
          </a:p>
          <a:p>
            <a:pPr marL="457200" lvl="1" indent="0">
              <a:buNone/>
            </a:pPr>
            <a:r>
              <a:rPr lang="en-US" dirty="0"/>
              <a:t>evolution of a particular species</a:t>
            </a:r>
          </a:p>
          <a:p>
            <a:pPr lvl="2"/>
            <a:r>
              <a:rPr lang="en-US" dirty="0"/>
              <a:t>Unsupervised clustering approach, </a:t>
            </a:r>
          </a:p>
          <a:p>
            <a:pPr marL="914400" lvl="2" indent="0">
              <a:buNone/>
            </a:pPr>
            <a:r>
              <a:rPr lang="en-US" dirty="0"/>
              <a:t>what does Reg’s result indicate?</a:t>
            </a:r>
          </a:p>
          <a:p>
            <a:pPr lvl="1"/>
            <a:r>
              <a:rPr lang="en-US" dirty="0"/>
              <a:t>Confirming 4 clusters? (MAP-Inv, MAP4, MAP2,</a:t>
            </a:r>
          </a:p>
          <a:p>
            <a:pPr marL="457200" lvl="1" indent="0">
              <a:buNone/>
            </a:pPr>
            <a:r>
              <a:rPr lang="en-US" dirty="0"/>
              <a:t>MAPT)</a:t>
            </a:r>
          </a:p>
          <a:p>
            <a:r>
              <a:rPr lang="en-US" dirty="0"/>
              <a:t>Reg Morgan: Confirmed order/timing of</a:t>
            </a:r>
          </a:p>
          <a:p>
            <a:pPr marL="0" indent="0">
              <a:buNone/>
            </a:pPr>
            <a:r>
              <a:rPr lang="en-US" dirty="0"/>
              <a:t>MAPT molecular evolution</a:t>
            </a:r>
          </a:p>
          <a:p>
            <a:pPr lvl="1"/>
            <a:r>
              <a:rPr lang="en-US" dirty="0"/>
              <a:t>Phosphorylation Sites – Modulates tau’s</a:t>
            </a:r>
          </a:p>
          <a:p>
            <a:pPr marL="457200" lvl="1" indent="0">
              <a:buNone/>
            </a:pPr>
            <a:r>
              <a:rPr lang="en-US" dirty="0"/>
              <a:t>Intracellular interactions and regulates IDR</a:t>
            </a:r>
          </a:p>
          <a:p>
            <a:pPr marL="457200" lvl="1" indent="0">
              <a:buNone/>
            </a:pPr>
            <a:r>
              <a:rPr lang="en-US" dirty="0"/>
              <a:t>Properties</a:t>
            </a:r>
          </a:p>
          <a:p>
            <a:r>
              <a:rPr lang="en-US" dirty="0"/>
              <a:t>Phylogenetic Map -&gt; Phosphorylation sites?</a:t>
            </a:r>
          </a:p>
        </p:txBody>
      </p:sp>
      <p:pic>
        <p:nvPicPr>
          <p:cNvPr id="4" name="Content Placeholder 4" descr="Schematic&#10;&#10;Description automatically generated">
            <a:extLst>
              <a:ext uri="{FF2B5EF4-FFF2-40B4-BE49-F238E27FC236}">
                <a16:creationId xmlns:a16="http://schemas.microsoft.com/office/drawing/2014/main" id="{77B45141-7197-484F-A007-5D43569D6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1" y="0"/>
            <a:ext cx="4800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498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Sans Typewriter</vt:lpstr>
      <vt:lpstr>Office Theme</vt:lpstr>
      <vt:lpstr>MAPT Phylogenetic Analysis</vt:lpstr>
      <vt:lpstr>Summary</vt:lpstr>
      <vt:lpstr>PowerPoint Presentation</vt:lpstr>
      <vt:lpstr>Next Steps/Current Issues</vt:lpstr>
      <vt:lpstr>Next Steps/Current Issues</vt:lpstr>
      <vt:lpstr>Extending to a Programmatic Approach</vt:lpstr>
      <vt:lpstr>Leveraging a Python Interface: PyPDB</vt:lpstr>
      <vt:lpstr>Next Steps</vt:lpstr>
      <vt:lpstr>Big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MAPT Phylogenetic Analysis</dc:title>
  <dc:creator>Jackson Sheppard</dc:creator>
  <cp:lastModifiedBy>Jackson Sheppard</cp:lastModifiedBy>
  <cp:revision>2</cp:revision>
  <dcterms:created xsi:type="dcterms:W3CDTF">2022-01-07T16:35:17Z</dcterms:created>
  <dcterms:modified xsi:type="dcterms:W3CDTF">2022-01-08T23:44:25Z</dcterms:modified>
</cp:coreProperties>
</file>