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68CC3-1532-41D4-8BE0-6C01B5B4BA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445C29-6F12-4F41-9BD2-CDF3F2B85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rates once a person has used 250 day minutes </a:t>
          </a:r>
        </a:p>
      </dgm:t>
    </dgm:pt>
    <dgm:pt modelId="{60552FDD-7660-4C6F-B9EB-7F385319B7DE}" type="parTrans" cxnId="{97033529-9D41-498F-BC88-4733FD0EB6D8}">
      <dgm:prSet/>
      <dgm:spPr/>
      <dgm:t>
        <a:bodyPr/>
        <a:lstStyle/>
        <a:p>
          <a:endParaRPr lang="en-US"/>
        </a:p>
      </dgm:t>
    </dgm:pt>
    <dgm:pt modelId="{5C45A051-2B2E-49BB-A927-107C245DD8DB}" type="sibTrans" cxnId="{97033529-9D41-498F-BC88-4733FD0EB6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3098BD-88FF-4E46-85A0-A737423E4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 total monthly spend.</a:t>
          </a:r>
        </a:p>
      </dgm:t>
    </dgm:pt>
    <dgm:pt modelId="{DA1C96B7-FF2C-4B4C-AA50-2469FB5D9EF8}" type="parTrans" cxnId="{EE61BE6D-F808-4529-9E6B-35D8FD7ED7C8}">
      <dgm:prSet/>
      <dgm:spPr/>
      <dgm:t>
        <a:bodyPr/>
        <a:lstStyle/>
        <a:p>
          <a:endParaRPr lang="en-US"/>
        </a:p>
      </dgm:t>
    </dgm:pt>
    <dgm:pt modelId="{DAE0EFA8-209D-4B3D-8B5D-5E60AD8A9B6E}" type="sibTrans" cxnId="{EE61BE6D-F808-4529-9E6B-35D8FD7ED7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25F0C0-3557-4923-A88D-2D16E3797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a person has called for support more than 3 times offer them a special promotion.</a:t>
          </a:r>
        </a:p>
      </dgm:t>
    </dgm:pt>
    <dgm:pt modelId="{63E65329-80EE-4BFF-820E-766770B52635}" type="parTrans" cxnId="{23F3C9A1-73C7-4774-8559-24E4E8669BAA}">
      <dgm:prSet/>
      <dgm:spPr/>
      <dgm:t>
        <a:bodyPr/>
        <a:lstStyle/>
        <a:p>
          <a:endParaRPr lang="en-US"/>
        </a:p>
      </dgm:t>
    </dgm:pt>
    <dgm:pt modelId="{B1855C41-F147-439C-B611-2BD108CFAF83}" type="sibTrans" cxnId="{23F3C9A1-73C7-4774-8559-24E4E8669B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14B2A-A923-4FE3-A08B-D2CDBB246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pricing plan for people who plan to use a lot of minutes (above 250) such as unlimited minutes.   </a:t>
          </a:r>
        </a:p>
      </dgm:t>
    </dgm:pt>
    <dgm:pt modelId="{584BA80E-25BD-4BF9-AF4F-43F02DECF87C}" type="parTrans" cxnId="{54F37060-B6BB-41CB-BEA0-D54FEC2F4B41}">
      <dgm:prSet/>
      <dgm:spPr/>
      <dgm:t>
        <a:bodyPr/>
        <a:lstStyle/>
        <a:p>
          <a:endParaRPr lang="en-US"/>
        </a:p>
      </dgm:t>
    </dgm:pt>
    <dgm:pt modelId="{65D4BE4A-FED3-4450-B366-5CBD422F452A}" type="sibTrans" cxnId="{54F37060-B6BB-41CB-BEA0-D54FEC2F4B41}">
      <dgm:prSet/>
      <dgm:spPr/>
      <dgm:t>
        <a:bodyPr/>
        <a:lstStyle/>
        <a:p>
          <a:endParaRPr lang="en-US"/>
        </a:p>
      </dgm:t>
    </dgm:pt>
    <dgm:pt modelId="{B53CE64F-61B5-497B-B79E-5539AA22B640}" type="pres">
      <dgm:prSet presAssocID="{C1068CC3-1532-41D4-8BE0-6C01B5B4BA67}" presName="root" presStyleCnt="0">
        <dgm:presLayoutVars>
          <dgm:dir/>
          <dgm:resizeHandles val="exact"/>
        </dgm:presLayoutVars>
      </dgm:prSet>
      <dgm:spPr/>
    </dgm:pt>
    <dgm:pt modelId="{624437CB-D465-41B4-979C-8294089D3F6D}" type="pres">
      <dgm:prSet presAssocID="{DF445C29-6F12-4F41-9BD2-CDF3F2B85903}" presName="compNode" presStyleCnt="0"/>
      <dgm:spPr/>
    </dgm:pt>
    <dgm:pt modelId="{D038BAEF-54B2-420C-8A68-774FA250DC21}" type="pres">
      <dgm:prSet presAssocID="{DF445C29-6F12-4F41-9BD2-CDF3F2B85903}" presName="bgRect" presStyleLbl="bgShp" presStyleIdx="0" presStyleCnt="4"/>
      <dgm:spPr/>
    </dgm:pt>
    <dgm:pt modelId="{9C7A47D3-5688-4110-8D89-C9DDA7119DB9}" type="pres">
      <dgm:prSet presAssocID="{DF445C29-6F12-4F41-9BD2-CDF3F2B85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45DA112-4F15-450B-8B52-FB148A18D95B}" type="pres">
      <dgm:prSet presAssocID="{DF445C29-6F12-4F41-9BD2-CDF3F2B85903}" presName="spaceRect" presStyleCnt="0"/>
      <dgm:spPr/>
    </dgm:pt>
    <dgm:pt modelId="{4D4F274E-B3E8-41A6-BF35-816F5CEF22FC}" type="pres">
      <dgm:prSet presAssocID="{DF445C29-6F12-4F41-9BD2-CDF3F2B85903}" presName="parTx" presStyleLbl="revTx" presStyleIdx="0" presStyleCnt="4">
        <dgm:presLayoutVars>
          <dgm:chMax val="0"/>
          <dgm:chPref val="0"/>
        </dgm:presLayoutVars>
      </dgm:prSet>
      <dgm:spPr/>
    </dgm:pt>
    <dgm:pt modelId="{7B34E906-57BC-4EB2-B498-FCAFEB1BE57B}" type="pres">
      <dgm:prSet presAssocID="{5C45A051-2B2E-49BB-A927-107C245DD8DB}" presName="sibTrans" presStyleCnt="0"/>
      <dgm:spPr/>
    </dgm:pt>
    <dgm:pt modelId="{573DB6C7-6627-4E95-B502-E17780176FA3}" type="pres">
      <dgm:prSet presAssocID="{FA3098BD-88FF-4E46-85A0-A737423E4CF3}" presName="compNode" presStyleCnt="0"/>
      <dgm:spPr/>
    </dgm:pt>
    <dgm:pt modelId="{92A0CBD6-6830-4C3F-810C-826597068F4A}" type="pres">
      <dgm:prSet presAssocID="{FA3098BD-88FF-4E46-85A0-A737423E4CF3}" presName="bgRect" presStyleLbl="bgShp" presStyleIdx="1" presStyleCnt="4"/>
      <dgm:spPr/>
    </dgm:pt>
    <dgm:pt modelId="{F2CE4F2B-4B02-455F-9A42-B5853F05B25E}" type="pres">
      <dgm:prSet presAssocID="{FA3098BD-88FF-4E46-85A0-A737423E4C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B21C9B3-B4D1-41E6-B029-EAD6F1818CE0}" type="pres">
      <dgm:prSet presAssocID="{FA3098BD-88FF-4E46-85A0-A737423E4CF3}" presName="spaceRect" presStyleCnt="0"/>
      <dgm:spPr/>
    </dgm:pt>
    <dgm:pt modelId="{F69B7EE0-9A3D-4863-9832-D18F486450BB}" type="pres">
      <dgm:prSet presAssocID="{FA3098BD-88FF-4E46-85A0-A737423E4CF3}" presName="parTx" presStyleLbl="revTx" presStyleIdx="1" presStyleCnt="4">
        <dgm:presLayoutVars>
          <dgm:chMax val="0"/>
          <dgm:chPref val="0"/>
        </dgm:presLayoutVars>
      </dgm:prSet>
      <dgm:spPr/>
    </dgm:pt>
    <dgm:pt modelId="{598E5A94-B32B-4A17-808C-8BDEA4325648}" type="pres">
      <dgm:prSet presAssocID="{DAE0EFA8-209D-4B3D-8B5D-5E60AD8A9B6E}" presName="sibTrans" presStyleCnt="0"/>
      <dgm:spPr/>
    </dgm:pt>
    <dgm:pt modelId="{412FD7CC-0989-46FA-A157-27E1D85A1278}" type="pres">
      <dgm:prSet presAssocID="{1C25F0C0-3557-4923-A88D-2D16E3797A8E}" presName="compNode" presStyleCnt="0"/>
      <dgm:spPr/>
    </dgm:pt>
    <dgm:pt modelId="{7749A501-6EFB-49C8-8907-9EFF09370417}" type="pres">
      <dgm:prSet presAssocID="{1C25F0C0-3557-4923-A88D-2D16E3797A8E}" presName="bgRect" presStyleLbl="bgShp" presStyleIdx="2" presStyleCnt="4"/>
      <dgm:spPr/>
    </dgm:pt>
    <dgm:pt modelId="{567B2EEF-501E-4848-A054-412FC72D14CE}" type="pres">
      <dgm:prSet presAssocID="{1C25F0C0-3557-4923-A88D-2D16E3797A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2D7A9531-8DC7-4B3F-869B-388B484DEBDC}" type="pres">
      <dgm:prSet presAssocID="{1C25F0C0-3557-4923-A88D-2D16E3797A8E}" presName="spaceRect" presStyleCnt="0"/>
      <dgm:spPr/>
    </dgm:pt>
    <dgm:pt modelId="{F45F47FD-253A-45CD-A87B-75305E1AB49F}" type="pres">
      <dgm:prSet presAssocID="{1C25F0C0-3557-4923-A88D-2D16E3797A8E}" presName="parTx" presStyleLbl="revTx" presStyleIdx="2" presStyleCnt="4">
        <dgm:presLayoutVars>
          <dgm:chMax val="0"/>
          <dgm:chPref val="0"/>
        </dgm:presLayoutVars>
      </dgm:prSet>
      <dgm:spPr/>
    </dgm:pt>
    <dgm:pt modelId="{58818E9C-4975-426E-8450-4608064BB780}" type="pres">
      <dgm:prSet presAssocID="{B1855C41-F147-439C-B611-2BD108CFAF83}" presName="sibTrans" presStyleCnt="0"/>
      <dgm:spPr/>
    </dgm:pt>
    <dgm:pt modelId="{D0E98C79-56D6-453F-BB9A-91684CC65CB4}" type="pres">
      <dgm:prSet presAssocID="{57E14B2A-A923-4FE3-A08B-D2CDBB246A2E}" presName="compNode" presStyleCnt="0"/>
      <dgm:spPr/>
    </dgm:pt>
    <dgm:pt modelId="{126AD207-4D42-455B-B811-7EE6FE5F6A7C}" type="pres">
      <dgm:prSet presAssocID="{57E14B2A-A923-4FE3-A08B-D2CDBB246A2E}" presName="bgRect" presStyleLbl="bgShp" presStyleIdx="3" presStyleCnt="4"/>
      <dgm:spPr/>
    </dgm:pt>
    <dgm:pt modelId="{332A1420-F727-4DDB-B376-35118C503E26}" type="pres">
      <dgm:prSet presAssocID="{57E14B2A-A923-4FE3-A08B-D2CDBB246A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CAB14424-2EBE-4222-99CF-9A40A774B424}" type="pres">
      <dgm:prSet presAssocID="{57E14B2A-A923-4FE3-A08B-D2CDBB246A2E}" presName="spaceRect" presStyleCnt="0"/>
      <dgm:spPr/>
    </dgm:pt>
    <dgm:pt modelId="{1FE67056-364B-4E1B-B250-C6903C9151D7}" type="pres">
      <dgm:prSet presAssocID="{57E14B2A-A923-4FE3-A08B-D2CDBB246A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E0F807-414E-47F1-95CE-59059D0DB94A}" type="presOf" srcId="{1C25F0C0-3557-4923-A88D-2D16E3797A8E}" destId="{F45F47FD-253A-45CD-A87B-75305E1AB49F}" srcOrd="0" destOrd="0" presId="urn:microsoft.com/office/officeart/2018/2/layout/IconVerticalSolidList"/>
    <dgm:cxn modelId="{7D657717-8265-4B2C-8AE7-41F68D1F95BD}" type="presOf" srcId="{FA3098BD-88FF-4E46-85A0-A737423E4CF3}" destId="{F69B7EE0-9A3D-4863-9832-D18F486450BB}" srcOrd="0" destOrd="0" presId="urn:microsoft.com/office/officeart/2018/2/layout/IconVerticalSolidList"/>
    <dgm:cxn modelId="{97033529-9D41-498F-BC88-4733FD0EB6D8}" srcId="{C1068CC3-1532-41D4-8BE0-6C01B5B4BA67}" destId="{DF445C29-6F12-4F41-9BD2-CDF3F2B85903}" srcOrd="0" destOrd="0" parTransId="{60552FDD-7660-4C6F-B9EB-7F385319B7DE}" sibTransId="{5C45A051-2B2E-49BB-A927-107C245DD8DB}"/>
    <dgm:cxn modelId="{580C1B3B-AD11-4E01-8780-1C43A71EB0CD}" type="presOf" srcId="{C1068CC3-1532-41D4-8BE0-6C01B5B4BA67}" destId="{B53CE64F-61B5-497B-B79E-5539AA22B640}" srcOrd="0" destOrd="0" presId="urn:microsoft.com/office/officeart/2018/2/layout/IconVerticalSolidList"/>
    <dgm:cxn modelId="{54F37060-B6BB-41CB-BEA0-D54FEC2F4B41}" srcId="{C1068CC3-1532-41D4-8BE0-6C01B5B4BA67}" destId="{57E14B2A-A923-4FE3-A08B-D2CDBB246A2E}" srcOrd="3" destOrd="0" parTransId="{584BA80E-25BD-4BF9-AF4F-43F02DECF87C}" sibTransId="{65D4BE4A-FED3-4450-B366-5CBD422F452A}"/>
    <dgm:cxn modelId="{EE61BE6D-F808-4529-9E6B-35D8FD7ED7C8}" srcId="{C1068CC3-1532-41D4-8BE0-6C01B5B4BA67}" destId="{FA3098BD-88FF-4E46-85A0-A737423E4CF3}" srcOrd="1" destOrd="0" parTransId="{DA1C96B7-FF2C-4B4C-AA50-2469FB5D9EF8}" sibTransId="{DAE0EFA8-209D-4B3D-8B5D-5E60AD8A9B6E}"/>
    <dgm:cxn modelId="{097DC39D-6595-425B-A473-4B7509A1C083}" type="presOf" srcId="{DF445C29-6F12-4F41-9BD2-CDF3F2B85903}" destId="{4D4F274E-B3E8-41A6-BF35-816F5CEF22FC}" srcOrd="0" destOrd="0" presId="urn:microsoft.com/office/officeart/2018/2/layout/IconVerticalSolidList"/>
    <dgm:cxn modelId="{23F3C9A1-73C7-4774-8559-24E4E8669BAA}" srcId="{C1068CC3-1532-41D4-8BE0-6C01B5B4BA67}" destId="{1C25F0C0-3557-4923-A88D-2D16E3797A8E}" srcOrd="2" destOrd="0" parTransId="{63E65329-80EE-4BFF-820E-766770B52635}" sibTransId="{B1855C41-F147-439C-B611-2BD108CFAF83}"/>
    <dgm:cxn modelId="{D8F6ABC1-9501-410A-BCF9-CC3EEA172879}" type="presOf" srcId="{57E14B2A-A923-4FE3-A08B-D2CDBB246A2E}" destId="{1FE67056-364B-4E1B-B250-C6903C9151D7}" srcOrd="0" destOrd="0" presId="urn:microsoft.com/office/officeart/2018/2/layout/IconVerticalSolidList"/>
    <dgm:cxn modelId="{79AC8EEB-140E-4A27-A819-65493C7738A6}" type="presParOf" srcId="{B53CE64F-61B5-497B-B79E-5539AA22B640}" destId="{624437CB-D465-41B4-979C-8294089D3F6D}" srcOrd="0" destOrd="0" presId="urn:microsoft.com/office/officeart/2018/2/layout/IconVerticalSolidList"/>
    <dgm:cxn modelId="{B441A115-57F4-42CB-A1BC-0D086D688633}" type="presParOf" srcId="{624437CB-D465-41B4-979C-8294089D3F6D}" destId="{D038BAEF-54B2-420C-8A68-774FA250DC21}" srcOrd="0" destOrd="0" presId="urn:microsoft.com/office/officeart/2018/2/layout/IconVerticalSolidList"/>
    <dgm:cxn modelId="{D642238E-3BEC-4935-A5D0-870A076B286C}" type="presParOf" srcId="{624437CB-D465-41B4-979C-8294089D3F6D}" destId="{9C7A47D3-5688-4110-8D89-C9DDA7119DB9}" srcOrd="1" destOrd="0" presId="urn:microsoft.com/office/officeart/2018/2/layout/IconVerticalSolidList"/>
    <dgm:cxn modelId="{E5384182-5A0A-4EDC-BB75-E71F36B24E08}" type="presParOf" srcId="{624437CB-D465-41B4-979C-8294089D3F6D}" destId="{145DA112-4F15-450B-8B52-FB148A18D95B}" srcOrd="2" destOrd="0" presId="urn:microsoft.com/office/officeart/2018/2/layout/IconVerticalSolidList"/>
    <dgm:cxn modelId="{447CAC4D-47D8-4B7B-806E-8DC21AF27EE6}" type="presParOf" srcId="{624437CB-D465-41B4-979C-8294089D3F6D}" destId="{4D4F274E-B3E8-41A6-BF35-816F5CEF22FC}" srcOrd="3" destOrd="0" presId="urn:microsoft.com/office/officeart/2018/2/layout/IconVerticalSolidList"/>
    <dgm:cxn modelId="{40F7E117-8EDC-43FE-A858-DAAC7F39BB18}" type="presParOf" srcId="{B53CE64F-61B5-497B-B79E-5539AA22B640}" destId="{7B34E906-57BC-4EB2-B498-FCAFEB1BE57B}" srcOrd="1" destOrd="0" presId="urn:microsoft.com/office/officeart/2018/2/layout/IconVerticalSolidList"/>
    <dgm:cxn modelId="{4C539BE6-3C60-41C2-9C32-9F2083A02991}" type="presParOf" srcId="{B53CE64F-61B5-497B-B79E-5539AA22B640}" destId="{573DB6C7-6627-4E95-B502-E17780176FA3}" srcOrd="2" destOrd="0" presId="urn:microsoft.com/office/officeart/2018/2/layout/IconVerticalSolidList"/>
    <dgm:cxn modelId="{D69D52DB-209B-4052-B973-FEF73E3D3BD6}" type="presParOf" srcId="{573DB6C7-6627-4E95-B502-E17780176FA3}" destId="{92A0CBD6-6830-4C3F-810C-826597068F4A}" srcOrd="0" destOrd="0" presId="urn:microsoft.com/office/officeart/2018/2/layout/IconVerticalSolidList"/>
    <dgm:cxn modelId="{07363ED3-513E-4C36-B8D6-EB8B5FF6BB4C}" type="presParOf" srcId="{573DB6C7-6627-4E95-B502-E17780176FA3}" destId="{F2CE4F2B-4B02-455F-9A42-B5853F05B25E}" srcOrd="1" destOrd="0" presId="urn:microsoft.com/office/officeart/2018/2/layout/IconVerticalSolidList"/>
    <dgm:cxn modelId="{DFE4763F-1F39-4EC3-9770-5AAA0840661F}" type="presParOf" srcId="{573DB6C7-6627-4E95-B502-E17780176FA3}" destId="{AB21C9B3-B4D1-41E6-B029-EAD6F1818CE0}" srcOrd="2" destOrd="0" presId="urn:microsoft.com/office/officeart/2018/2/layout/IconVerticalSolidList"/>
    <dgm:cxn modelId="{C9884C05-2B79-4B19-B248-3BB2325A1B29}" type="presParOf" srcId="{573DB6C7-6627-4E95-B502-E17780176FA3}" destId="{F69B7EE0-9A3D-4863-9832-D18F486450BB}" srcOrd="3" destOrd="0" presId="urn:microsoft.com/office/officeart/2018/2/layout/IconVerticalSolidList"/>
    <dgm:cxn modelId="{FB3386CB-97F9-447C-84A5-397B20FA4296}" type="presParOf" srcId="{B53CE64F-61B5-497B-B79E-5539AA22B640}" destId="{598E5A94-B32B-4A17-808C-8BDEA4325648}" srcOrd="3" destOrd="0" presId="urn:microsoft.com/office/officeart/2018/2/layout/IconVerticalSolidList"/>
    <dgm:cxn modelId="{6C98CAE8-B596-4C4F-AD0C-519810D76A61}" type="presParOf" srcId="{B53CE64F-61B5-497B-B79E-5539AA22B640}" destId="{412FD7CC-0989-46FA-A157-27E1D85A1278}" srcOrd="4" destOrd="0" presId="urn:microsoft.com/office/officeart/2018/2/layout/IconVerticalSolidList"/>
    <dgm:cxn modelId="{4746F616-0DBF-4F64-B0B4-54E6280033B3}" type="presParOf" srcId="{412FD7CC-0989-46FA-A157-27E1D85A1278}" destId="{7749A501-6EFB-49C8-8907-9EFF09370417}" srcOrd="0" destOrd="0" presId="urn:microsoft.com/office/officeart/2018/2/layout/IconVerticalSolidList"/>
    <dgm:cxn modelId="{25B93738-97E7-422C-967E-1A28F4039082}" type="presParOf" srcId="{412FD7CC-0989-46FA-A157-27E1D85A1278}" destId="{567B2EEF-501E-4848-A054-412FC72D14CE}" srcOrd="1" destOrd="0" presId="urn:microsoft.com/office/officeart/2018/2/layout/IconVerticalSolidList"/>
    <dgm:cxn modelId="{EB2BB2FE-7D79-40A0-8AB0-5AFA7B200944}" type="presParOf" srcId="{412FD7CC-0989-46FA-A157-27E1D85A1278}" destId="{2D7A9531-8DC7-4B3F-869B-388B484DEBDC}" srcOrd="2" destOrd="0" presId="urn:microsoft.com/office/officeart/2018/2/layout/IconVerticalSolidList"/>
    <dgm:cxn modelId="{0401FB16-AF6C-443B-80C9-88022298B4DA}" type="presParOf" srcId="{412FD7CC-0989-46FA-A157-27E1D85A1278}" destId="{F45F47FD-253A-45CD-A87B-75305E1AB49F}" srcOrd="3" destOrd="0" presId="urn:microsoft.com/office/officeart/2018/2/layout/IconVerticalSolidList"/>
    <dgm:cxn modelId="{3404D24E-D6CA-4FDE-A7A7-56688DAC014A}" type="presParOf" srcId="{B53CE64F-61B5-497B-B79E-5539AA22B640}" destId="{58818E9C-4975-426E-8450-4608064BB780}" srcOrd="5" destOrd="0" presId="urn:microsoft.com/office/officeart/2018/2/layout/IconVerticalSolidList"/>
    <dgm:cxn modelId="{D8089565-CDFF-4838-9108-981A98FBC84F}" type="presParOf" srcId="{B53CE64F-61B5-497B-B79E-5539AA22B640}" destId="{D0E98C79-56D6-453F-BB9A-91684CC65CB4}" srcOrd="6" destOrd="0" presId="urn:microsoft.com/office/officeart/2018/2/layout/IconVerticalSolidList"/>
    <dgm:cxn modelId="{96CAEC34-B816-42BC-A83B-CB776E0E3E70}" type="presParOf" srcId="{D0E98C79-56D6-453F-BB9A-91684CC65CB4}" destId="{126AD207-4D42-455B-B811-7EE6FE5F6A7C}" srcOrd="0" destOrd="0" presId="urn:microsoft.com/office/officeart/2018/2/layout/IconVerticalSolidList"/>
    <dgm:cxn modelId="{2F2FC78D-57EC-4111-A417-7D3F0E4FDD27}" type="presParOf" srcId="{D0E98C79-56D6-453F-BB9A-91684CC65CB4}" destId="{332A1420-F727-4DDB-B376-35118C503E26}" srcOrd="1" destOrd="0" presId="urn:microsoft.com/office/officeart/2018/2/layout/IconVerticalSolidList"/>
    <dgm:cxn modelId="{AF85EBF0-844B-48C5-BD73-D9C0F218289B}" type="presParOf" srcId="{D0E98C79-56D6-453F-BB9A-91684CC65CB4}" destId="{CAB14424-2EBE-4222-99CF-9A40A774B424}" srcOrd="2" destOrd="0" presId="urn:microsoft.com/office/officeart/2018/2/layout/IconVerticalSolidList"/>
    <dgm:cxn modelId="{699F2ECC-A1D7-4A19-A54B-DF72F46405A4}" type="presParOf" srcId="{D0E98C79-56D6-453F-BB9A-91684CC65CB4}" destId="{1FE67056-364B-4E1B-B250-C6903C9151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0B5CA-D794-4EE2-A391-067295D717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A83C1-65EC-4336-B961-794EEFD41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churn rate for each SyriaTel pricing plan against their competitors.  </a:t>
          </a:r>
        </a:p>
      </dgm:t>
    </dgm:pt>
    <dgm:pt modelId="{F103E5E9-DED9-485A-AF8F-B34848535738}" type="parTrans" cxnId="{D7108783-E3EC-49C4-B3CE-36EC0C94C2BA}">
      <dgm:prSet/>
      <dgm:spPr/>
      <dgm:t>
        <a:bodyPr/>
        <a:lstStyle/>
        <a:p>
          <a:endParaRPr lang="en-US"/>
        </a:p>
      </dgm:t>
    </dgm:pt>
    <dgm:pt modelId="{2AE33113-65AD-40B4-BF36-7136D0C63BC3}" type="sibTrans" cxnId="{D7108783-E3EC-49C4-B3CE-36EC0C94C2BA}">
      <dgm:prSet/>
      <dgm:spPr/>
      <dgm:t>
        <a:bodyPr/>
        <a:lstStyle/>
        <a:p>
          <a:endParaRPr lang="en-US"/>
        </a:p>
      </dgm:t>
    </dgm:pt>
    <dgm:pt modelId="{E235D4E9-FBDB-4D87-B1D7-B01113AE5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Opportunity to optimize pricing model.</a:t>
          </a:r>
        </a:p>
      </dgm:t>
    </dgm:pt>
    <dgm:pt modelId="{25497D6B-B773-4D84-9AF4-00FCE26DE2B4}" type="parTrans" cxnId="{29AD177D-5BC0-414D-855A-53BEF9602456}">
      <dgm:prSet/>
      <dgm:spPr/>
      <dgm:t>
        <a:bodyPr/>
        <a:lstStyle/>
        <a:p>
          <a:endParaRPr lang="en-US"/>
        </a:p>
      </dgm:t>
    </dgm:pt>
    <dgm:pt modelId="{3EBE897E-EFA3-4F1C-AC83-47A6C58A4599}" type="sibTrans" cxnId="{29AD177D-5BC0-414D-855A-53BEF9602456}">
      <dgm:prSet/>
      <dgm:spPr/>
      <dgm:t>
        <a:bodyPr/>
        <a:lstStyle/>
        <a:p>
          <a:endParaRPr lang="en-US"/>
        </a:p>
      </dgm:t>
    </dgm:pt>
    <dgm:pt modelId="{164C82BF-5C2A-4BFD-8256-14B72C269853}" type="pres">
      <dgm:prSet presAssocID="{8C40B5CA-D794-4EE2-A391-067295D717FF}" presName="root" presStyleCnt="0">
        <dgm:presLayoutVars>
          <dgm:dir/>
          <dgm:resizeHandles val="exact"/>
        </dgm:presLayoutVars>
      </dgm:prSet>
      <dgm:spPr/>
    </dgm:pt>
    <dgm:pt modelId="{88CF928B-A4A8-41C2-9FFC-3146562C1900}" type="pres">
      <dgm:prSet presAssocID="{314A83C1-65EC-4336-B961-794EEFD41DEF}" presName="compNode" presStyleCnt="0"/>
      <dgm:spPr/>
    </dgm:pt>
    <dgm:pt modelId="{0D17478A-F05D-4699-8A1E-EFD471B61F3D}" type="pres">
      <dgm:prSet presAssocID="{314A83C1-65EC-4336-B961-794EEFD41DEF}" presName="bgRect" presStyleLbl="bgShp" presStyleIdx="0" presStyleCnt="2"/>
      <dgm:spPr/>
    </dgm:pt>
    <dgm:pt modelId="{86CB8DB8-0926-49D7-868B-5A73AC9FE998}" type="pres">
      <dgm:prSet presAssocID="{314A83C1-65EC-4336-B961-794EEFD41D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33757EA-0BEE-4C52-8648-E9DCE6E7EF79}" type="pres">
      <dgm:prSet presAssocID="{314A83C1-65EC-4336-B961-794EEFD41DEF}" presName="spaceRect" presStyleCnt="0"/>
      <dgm:spPr/>
    </dgm:pt>
    <dgm:pt modelId="{3DB3F02D-32FC-4860-BA5D-82C7CBB790DA}" type="pres">
      <dgm:prSet presAssocID="{314A83C1-65EC-4336-B961-794EEFD41DEF}" presName="parTx" presStyleLbl="revTx" presStyleIdx="0" presStyleCnt="2">
        <dgm:presLayoutVars>
          <dgm:chMax val="0"/>
          <dgm:chPref val="0"/>
        </dgm:presLayoutVars>
      </dgm:prSet>
      <dgm:spPr/>
    </dgm:pt>
    <dgm:pt modelId="{BC8C72F2-FBE6-4576-BB1A-1927C7E5035D}" type="pres">
      <dgm:prSet presAssocID="{2AE33113-65AD-40B4-BF36-7136D0C63BC3}" presName="sibTrans" presStyleCnt="0"/>
      <dgm:spPr/>
    </dgm:pt>
    <dgm:pt modelId="{702A1245-1273-424E-88B5-3DF8B0A4388A}" type="pres">
      <dgm:prSet presAssocID="{E235D4E9-FBDB-4D87-B1D7-B01113AE5EF4}" presName="compNode" presStyleCnt="0"/>
      <dgm:spPr/>
    </dgm:pt>
    <dgm:pt modelId="{A3C44F55-A3EE-4E22-B467-98779EDBCC22}" type="pres">
      <dgm:prSet presAssocID="{E235D4E9-FBDB-4D87-B1D7-B01113AE5EF4}" presName="bgRect" presStyleLbl="bgShp" presStyleIdx="1" presStyleCnt="2"/>
      <dgm:spPr/>
    </dgm:pt>
    <dgm:pt modelId="{DE68E883-A349-4831-BCC8-626CAAE9FEAE}" type="pres">
      <dgm:prSet presAssocID="{E235D4E9-FBDB-4D87-B1D7-B01113AE5E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220F01-782D-43F3-8F0F-B49AE24FB158}" type="pres">
      <dgm:prSet presAssocID="{E235D4E9-FBDB-4D87-B1D7-B01113AE5EF4}" presName="spaceRect" presStyleCnt="0"/>
      <dgm:spPr/>
    </dgm:pt>
    <dgm:pt modelId="{88532A32-D337-4640-8518-9F3F8C015566}" type="pres">
      <dgm:prSet presAssocID="{E235D4E9-FBDB-4D87-B1D7-B01113AE5E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9AD177D-5BC0-414D-855A-53BEF9602456}" srcId="{8C40B5CA-D794-4EE2-A391-067295D717FF}" destId="{E235D4E9-FBDB-4D87-B1D7-B01113AE5EF4}" srcOrd="1" destOrd="0" parTransId="{25497D6B-B773-4D84-9AF4-00FCE26DE2B4}" sibTransId="{3EBE897E-EFA3-4F1C-AC83-47A6C58A4599}"/>
    <dgm:cxn modelId="{D7108783-E3EC-49C4-B3CE-36EC0C94C2BA}" srcId="{8C40B5CA-D794-4EE2-A391-067295D717FF}" destId="{314A83C1-65EC-4336-B961-794EEFD41DEF}" srcOrd="0" destOrd="0" parTransId="{F103E5E9-DED9-485A-AF8F-B34848535738}" sibTransId="{2AE33113-65AD-40B4-BF36-7136D0C63BC3}"/>
    <dgm:cxn modelId="{FFDDA998-AF70-4CC8-8316-C029AFBAC7C3}" type="presOf" srcId="{8C40B5CA-D794-4EE2-A391-067295D717FF}" destId="{164C82BF-5C2A-4BFD-8256-14B72C269853}" srcOrd="0" destOrd="0" presId="urn:microsoft.com/office/officeart/2018/2/layout/IconVerticalSolidList"/>
    <dgm:cxn modelId="{E78061A1-4475-449A-8F34-7828D36E8192}" type="presOf" srcId="{314A83C1-65EC-4336-B961-794EEFD41DEF}" destId="{3DB3F02D-32FC-4860-BA5D-82C7CBB790DA}" srcOrd="0" destOrd="0" presId="urn:microsoft.com/office/officeart/2018/2/layout/IconVerticalSolidList"/>
    <dgm:cxn modelId="{8CC7BEB8-5B5E-48B5-879E-73907ABE9F88}" type="presOf" srcId="{E235D4E9-FBDB-4D87-B1D7-B01113AE5EF4}" destId="{88532A32-D337-4640-8518-9F3F8C015566}" srcOrd="0" destOrd="0" presId="urn:microsoft.com/office/officeart/2018/2/layout/IconVerticalSolidList"/>
    <dgm:cxn modelId="{BFE1C534-533A-4C2E-8F0C-CC6B692050DB}" type="presParOf" srcId="{164C82BF-5C2A-4BFD-8256-14B72C269853}" destId="{88CF928B-A4A8-41C2-9FFC-3146562C1900}" srcOrd="0" destOrd="0" presId="urn:microsoft.com/office/officeart/2018/2/layout/IconVerticalSolidList"/>
    <dgm:cxn modelId="{1E4E9D78-392C-482F-90DF-314389F961C2}" type="presParOf" srcId="{88CF928B-A4A8-41C2-9FFC-3146562C1900}" destId="{0D17478A-F05D-4699-8A1E-EFD471B61F3D}" srcOrd="0" destOrd="0" presId="urn:microsoft.com/office/officeart/2018/2/layout/IconVerticalSolidList"/>
    <dgm:cxn modelId="{B8FF337D-0A2C-4D6E-98A3-ADC5A7425913}" type="presParOf" srcId="{88CF928B-A4A8-41C2-9FFC-3146562C1900}" destId="{86CB8DB8-0926-49D7-868B-5A73AC9FE998}" srcOrd="1" destOrd="0" presId="urn:microsoft.com/office/officeart/2018/2/layout/IconVerticalSolidList"/>
    <dgm:cxn modelId="{7E57110D-65A7-4A88-968A-C4DDB58EC016}" type="presParOf" srcId="{88CF928B-A4A8-41C2-9FFC-3146562C1900}" destId="{533757EA-0BEE-4C52-8648-E9DCE6E7EF79}" srcOrd="2" destOrd="0" presId="urn:microsoft.com/office/officeart/2018/2/layout/IconVerticalSolidList"/>
    <dgm:cxn modelId="{E532A929-0AA3-4D81-991A-F952A21C463A}" type="presParOf" srcId="{88CF928B-A4A8-41C2-9FFC-3146562C1900}" destId="{3DB3F02D-32FC-4860-BA5D-82C7CBB790DA}" srcOrd="3" destOrd="0" presId="urn:microsoft.com/office/officeart/2018/2/layout/IconVerticalSolidList"/>
    <dgm:cxn modelId="{63D8C1D6-6CCF-403B-A4E3-9852818A83BB}" type="presParOf" srcId="{164C82BF-5C2A-4BFD-8256-14B72C269853}" destId="{BC8C72F2-FBE6-4576-BB1A-1927C7E5035D}" srcOrd="1" destOrd="0" presId="urn:microsoft.com/office/officeart/2018/2/layout/IconVerticalSolidList"/>
    <dgm:cxn modelId="{A1A41C3F-1FDA-46A7-8EB1-B2D269D1892A}" type="presParOf" srcId="{164C82BF-5C2A-4BFD-8256-14B72C269853}" destId="{702A1245-1273-424E-88B5-3DF8B0A4388A}" srcOrd="2" destOrd="0" presId="urn:microsoft.com/office/officeart/2018/2/layout/IconVerticalSolidList"/>
    <dgm:cxn modelId="{8FFCC77B-E3C8-4125-94F0-CE2B9618D3C8}" type="presParOf" srcId="{702A1245-1273-424E-88B5-3DF8B0A4388A}" destId="{A3C44F55-A3EE-4E22-B467-98779EDBCC22}" srcOrd="0" destOrd="0" presId="urn:microsoft.com/office/officeart/2018/2/layout/IconVerticalSolidList"/>
    <dgm:cxn modelId="{38D4D6D8-41D1-422B-9ADF-5E35FAF51A29}" type="presParOf" srcId="{702A1245-1273-424E-88B5-3DF8B0A4388A}" destId="{DE68E883-A349-4831-BCC8-626CAAE9FEAE}" srcOrd="1" destOrd="0" presId="urn:microsoft.com/office/officeart/2018/2/layout/IconVerticalSolidList"/>
    <dgm:cxn modelId="{6A48131F-27D7-4A20-8C05-72A15FA49FEE}" type="presParOf" srcId="{702A1245-1273-424E-88B5-3DF8B0A4388A}" destId="{0D220F01-782D-43F3-8F0F-B49AE24FB158}" srcOrd="2" destOrd="0" presId="urn:microsoft.com/office/officeart/2018/2/layout/IconVerticalSolidList"/>
    <dgm:cxn modelId="{EB47FA9A-49D8-4583-B937-34E7B814D5C1}" type="presParOf" srcId="{702A1245-1273-424E-88B5-3DF8B0A4388A}" destId="{88532A32-D337-4640-8518-9F3F8C0155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8BAEF-54B2-420C-8A68-774FA250DC21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A47D3-5688-4110-8D89-C9DDA7119DB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274E-B3E8-41A6-BF35-816F5CEF22FC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 rates once a person has used 250 day minutes </a:t>
          </a:r>
        </a:p>
      </dsp:txBody>
      <dsp:txXfrm>
        <a:off x="1428292" y="2439"/>
        <a:ext cx="4873308" cy="1236616"/>
      </dsp:txXfrm>
    </dsp:sp>
    <dsp:sp modelId="{92A0CBD6-6830-4C3F-810C-826597068F4A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E4F2B-4B02-455F-9A42-B5853F05B25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7EE0-9A3D-4863-9832-D18F486450BB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Cap total monthly spend.</a:t>
          </a:r>
        </a:p>
      </dsp:txBody>
      <dsp:txXfrm>
        <a:off x="1428292" y="1548210"/>
        <a:ext cx="4873308" cy="1236616"/>
      </dsp:txXfrm>
    </dsp:sp>
    <dsp:sp modelId="{7749A501-6EFB-49C8-8907-9EFF09370417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B2EEF-501E-4848-A054-412FC72D14C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F47FD-253A-45CD-A87B-75305E1AB49F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Once a person has called for support more than 3 times offer them a special promotion.</a:t>
          </a:r>
        </a:p>
      </dsp:txBody>
      <dsp:txXfrm>
        <a:off x="1428292" y="3093981"/>
        <a:ext cx="4873308" cy="1236616"/>
      </dsp:txXfrm>
    </dsp:sp>
    <dsp:sp modelId="{126AD207-4D42-455B-B811-7EE6FE5F6A7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A1420-F727-4DDB-B376-35118C503E26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67056-364B-4E1B-B250-C6903C9151D7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pricing plan for people who plan to use a lot of minutes (above 250) such as unlimited minutes.   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7478A-F05D-4699-8A1E-EFD471B61F3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8DB8-0926-49D7-868B-5A73AC9FE99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3F02D-32FC-4860-BA5D-82C7CBB790D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churn rate for each SyriaTel pricing plan against their competitors.  </a:t>
          </a:r>
        </a:p>
      </dsp:txBody>
      <dsp:txXfrm>
        <a:off x="1507738" y="707092"/>
        <a:ext cx="9007861" cy="1305401"/>
      </dsp:txXfrm>
    </dsp:sp>
    <dsp:sp modelId="{A3C44F55-A3EE-4E22-B467-98779EDBCC2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8E883-A349-4831-BCC8-626CAAE9FEA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32A32-D337-4640-8518-9F3F8C01556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Opportunity to optimize pricing model.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42D7-01F9-CF91-EED6-F9B440AC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3F995-E597-7593-0426-AE4AB5359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8C18-EF58-7FF4-5093-AA1A67FF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AB4F-7E1A-7043-C4A3-9A6CEEF3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282D-BCCD-60AB-17BB-8040725B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7009-7A98-BA1B-3F00-052ECF3D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4ABBC-F89B-67B9-7475-7BBEC427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D7EA-1DBD-B396-22D8-D3FCE749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19D0-0678-EA3E-8EBB-64222EB9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78A7-87C6-1C79-1F1B-43933A26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850E-8061-5D2B-84A1-E2A55051D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BAB4-0E1C-91BA-B299-7976B695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41A8-9709-62B1-FC6E-342C7DD7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C321-82D0-9D18-0275-92A3F650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D488-9D50-063B-0A2E-C969169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CAA1-3DE6-0EA3-7198-D6AFDD77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0EC7-DF36-57EB-88F4-7DF501D9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9E0F-06F7-0F06-3DB7-6A29C0B9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634D-E5D3-54A3-7422-8A434FEC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ED6B3-97E2-CC7F-21EE-7608C478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E22-984D-73DE-87C7-ED70DFEF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0EF7-409A-0D77-61AE-2B49B755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ADDF-FC79-051A-5D99-FCD0608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04B3-13BA-B906-4ABF-6C995FE0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81DE-8FFA-AF55-00D2-5B093BC9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1542-A44A-338A-1C97-3E654ABE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FEB6-59E3-1068-08E2-298ABA71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6B42C-DC5A-24A4-AC9E-8339175D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2BB3D-436C-9F87-A946-277554D6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38856-4B75-D69D-C0A4-613620FE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20C50-1097-B6E7-EB29-DC0A03E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F639-2F12-BE12-E87A-AE11A9BE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2C29-B263-49AC-35AB-5600CAE4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2303-66E7-53BF-B560-802BB71A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66B8B-707E-CDE7-99E7-DCDA39837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DBCBF-A01F-5C71-535E-A7412482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E94CC-8F03-B543-A9E5-0B359B1F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D1C49-DC54-2558-0717-D9E77C11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B8F52-71BF-842B-0DA6-423C971C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0581-6141-978C-17CC-46526E0E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0843F-EA0B-A226-91F6-04C8ADB9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FA3EE-B038-3771-3F85-8223EE2A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7C11A-13FB-E527-7942-9A7AD957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62D40-C398-CBDF-5FC2-5E6FB90E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6F29E-DD08-3249-675E-00866515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711A-83D6-D934-F67B-F398653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C450-377D-5C6A-2C6B-90E12DCD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F882-5FD8-EEE4-2124-6376721B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087F-DF3A-FCE9-5DED-7EEE5C03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7D5E-94B9-F42F-F7E1-06C41F1B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BA07-7501-78F6-2063-0C431264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BC7E-6BCF-56FF-9BA6-2B177522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7102-E93C-2641-D3EF-458A7D1A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4803E-A7DD-19CC-C134-89B921F61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0E90-8793-B21C-9A6C-A0D9B5CF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306D-A25A-5899-246C-163647F7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F4C73-DCA4-AF29-04DA-BF0532E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8C68-DE02-2437-631F-D47FE9D8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06F35-323B-6A98-DE6D-FBD930F2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7623-DF54-2AEA-875B-400DFE8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842C-768B-2100-AB5D-4F4E87686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CB30-8474-483D-AC21-235EE1BFE3A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35EE-98E1-D4F7-FF5F-300018208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EFA3-6F3F-6DE1-31B0-2B3301950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D098-833C-4DA3-BFD0-39B0EA4F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B2BE6-75D2-CE3C-59F4-EE3B9943B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SyriaTel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0FEC-7337-C809-F591-D07599BC0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By Jake Sherman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EB02D039-D3F7-A028-4211-304C0E9A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13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7126-9AFD-54FC-BDCD-80416FF2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2EF5AD-9322-1AA0-817A-3D87A869C1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72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E61F34-C334-86E4-437F-AC8DD0D6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3576-B34B-2746-B88E-7BE2121B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Github.com/jsherman918</a:t>
            </a:r>
          </a:p>
        </p:txBody>
      </p:sp>
    </p:spTree>
    <p:extLst>
      <p:ext uri="{BB962C8B-B14F-4D97-AF65-F5344CB8AC3E}">
        <p14:creationId xmlns:p14="http://schemas.microsoft.com/office/powerpoint/2010/main" val="1858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683DEB-CC28-0046-CE51-60504B99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1264-BEE1-2560-F835-6C0D667E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Business Problem</a:t>
            </a:r>
          </a:p>
          <a:p>
            <a:r>
              <a:rPr lang="en-US" sz="2000">
                <a:solidFill>
                  <a:schemeClr val="tx2"/>
                </a:solidFill>
              </a:rPr>
              <a:t>Predictions with Classification Models</a:t>
            </a:r>
          </a:p>
          <a:p>
            <a:r>
              <a:rPr lang="en-US" sz="2000">
                <a:solidFill>
                  <a:schemeClr val="tx2"/>
                </a:solidFill>
              </a:rPr>
              <a:t>Key Features Analysis</a:t>
            </a:r>
          </a:p>
          <a:p>
            <a:r>
              <a:rPr lang="en-US" sz="2000">
                <a:solidFill>
                  <a:schemeClr val="tx2"/>
                </a:solidFill>
              </a:rPr>
              <a:t>Recommendations</a:t>
            </a:r>
          </a:p>
          <a:p>
            <a:r>
              <a:rPr lang="en-US" sz="2000">
                <a:solidFill>
                  <a:schemeClr val="tx2"/>
                </a:solidFill>
              </a:rPr>
              <a:t>Next Steps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43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407B8-A985-A3D0-1616-530DD8F7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8118-B537-7262-1E27-28378FF6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3,333 customers analyzed</a:t>
            </a:r>
          </a:p>
          <a:p>
            <a:r>
              <a:rPr lang="en-US" sz="2000" dirty="0">
                <a:solidFill>
                  <a:schemeClr val="tx2"/>
                </a:solidFill>
              </a:rPr>
              <a:t>Churn rate of 14.49%</a:t>
            </a:r>
          </a:p>
          <a:p>
            <a:r>
              <a:rPr lang="en-US" sz="2000" dirty="0">
                <a:solidFill>
                  <a:schemeClr val="tx2"/>
                </a:solidFill>
              </a:rPr>
              <a:t>Can we predict the customers that are going to churn so that we can deploy a plan to keep them before they leave?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9BBC32-1F5A-C379-6090-53720A64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C33-9C7C-831A-CDB6-59D0C12B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Random Forrest Classifier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Precision: 95%</a:t>
            </a:r>
          </a:p>
          <a:p>
            <a:r>
              <a:rPr lang="en-US" sz="2000" dirty="0">
                <a:solidFill>
                  <a:schemeClr val="tx2"/>
                </a:solidFill>
              </a:rPr>
              <a:t>Recall: 61%</a:t>
            </a:r>
          </a:p>
          <a:p>
            <a:r>
              <a:rPr lang="en-US" sz="2000" dirty="0">
                <a:solidFill>
                  <a:schemeClr val="tx2"/>
                </a:solidFill>
              </a:rPr>
              <a:t>Accuracy 94%</a:t>
            </a:r>
          </a:p>
          <a:p>
            <a:r>
              <a:rPr lang="en-US" sz="2000" dirty="0">
                <a:solidFill>
                  <a:schemeClr val="tx2"/>
                </a:solidFill>
              </a:rPr>
              <a:t>F1- Score 74%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1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FCF4-288B-1318-65C2-0EB1440D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Key Features to Predict Churn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EF18-76FA-712E-316D-930E3887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Charge, specifically total daytime charge (function of minutes)</a:t>
            </a:r>
          </a:p>
          <a:p>
            <a:r>
              <a:rPr lang="en-US" sz="1800">
                <a:solidFill>
                  <a:schemeClr val="bg1"/>
                </a:solidFill>
              </a:rPr>
              <a:t>Number of customer service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1C04-A8CF-A82B-B588-2B755F8B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8" y="2638926"/>
            <a:ext cx="8964098" cy="36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6A4EF-E30B-9F1E-771A-B82B5892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EBA2-347C-1B37-C98B-AA9A6FB8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714605"/>
            <a:ext cx="6745314" cy="160551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After 250 daytime minutes per month, churn rate increases dramatically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Day rate = .17c</a:t>
            </a:r>
          </a:p>
          <a:p>
            <a:r>
              <a:rPr lang="en-US" sz="2000" dirty="0">
                <a:solidFill>
                  <a:schemeClr val="bg1"/>
                </a:solidFill>
              </a:rPr>
              <a:t> Evening rate = .085c</a:t>
            </a:r>
          </a:p>
          <a:p>
            <a:r>
              <a:rPr lang="en-US" sz="2000" dirty="0">
                <a:solidFill>
                  <a:schemeClr val="bg1"/>
                </a:solidFill>
              </a:rPr>
              <a:t>Night = .045c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8379F-25B7-0E50-0538-8B8148CF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7" y="2790965"/>
            <a:ext cx="5310316" cy="3464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62F8E-333F-1E88-3A79-502C0C5D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2903516"/>
            <a:ext cx="5422392" cy="32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B9FED-D451-8CAD-89D6-49A32CA0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6304-29A5-892B-2692-C9C129FB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Total charge above $70 per month causes churn rate to spike dramatically.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146F7-DE4B-362C-0851-21379CFA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7" y="2790965"/>
            <a:ext cx="5171615" cy="3464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04CD7-FE72-609F-A246-80C88CFC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2822180"/>
            <a:ext cx="5422392" cy="34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79BBE-7827-516D-50C7-7ECEB907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F732-94DD-FEA5-3735-BB2876D7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Above 3 customer service calls, churn rate spikes dramatically.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C11FB-3E28-7326-69C2-DB36406F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815402"/>
            <a:ext cx="5422392" cy="341610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513FC-2F2A-2590-230C-D83D3EF66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67211"/>
              </p:ext>
            </p:extLst>
          </p:nvPr>
        </p:nvGraphicFramePr>
        <p:xfrm>
          <a:off x="7061305" y="2790965"/>
          <a:ext cx="3741716" cy="34649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57670">
                  <a:extLst>
                    <a:ext uri="{9D8B030D-6E8A-4147-A177-3AD203B41FA5}">
                      <a16:colId xmlns:a16="http://schemas.microsoft.com/office/drawing/2014/main" val="807854411"/>
                    </a:ext>
                  </a:extLst>
                </a:gridCol>
                <a:gridCol w="1984046">
                  <a:extLst>
                    <a:ext uri="{9D8B030D-6E8A-4147-A177-3AD203B41FA5}">
                      <a16:colId xmlns:a16="http://schemas.microsoft.com/office/drawing/2014/main" val="3844224538"/>
                    </a:ext>
                  </a:extLst>
                </a:gridCol>
              </a:tblGrid>
              <a:tr h="425914">
                <a:tc>
                  <a:txBody>
                    <a:bodyPr/>
                    <a:lstStyle/>
                    <a:p>
                      <a:r>
                        <a:rPr lang="en-US" sz="900" b="1" cap="all" spc="60">
                          <a:solidFill>
                            <a:schemeClr val="tx1"/>
                          </a:solidFill>
                        </a:rPr>
                        <a:t>Customer Service Calls</a:t>
                      </a:r>
                    </a:p>
                  </a:txBody>
                  <a:tcPr marL="66549" marR="66549" marT="66549" marB="6654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cap="all" spc="60">
                          <a:solidFill>
                            <a:schemeClr val="tx1"/>
                          </a:solidFill>
                        </a:rPr>
                        <a:t>Churn Rate</a:t>
                      </a:r>
                    </a:p>
                  </a:txBody>
                  <a:tcPr marL="66549" marR="66549" marT="66549" marB="6654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00049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6549" marR="66549" marT="33274" marB="665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100.0%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034585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63.6%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53926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6549" marR="66549" marT="33274" marB="665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60.6%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18569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55.5%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34958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6549" marR="66549" marT="33274" marB="665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50.0%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02576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45.8%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29289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6549" marR="66549" marT="33274" marB="665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13.1%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061640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11.5%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13899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6549" marR="66549" marT="33274" marB="665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10.3%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200328"/>
                  </a:ext>
                </a:extLst>
              </a:tr>
              <a:tr h="303907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10.2%</a:t>
                      </a:r>
                    </a:p>
                  </a:txBody>
                  <a:tcPr marL="66549" marR="66549" marT="33274" marB="665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3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77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D3F7C-432B-ADE3-D09B-09FF7B96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Recommendations</a:t>
            </a:r>
          </a:p>
        </p:txBody>
      </p:sp>
      <p:grpSp>
        <p:nvGrpSpPr>
          <p:cNvPr id="5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1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BE7258B0-0F80-C1D3-E260-F04F86EB9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77497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4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272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SyriaTel Customer Churn</vt:lpstr>
      <vt:lpstr>Overview</vt:lpstr>
      <vt:lpstr>Business Problem</vt:lpstr>
      <vt:lpstr>Modeling Results</vt:lpstr>
      <vt:lpstr>Key Features to Predict Churn</vt:lpstr>
      <vt:lpstr>Key Feature Analysis</vt:lpstr>
      <vt:lpstr>Key Feature Analysis</vt:lpstr>
      <vt:lpstr>Key Feature Analysis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</dc:title>
  <dc:creator>jake</dc:creator>
  <cp:lastModifiedBy>jake</cp:lastModifiedBy>
  <cp:revision>2</cp:revision>
  <dcterms:created xsi:type="dcterms:W3CDTF">2022-11-04T20:04:10Z</dcterms:created>
  <dcterms:modified xsi:type="dcterms:W3CDTF">2022-11-07T23:39:44Z</dcterms:modified>
</cp:coreProperties>
</file>