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2" r:id="rId3"/>
    <p:sldId id="263" r:id="rId4"/>
    <p:sldId id="264" r:id="rId5"/>
    <p:sldId id="261" r:id="rId6"/>
    <p:sldId id="267" r:id="rId7"/>
    <p:sldId id="269" r:id="rId8"/>
    <p:sldId id="268" r:id="rId9"/>
    <p:sldId id="270" r:id="rId10"/>
    <p:sldId id="271" r:id="rId11"/>
    <p:sldId id="272" r:id="rId12"/>
    <p:sldId id="274" r:id="rId13"/>
    <p:sldId id="275" r:id="rId14"/>
    <p:sldId id="257" r:id="rId15"/>
    <p:sldId id="256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64" autoAdjust="0"/>
  </p:normalViewPr>
  <p:slideViewPr>
    <p:cSldViewPr snapToGrid="0">
      <p:cViewPr>
        <p:scale>
          <a:sx n="75" d="100"/>
          <a:sy n="75" d="100"/>
        </p:scale>
        <p:origin x="974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1AD09-AD19-4696-8119-54E7771F82E7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A93D8-DA83-49EA-B440-B31A9D747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시간에는 수업시간에 배운 </a:t>
            </a:r>
            <a:r>
              <a:rPr lang="en-US" altLang="ko-KR" dirty="0" smtClean="0"/>
              <a:t>CNN convolution</a:t>
            </a:r>
            <a:r>
              <a:rPr lang="en-US" altLang="ko-KR" baseline="0" dirty="0" smtClean="0"/>
              <a:t> Neural Network</a:t>
            </a:r>
            <a:r>
              <a:rPr lang="ko-KR" altLang="en-US" baseline="0" dirty="0" smtClean="0"/>
              <a:t>을 직접 코드로 만나보는 시간이다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06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0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45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3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이 나오기 전에는 모든 픽셀 하나하나에 가중치를 부여하는 식으로 </a:t>
            </a:r>
            <a:r>
              <a:rPr lang="en-US" altLang="ko-KR" dirty="0" smtClean="0"/>
              <a:t>Fully-Connected</a:t>
            </a:r>
            <a:r>
              <a:rPr lang="en-US" altLang="ko-KR" baseline="0" dirty="0" smtClean="0"/>
              <a:t> Layer</a:t>
            </a:r>
            <a:r>
              <a:rPr lang="ko-KR" altLang="en-US" baseline="0" dirty="0" smtClean="0"/>
              <a:t>로 처리를 했었는데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너무나 많은 </a:t>
            </a:r>
            <a:r>
              <a:rPr lang="ko-KR" altLang="en-US" baseline="0" dirty="0" err="1" smtClean="0"/>
              <a:t>파라미터값이</a:t>
            </a:r>
            <a:r>
              <a:rPr lang="ko-KR" altLang="en-US" baseline="0" dirty="0" smtClean="0"/>
              <a:t> 필요하게 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7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여자아이돌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장원영님</a:t>
            </a:r>
            <a:r>
              <a:rPr lang="ko-KR" altLang="en-US" dirty="0" smtClean="0"/>
              <a:t> 사진을 예시로 가져왔다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사람의 얼굴을 알아볼 때 눈</a:t>
            </a:r>
            <a:r>
              <a:rPr lang="en-US" altLang="ko-KR" dirty="0" smtClean="0"/>
              <a:t>,</a:t>
            </a:r>
            <a:r>
              <a:rPr lang="ko-KR" altLang="en-US" dirty="0" smtClean="0"/>
              <a:t>코</a:t>
            </a:r>
            <a:r>
              <a:rPr lang="en-US" altLang="ko-KR" dirty="0" smtClean="0"/>
              <a:t>,</a:t>
            </a:r>
            <a:r>
              <a:rPr lang="ko-KR" altLang="en-US" dirty="0" smtClean="0"/>
              <a:t>귀</a:t>
            </a:r>
            <a:r>
              <a:rPr lang="en-US" altLang="ko-KR" dirty="0" smtClean="0"/>
              <a:t>,</a:t>
            </a:r>
            <a:r>
              <a:rPr lang="ko-KR" altLang="en-US" dirty="0" smtClean="0"/>
              <a:t>입 등 전체적인 형태를 보고 누군지 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사람 얼굴 뿐만 아니라 우리는 픽셀 하나하나를 보고 구별하는 것이 아닌 전체적인 면을 보고 사물을 식별한다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8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방금의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FC layer</a:t>
            </a:r>
            <a:r>
              <a:rPr lang="ko-KR" altLang="en-US" dirty="0" smtClean="0"/>
              <a:t>식으로 사진을 인식하게 된다면 이런 식으로 처리하게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방법은 우리가 사물을 식별하는 것처럼 주변을 보지 못하게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7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은 주변 픽셀까지 같이 보면서 과도한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줄이기 위해 생겨났다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8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를 코드와 같이 </a:t>
            </a:r>
            <a:r>
              <a:rPr lang="ko-KR" altLang="en-US" dirty="0" err="1" smtClean="0"/>
              <a:t>볼건데</a:t>
            </a:r>
            <a:endParaRPr lang="en-US" altLang="ko-KR" dirty="0" smtClean="0"/>
          </a:p>
          <a:p>
            <a:r>
              <a:rPr lang="ko-KR" altLang="en-US" dirty="0" smtClean="0"/>
              <a:t>가장 핵심 부분은 </a:t>
            </a:r>
            <a:r>
              <a:rPr lang="en-US" altLang="ko-KR" dirty="0" smtClean="0"/>
              <a:t>convolution2D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부분은 코드로는 다음과 같이 구현됩니다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26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0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13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93D8-DA83-49EA-B440-B31A9D7475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7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6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7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8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6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67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6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195B2-93F0-46B3-9443-5258F6C727BC}" type="datetimeFigureOut">
              <a:rPr lang="ko-KR" altLang="en-US" smtClean="0"/>
              <a:t>2025-04-03(Thu)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4602-E275-4F46-AF79-937B5751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6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15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625053"/>
            <a:ext cx="5105401" cy="538410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 layer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42" y="1690688"/>
            <a:ext cx="6645757" cy="34683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590031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torch.nn.Linear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in_features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out_features</a:t>
            </a:r>
            <a:r>
              <a:rPr lang="en-US" altLang="ko-KR" sz="2400" dirty="0" smtClean="0">
                <a:latin typeface="Consolas" panose="020B0609020204030204" pitchFamily="49" charset="0"/>
              </a:rPr>
              <a:t>, ...)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13180" y="2915140"/>
            <a:ext cx="4138749" cy="280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89750" y="5547497"/>
            <a:ext cx="1649549" cy="234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86960" y="1958116"/>
            <a:ext cx="1020723" cy="246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625053"/>
            <a:ext cx="5105401" cy="538410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5900314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torch.nn.functional.relu</a:t>
            </a:r>
            <a:r>
              <a:rPr lang="en-US" altLang="ko-KR" sz="2400" dirty="0" smtClean="0">
                <a:latin typeface="Consolas" panose="020B0609020204030204" pitchFamily="49" charset="0"/>
              </a:rPr>
              <a:t>(input)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18630" y="4775337"/>
            <a:ext cx="1649549" cy="234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082" y="1578582"/>
            <a:ext cx="4594037" cy="38944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918629" y="3957685"/>
            <a:ext cx="1649549" cy="234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Stride &amp; Padding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590031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torch.nn.Conv2d(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in_channels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out_channels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kernel_size</a:t>
            </a:r>
            <a:r>
              <a:rPr lang="en-US" altLang="ko-KR" sz="2400" dirty="0" smtClean="0">
                <a:latin typeface="Consolas" panose="020B0609020204030204" pitchFamily="49" charset="0"/>
              </a:rPr>
              <a:t>, stride=1, padding=0, ...)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29223"/>
              </p:ext>
            </p:extLst>
          </p:nvPr>
        </p:nvGraphicFramePr>
        <p:xfrm>
          <a:off x="7868920" y="2370561"/>
          <a:ext cx="2382522" cy="2221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87">
                  <a:extLst>
                    <a:ext uri="{9D8B030D-6E8A-4147-A177-3AD203B41FA5}">
                      <a16:colId xmlns:a16="http://schemas.microsoft.com/office/drawing/2014/main" val="1910727441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3880336297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1276376827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1920105500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4017460932"/>
                    </a:ext>
                  </a:extLst>
                </a:gridCol>
                <a:gridCol w="397087">
                  <a:extLst>
                    <a:ext uri="{9D8B030D-6E8A-4147-A177-3AD203B41FA5}">
                      <a16:colId xmlns:a16="http://schemas.microsoft.com/office/drawing/2014/main" val="4040753834"/>
                    </a:ext>
                  </a:extLst>
                </a:gridCol>
              </a:tblGrid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966273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917710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433633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483455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289886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8327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6726"/>
              </p:ext>
            </p:extLst>
          </p:nvPr>
        </p:nvGraphicFramePr>
        <p:xfrm>
          <a:off x="1933957" y="2477724"/>
          <a:ext cx="225043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3">
                  <a:extLst>
                    <a:ext uri="{9D8B030D-6E8A-4147-A177-3AD203B41FA5}">
                      <a16:colId xmlns:a16="http://schemas.microsoft.com/office/drawing/2014/main" val="1910727441"/>
                    </a:ext>
                  </a:extLst>
                </a:gridCol>
                <a:gridCol w="375073">
                  <a:extLst>
                    <a:ext uri="{9D8B030D-6E8A-4147-A177-3AD203B41FA5}">
                      <a16:colId xmlns:a16="http://schemas.microsoft.com/office/drawing/2014/main" val="3880336297"/>
                    </a:ext>
                  </a:extLst>
                </a:gridCol>
                <a:gridCol w="375073">
                  <a:extLst>
                    <a:ext uri="{9D8B030D-6E8A-4147-A177-3AD203B41FA5}">
                      <a16:colId xmlns:a16="http://schemas.microsoft.com/office/drawing/2014/main" val="1276376827"/>
                    </a:ext>
                  </a:extLst>
                </a:gridCol>
                <a:gridCol w="375073">
                  <a:extLst>
                    <a:ext uri="{9D8B030D-6E8A-4147-A177-3AD203B41FA5}">
                      <a16:colId xmlns:a16="http://schemas.microsoft.com/office/drawing/2014/main" val="1920105500"/>
                    </a:ext>
                  </a:extLst>
                </a:gridCol>
                <a:gridCol w="375073">
                  <a:extLst>
                    <a:ext uri="{9D8B030D-6E8A-4147-A177-3AD203B41FA5}">
                      <a16:colId xmlns:a16="http://schemas.microsoft.com/office/drawing/2014/main" val="3148786346"/>
                    </a:ext>
                  </a:extLst>
                </a:gridCol>
                <a:gridCol w="375073">
                  <a:extLst>
                    <a:ext uri="{9D8B030D-6E8A-4147-A177-3AD203B41FA5}">
                      <a16:colId xmlns:a16="http://schemas.microsoft.com/office/drawing/2014/main" val="58516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96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1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33633"/>
                  </a:ext>
                </a:extLst>
              </a:tr>
              <a:tr h="242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45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0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97980" y="179068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Padding=1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96975" y="179068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Stride = 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97635" y="2477724"/>
            <a:ext cx="798576" cy="7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3245" y="2477738"/>
            <a:ext cx="725932" cy="7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96211" y="2477724"/>
            <a:ext cx="762252" cy="7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22853" y="2468842"/>
            <a:ext cx="798576" cy="7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2143" y="2468828"/>
            <a:ext cx="762252" cy="7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14" grpId="0" animBg="1"/>
      <p:bldP spid="14" grpId="1" animBg="1"/>
      <p:bldP spid="15" grpId="0" animBg="1"/>
      <p:bldP spid="15" grpId="1" animBg="1"/>
      <p:bldP spid="11" grpId="0" animBg="1"/>
      <p:bldP spid="11" grpId="1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Stride &amp; Padding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590031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torch.nn.Conv2d(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in_channels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out_channels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kernel_size</a:t>
            </a:r>
            <a:r>
              <a:rPr lang="en-US" altLang="ko-KR" sz="2400" dirty="0" smtClean="0">
                <a:latin typeface="Consolas" panose="020B0609020204030204" pitchFamily="49" charset="0"/>
              </a:rPr>
              <a:t>, stride=1, padding=0, ...)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00247"/>
              </p:ext>
            </p:extLst>
          </p:nvPr>
        </p:nvGraphicFramePr>
        <p:xfrm>
          <a:off x="7350760" y="2336655"/>
          <a:ext cx="3256280" cy="296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5">
                  <a:extLst>
                    <a:ext uri="{9D8B030D-6E8A-4147-A177-3AD203B41FA5}">
                      <a16:colId xmlns:a16="http://schemas.microsoft.com/office/drawing/2014/main" val="48353077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1910727441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3880336297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1276376827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1920105500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4017460932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4040753834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1217369424"/>
                    </a:ext>
                  </a:extLst>
                </a:gridCol>
              </a:tblGrid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966273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08833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917710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433633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483455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289886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83277"/>
                  </a:ext>
                </a:extLst>
              </a:tr>
              <a:tr h="3702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1138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6726"/>
              </p:ext>
            </p:extLst>
          </p:nvPr>
        </p:nvGraphicFramePr>
        <p:xfrm>
          <a:off x="1933957" y="2477724"/>
          <a:ext cx="225043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3">
                  <a:extLst>
                    <a:ext uri="{9D8B030D-6E8A-4147-A177-3AD203B41FA5}">
                      <a16:colId xmlns:a16="http://schemas.microsoft.com/office/drawing/2014/main" val="1910727441"/>
                    </a:ext>
                  </a:extLst>
                </a:gridCol>
                <a:gridCol w="375073">
                  <a:extLst>
                    <a:ext uri="{9D8B030D-6E8A-4147-A177-3AD203B41FA5}">
                      <a16:colId xmlns:a16="http://schemas.microsoft.com/office/drawing/2014/main" val="3880336297"/>
                    </a:ext>
                  </a:extLst>
                </a:gridCol>
                <a:gridCol w="375073">
                  <a:extLst>
                    <a:ext uri="{9D8B030D-6E8A-4147-A177-3AD203B41FA5}">
                      <a16:colId xmlns:a16="http://schemas.microsoft.com/office/drawing/2014/main" val="1276376827"/>
                    </a:ext>
                  </a:extLst>
                </a:gridCol>
                <a:gridCol w="375073">
                  <a:extLst>
                    <a:ext uri="{9D8B030D-6E8A-4147-A177-3AD203B41FA5}">
                      <a16:colId xmlns:a16="http://schemas.microsoft.com/office/drawing/2014/main" val="1920105500"/>
                    </a:ext>
                  </a:extLst>
                </a:gridCol>
                <a:gridCol w="375073">
                  <a:extLst>
                    <a:ext uri="{9D8B030D-6E8A-4147-A177-3AD203B41FA5}">
                      <a16:colId xmlns:a16="http://schemas.microsoft.com/office/drawing/2014/main" val="3148786346"/>
                    </a:ext>
                  </a:extLst>
                </a:gridCol>
                <a:gridCol w="375073">
                  <a:extLst>
                    <a:ext uri="{9D8B030D-6E8A-4147-A177-3AD203B41FA5}">
                      <a16:colId xmlns:a16="http://schemas.microsoft.com/office/drawing/2014/main" val="58516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96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1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33633"/>
                  </a:ext>
                </a:extLst>
              </a:tr>
              <a:tr h="242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45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0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97980" y="179068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Padding=2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96975" y="179068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Stride = 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97635" y="2477724"/>
            <a:ext cx="798576" cy="7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96211" y="2477724"/>
            <a:ext cx="762252" cy="7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2143" y="2468828"/>
            <a:ext cx="762252" cy="74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1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5" grpId="1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34" y="453537"/>
            <a:ext cx="9043546" cy="4815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9600" y="5516880"/>
            <a:ext cx="730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</a:t>
            </a:r>
            <a:r>
              <a:rPr lang="en-US" altLang="ko-KR" dirty="0" err="1" smtClean="0"/>
              <a:t>input_size</a:t>
            </a:r>
            <a:r>
              <a:rPr lang="en-US" altLang="ko-KR" dirty="0" smtClean="0"/>
              <a:t> + padding * 2 – </a:t>
            </a:r>
            <a:r>
              <a:rPr lang="en-US" altLang="ko-KR" dirty="0" err="1" smtClean="0"/>
              <a:t>filter_size</a:t>
            </a:r>
            <a:r>
              <a:rPr lang="en-US" altLang="ko-KR" dirty="0" smtClean="0"/>
              <a:t> ) / stride + 1= </a:t>
            </a:r>
            <a:r>
              <a:rPr lang="en-US" altLang="ko-KR" dirty="0" err="1" smtClean="0"/>
              <a:t>output_size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9600" y="6042271"/>
            <a:ext cx="753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</a:t>
            </a:r>
            <a:r>
              <a:rPr lang="en-US" altLang="ko-KR" dirty="0" err="1" smtClean="0"/>
              <a:t>Filter_size</a:t>
            </a:r>
            <a:r>
              <a:rPr lang="en-US" altLang="ko-KR" dirty="0" smtClean="0"/>
              <a:t>(cubic) + 1(bias) ) * </a:t>
            </a:r>
            <a:r>
              <a:rPr lang="en-US" altLang="ko-KR" dirty="0" err="1" smtClean="0"/>
              <a:t>filter_number</a:t>
            </a:r>
            <a:r>
              <a:rPr lang="en-US" altLang="ko-KR" dirty="0" smtClean="0"/>
              <a:t> = Number of parameters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xample of a MNIST input. An image is passed to the network as a matrix... 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在一分钟内实现一个图形分类应用 — TinyMS alpha 文档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4" y="297068"/>
            <a:ext cx="1919291" cy="19064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005" y="2203477"/>
            <a:ext cx="191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28*28</a:t>
            </a:r>
            <a:r>
              <a:rPr lang="en-US" altLang="ko-KR" b="1" dirty="0" smtClean="0"/>
              <a:t>*1 image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873464" y="1103113"/>
            <a:ext cx="372860" cy="372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83427" y="1653527"/>
            <a:ext cx="1432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Filter </a:t>
            </a:r>
            <a:r>
              <a:rPr lang="en-US" altLang="ko-KR" b="1" dirty="0" smtClean="0">
                <a:solidFill>
                  <a:srgbClr val="00B050"/>
                </a:solidFill>
              </a:rPr>
              <a:t>3*3</a:t>
            </a:r>
            <a:r>
              <a:rPr lang="en-US" altLang="ko-KR" b="1" dirty="0" smtClean="0"/>
              <a:t>*1</a:t>
            </a:r>
          </a:p>
          <a:p>
            <a:r>
              <a:rPr lang="en-US" altLang="ko-KR" b="1" dirty="0" err="1" smtClean="0"/>
              <a:t>Relu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19186" y="114602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 </a:t>
            </a:r>
            <a:r>
              <a:rPr lang="en-US" altLang="ko-KR" b="1" dirty="0" smtClean="0">
                <a:solidFill>
                  <a:srgbClr val="7030A0"/>
                </a:solidFill>
              </a:rPr>
              <a:t>32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1205" y="247792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28</a:t>
            </a:r>
            <a:r>
              <a:rPr lang="en-US" altLang="ko-KR" b="1" dirty="0" smtClean="0"/>
              <a:t>-</a:t>
            </a:r>
            <a:r>
              <a:rPr lang="en-US" altLang="ko-KR" b="1" dirty="0" smtClean="0">
                <a:solidFill>
                  <a:srgbClr val="00B050"/>
                </a:solidFill>
              </a:rPr>
              <a:t>3</a:t>
            </a:r>
            <a:r>
              <a:rPr lang="en-US" altLang="ko-KR" b="1" dirty="0" smtClean="0"/>
              <a:t>)/1+1 = </a:t>
            </a:r>
            <a:r>
              <a:rPr lang="en-US" altLang="ko-KR" b="1" dirty="0" smtClean="0">
                <a:solidFill>
                  <a:srgbClr val="00B0F0"/>
                </a:solidFill>
              </a:rPr>
              <a:t>26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23154" y="743959"/>
            <a:ext cx="1180730" cy="1180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16240" y="1939377"/>
            <a:ext cx="119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26*26</a:t>
            </a:r>
            <a:r>
              <a:rPr lang="en-US" altLang="ko-KR" b="1" dirty="0" smtClean="0"/>
              <a:t>*</a:t>
            </a:r>
            <a:r>
              <a:rPr lang="en-US" altLang="ko-KR" b="1" dirty="0" smtClean="0">
                <a:solidFill>
                  <a:srgbClr val="7030A0"/>
                </a:solidFill>
              </a:rPr>
              <a:t>32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48724" y="3973560"/>
            <a:ext cx="372860" cy="3718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58687" y="4523459"/>
            <a:ext cx="156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Filter </a:t>
            </a:r>
            <a:r>
              <a:rPr lang="en-US" altLang="ko-KR" b="1" dirty="0" smtClean="0">
                <a:solidFill>
                  <a:srgbClr val="00B050"/>
                </a:solidFill>
              </a:rPr>
              <a:t>3*3</a:t>
            </a:r>
            <a:r>
              <a:rPr lang="en-US" altLang="ko-KR" b="1" dirty="0" smtClean="0"/>
              <a:t>*</a:t>
            </a:r>
            <a:r>
              <a:rPr lang="en-US" altLang="ko-KR" b="1" dirty="0" smtClean="0">
                <a:solidFill>
                  <a:srgbClr val="FFC000"/>
                </a:solidFill>
              </a:rPr>
              <a:t>32</a:t>
            </a:r>
          </a:p>
          <a:p>
            <a:r>
              <a:rPr lang="en-US" altLang="ko-KR" b="1" dirty="0" err="1" smtClean="0"/>
              <a:t>Relu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94446" y="401595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 </a:t>
            </a:r>
            <a:r>
              <a:rPr lang="en-US" altLang="ko-KR" b="1" dirty="0" smtClean="0">
                <a:solidFill>
                  <a:srgbClr val="7030A0"/>
                </a:solidFill>
              </a:rPr>
              <a:t>64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6465" y="534785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13</a:t>
            </a:r>
            <a:r>
              <a:rPr lang="en-US" altLang="ko-KR" b="1" dirty="0" smtClean="0"/>
              <a:t>-</a:t>
            </a:r>
            <a:r>
              <a:rPr lang="en-US" altLang="ko-KR" b="1" dirty="0" smtClean="0">
                <a:solidFill>
                  <a:srgbClr val="00B050"/>
                </a:solidFill>
              </a:rPr>
              <a:t>3</a:t>
            </a:r>
            <a:r>
              <a:rPr lang="en-US" altLang="ko-KR" b="1" dirty="0" smtClean="0"/>
              <a:t>)/1+1 = 11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01515" y="3850235"/>
            <a:ext cx="659906" cy="659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234189" y="4797187"/>
            <a:ext cx="119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2D050"/>
                </a:solidFill>
              </a:rPr>
              <a:t>11*11</a:t>
            </a:r>
            <a:r>
              <a:rPr lang="en-US" altLang="ko-KR" b="1" dirty="0" smtClean="0"/>
              <a:t>*</a:t>
            </a:r>
            <a:r>
              <a:rPr lang="en-US" altLang="ko-KR" b="1" dirty="0" smtClean="0">
                <a:solidFill>
                  <a:srgbClr val="7030A0"/>
                </a:solidFill>
              </a:rPr>
              <a:t>64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69137" y="1268027"/>
            <a:ext cx="218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MaxPooling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2</a:t>
            </a:r>
            <a:r>
              <a:rPr lang="ko-KR" altLang="en-US" b="1" dirty="0" smtClean="0">
                <a:solidFill>
                  <a:srgbClr val="00B050"/>
                </a:solidFill>
              </a:rPr>
              <a:t>*</a:t>
            </a:r>
            <a:r>
              <a:rPr lang="en-US" altLang="ko-KR" b="1" dirty="0" smtClean="0">
                <a:solidFill>
                  <a:srgbClr val="00B050"/>
                </a:solidFill>
              </a:rPr>
              <a:t>2</a:t>
            </a:r>
            <a:r>
              <a:rPr lang="en-US" altLang="ko-KR" b="1" dirty="0" smtClean="0"/>
              <a:t>*1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027877" y="928625"/>
            <a:ext cx="770546" cy="81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75528" y="1784126"/>
            <a:ext cx="130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13*13</a:t>
            </a:r>
            <a:r>
              <a:rPr lang="en-US" altLang="ko-KR" b="1" dirty="0" smtClean="0"/>
              <a:t>*</a:t>
            </a:r>
            <a:r>
              <a:rPr lang="en-US" altLang="ko-KR" b="1" dirty="0" smtClean="0">
                <a:solidFill>
                  <a:srgbClr val="7030A0"/>
                </a:solidFill>
              </a:rPr>
              <a:t>32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69136" y="4015953"/>
            <a:ext cx="218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MaxPooling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2</a:t>
            </a:r>
            <a:r>
              <a:rPr lang="ko-KR" altLang="en-US" b="1" dirty="0" smtClean="0">
                <a:solidFill>
                  <a:srgbClr val="00B050"/>
                </a:solidFill>
              </a:rPr>
              <a:t>*</a:t>
            </a:r>
            <a:r>
              <a:rPr lang="en-US" altLang="ko-KR" b="1" dirty="0" smtClean="0">
                <a:solidFill>
                  <a:srgbClr val="00B050"/>
                </a:solidFill>
              </a:rPr>
              <a:t>2</a:t>
            </a:r>
            <a:r>
              <a:rPr lang="en-US" altLang="ko-KR" b="1" dirty="0" smtClean="0"/>
              <a:t>*1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063368" y="3850235"/>
            <a:ext cx="535050" cy="535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873694" y="4429388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5*5</a:t>
            </a:r>
            <a:r>
              <a:rPr lang="en-US" altLang="ko-KR" b="1" dirty="0" smtClean="0"/>
              <a:t>*</a:t>
            </a:r>
            <a:r>
              <a:rPr lang="en-US" altLang="ko-KR" b="1" dirty="0" smtClean="0">
                <a:solidFill>
                  <a:srgbClr val="7030A0"/>
                </a:solidFill>
              </a:rPr>
              <a:t>64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2671356" y="928625"/>
            <a:ext cx="276430" cy="6909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5685307" y="928625"/>
            <a:ext cx="276430" cy="6909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7610614" y="928625"/>
            <a:ext cx="276430" cy="6909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10351815" y="871490"/>
            <a:ext cx="276430" cy="6909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2671356" y="3866968"/>
            <a:ext cx="276430" cy="6909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5685307" y="3866968"/>
            <a:ext cx="276430" cy="6909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7610614" y="3866968"/>
            <a:ext cx="276430" cy="6909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10351815" y="3809833"/>
            <a:ext cx="276430" cy="6909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22" grpId="0"/>
      <p:bldP spid="23" grpId="0" animBg="1"/>
      <p:bldP spid="24" grpId="0"/>
      <p:bldP spid="27" grpId="0" animBg="1"/>
      <p:bldP spid="28" grpId="0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1887" y="503353"/>
            <a:ext cx="535050" cy="535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2213" y="1082506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5*5</a:t>
            </a:r>
            <a:r>
              <a:rPr lang="en-US" altLang="ko-KR" b="1" dirty="0" smtClean="0"/>
              <a:t>*</a:t>
            </a:r>
            <a:r>
              <a:rPr lang="en-US" altLang="ko-KR" b="1" dirty="0" smtClean="0">
                <a:solidFill>
                  <a:srgbClr val="7030A0"/>
                </a:solidFill>
              </a:rPr>
              <a:t>64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77195" y="781235"/>
            <a:ext cx="722642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44178" y="318687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1600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21701" y="642288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Flatten</a:t>
            </a:r>
            <a:endParaRPr lang="ko-KR" altLang="en-US" b="1" dirty="0"/>
          </a:p>
        </p:txBody>
      </p:sp>
      <p:sp>
        <p:nvSpPr>
          <p:cNvPr id="13" name="타원 12"/>
          <p:cNvSpPr/>
          <p:nvPr/>
        </p:nvSpPr>
        <p:spPr>
          <a:xfrm>
            <a:off x="3977195" y="1953087"/>
            <a:ext cx="559294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785063" y="1953087"/>
            <a:ext cx="559294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92931" y="1953087"/>
            <a:ext cx="559294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8780015" y="1953087"/>
            <a:ext cx="559294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658904" y="1953087"/>
            <a:ext cx="559294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524476" y="1953087"/>
            <a:ext cx="559294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3982" y="2039190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128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19638" y="2039190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6400799" y="1953087"/>
            <a:ext cx="559294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914443" y="1953087"/>
            <a:ext cx="559294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cxnSp>
        <p:nvCxnSpPr>
          <p:cNvPr id="24" name="직선 연결선 23"/>
          <p:cNvCxnSpPr>
            <a:stCxn id="13" idx="0"/>
            <a:endCxn id="10" idx="1"/>
          </p:cNvCxnSpPr>
          <p:nvPr/>
        </p:nvCxnSpPr>
        <p:spPr>
          <a:xfrm flipH="1" flipV="1">
            <a:off x="3977195" y="804095"/>
            <a:ext cx="279647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1"/>
            <a:endCxn id="14" idx="0"/>
          </p:cNvCxnSpPr>
          <p:nvPr/>
        </p:nvCxnSpPr>
        <p:spPr>
          <a:xfrm>
            <a:off x="3977195" y="804095"/>
            <a:ext cx="1087515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1"/>
            <a:endCxn id="15" idx="0"/>
          </p:cNvCxnSpPr>
          <p:nvPr/>
        </p:nvCxnSpPr>
        <p:spPr>
          <a:xfrm>
            <a:off x="3977195" y="804095"/>
            <a:ext cx="1895383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0" idx="1"/>
            <a:endCxn id="21" idx="0"/>
          </p:cNvCxnSpPr>
          <p:nvPr/>
        </p:nvCxnSpPr>
        <p:spPr>
          <a:xfrm>
            <a:off x="3977195" y="804095"/>
            <a:ext cx="2703251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1"/>
            <a:endCxn id="22" idx="0"/>
          </p:cNvCxnSpPr>
          <p:nvPr/>
        </p:nvCxnSpPr>
        <p:spPr>
          <a:xfrm>
            <a:off x="3977195" y="804095"/>
            <a:ext cx="4216895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1"/>
            <a:endCxn id="16" idx="0"/>
          </p:cNvCxnSpPr>
          <p:nvPr/>
        </p:nvCxnSpPr>
        <p:spPr>
          <a:xfrm>
            <a:off x="3977195" y="804095"/>
            <a:ext cx="5082467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0" idx="1"/>
            <a:endCxn id="17" idx="0"/>
          </p:cNvCxnSpPr>
          <p:nvPr/>
        </p:nvCxnSpPr>
        <p:spPr>
          <a:xfrm>
            <a:off x="3977195" y="804095"/>
            <a:ext cx="5961356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0" idx="1"/>
            <a:endCxn id="18" idx="0"/>
          </p:cNvCxnSpPr>
          <p:nvPr/>
        </p:nvCxnSpPr>
        <p:spPr>
          <a:xfrm>
            <a:off x="3977195" y="804095"/>
            <a:ext cx="6826928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3" idx="0"/>
            <a:endCxn id="10" idx="3"/>
          </p:cNvCxnSpPr>
          <p:nvPr/>
        </p:nvCxnSpPr>
        <p:spPr>
          <a:xfrm flipV="1">
            <a:off x="4256842" y="804095"/>
            <a:ext cx="6946776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4" idx="0"/>
            <a:endCxn id="10" idx="3"/>
          </p:cNvCxnSpPr>
          <p:nvPr/>
        </p:nvCxnSpPr>
        <p:spPr>
          <a:xfrm flipV="1">
            <a:off x="5064710" y="804095"/>
            <a:ext cx="6138908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  <a:endCxn id="10" idx="3"/>
          </p:cNvCxnSpPr>
          <p:nvPr/>
        </p:nvCxnSpPr>
        <p:spPr>
          <a:xfrm flipV="1">
            <a:off x="5872578" y="804095"/>
            <a:ext cx="5331040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1" idx="0"/>
            <a:endCxn id="10" idx="3"/>
          </p:cNvCxnSpPr>
          <p:nvPr/>
        </p:nvCxnSpPr>
        <p:spPr>
          <a:xfrm flipV="1">
            <a:off x="6680446" y="804095"/>
            <a:ext cx="4523172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2" idx="0"/>
            <a:endCxn id="10" idx="3"/>
          </p:cNvCxnSpPr>
          <p:nvPr/>
        </p:nvCxnSpPr>
        <p:spPr>
          <a:xfrm flipV="1">
            <a:off x="8194090" y="804095"/>
            <a:ext cx="3009528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6" idx="0"/>
            <a:endCxn id="10" idx="3"/>
          </p:cNvCxnSpPr>
          <p:nvPr/>
        </p:nvCxnSpPr>
        <p:spPr>
          <a:xfrm flipV="1">
            <a:off x="9059662" y="804095"/>
            <a:ext cx="2143956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7" idx="0"/>
            <a:endCxn id="10" idx="3"/>
          </p:cNvCxnSpPr>
          <p:nvPr/>
        </p:nvCxnSpPr>
        <p:spPr>
          <a:xfrm flipV="1">
            <a:off x="9938551" y="804095"/>
            <a:ext cx="1265067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8" idx="0"/>
            <a:endCxn id="10" idx="3"/>
          </p:cNvCxnSpPr>
          <p:nvPr/>
        </p:nvCxnSpPr>
        <p:spPr>
          <a:xfrm flipV="1">
            <a:off x="10804123" y="804095"/>
            <a:ext cx="399495" cy="114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5571847" y="4074850"/>
            <a:ext cx="601462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6379715" y="4074850"/>
            <a:ext cx="601462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7914443" y="4074850"/>
            <a:ext cx="601462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8755603" y="4074850"/>
            <a:ext cx="601462" cy="568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19637" y="4074850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520952" y="4174269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cxnSp>
        <p:nvCxnSpPr>
          <p:cNvPr id="63" name="직선 연결선 62"/>
          <p:cNvCxnSpPr>
            <a:stCxn id="13" idx="4"/>
            <a:endCxn id="56" idx="0"/>
          </p:cNvCxnSpPr>
          <p:nvPr/>
        </p:nvCxnSpPr>
        <p:spPr>
          <a:xfrm>
            <a:off x="4256842" y="2494625"/>
            <a:ext cx="1615736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3" idx="4"/>
            <a:endCxn id="57" idx="0"/>
          </p:cNvCxnSpPr>
          <p:nvPr/>
        </p:nvCxnSpPr>
        <p:spPr>
          <a:xfrm>
            <a:off x="4256842" y="2494625"/>
            <a:ext cx="2423604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4"/>
            <a:endCxn id="58" idx="0"/>
          </p:cNvCxnSpPr>
          <p:nvPr/>
        </p:nvCxnSpPr>
        <p:spPr>
          <a:xfrm>
            <a:off x="4256842" y="2494625"/>
            <a:ext cx="3958332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3" idx="4"/>
            <a:endCxn id="59" idx="0"/>
          </p:cNvCxnSpPr>
          <p:nvPr/>
        </p:nvCxnSpPr>
        <p:spPr>
          <a:xfrm>
            <a:off x="4256842" y="2494625"/>
            <a:ext cx="4799492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4" idx="4"/>
            <a:endCxn id="56" idx="0"/>
          </p:cNvCxnSpPr>
          <p:nvPr/>
        </p:nvCxnSpPr>
        <p:spPr>
          <a:xfrm>
            <a:off x="5064710" y="2494625"/>
            <a:ext cx="807868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4" idx="4"/>
            <a:endCxn id="57" idx="0"/>
          </p:cNvCxnSpPr>
          <p:nvPr/>
        </p:nvCxnSpPr>
        <p:spPr>
          <a:xfrm>
            <a:off x="5064710" y="2494625"/>
            <a:ext cx="1615736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4" idx="4"/>
            <a:endCxn id="58" idx="0"/>
          </p:cNvCxnSpPr>
          <p:nvPr/>
        </p:nvCxnSpPr>
        <p:spPr>
          <a:xfrm>
            <a:off x="5064710" y="2494625"/>
            <a:ext cx="3150464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4" idx="4"/>
            <a:endCxn id="59" idx="0"/>
          </p:cNvCxnSpPr>
          <p:nvPr/>
        </p:nvCxnSpPr>
        <p:spPr>
          <a:xfrm>
            <a:off x="5064710" y="2494625"/>
            <a:ext cx="3991624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15" idx="4"/>
            <a:endCxn id="56" idx="0"/>
          </p:cNvCxnSpPr>
          <p:nvPr/>
        </p:nvCxnSpPr>
        <p:spPr>
          <a:xfrm>
            <a:off x="5872578" y="2494625"/>
            <a:ext cx="0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15" idx="4"/>
            <a:endCxn id="57" idx="0"/>
          </p:cNvCxnSpPr>
          <p:nvPr/>
        </p:nvCxnSpPr>
        <p:spPr>
          <a:xfrm>
            <a:off x="5872578" y="2494625"/>
            <a:ext cx="807868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5" idx="4"/>
            <a:endCxn id="58" idx="0"/>
          </p:cNvCxnSpPr>
          <p:nvPr/>
        </p:nvCxnSpPr>
        <p:spPr>
          <a:xfrm>
            <a:off x="5872578" y="2494625"/>
            <a:ext cx="2342596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5" idx="4"/>
            <a:endCxn id="59" idx="0"/>
          </p:cNvCxnSpPr>
          <p:nvPr/>
        </p:nvCxnSpPr>
        <p:spPr>
          <a:xfrm>
            <a:off x="5872578" y="2494625"/>
            <a:ext cx="3183756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1" idx="4"/>
            <a:endCxn id="56" idx="0"/>
          </p:cNvCxnSpPr>
          <p:nvPr/>
        </p:nvCxnSpPr>
        <p:spPr>
          <a:xfrm flipH="1">
            <a:off x="5872578" y="2494625"/>
            <a:ext cx="807868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1" idx="4"/>
            <a:endCxn id="57" idx="0"/>
          </p:cNvCxnSpPr>
          <p:nvPr/>
        </p:nvCxnSpPr>
        <p:spPr>
          <a:xfrm>
            <a:off x="6680446" y="2494625"/>
            <a:ext cx="0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21" idx="4"/>
            <a:endCxn id="58" idx="0"/>
          </p:cNvCxnSpPr>
          <p:nvPr/>
        </p:nvCxnSpPr>
        <p:spPr>
          <a:xfrm>
            <a:off x="6680446" y="2494625"/>
            <a:ext cx="1534728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1" idx="4"/>
            <a:endCxn id="59" idx="0"/>
          </p:cNvCxnSpPr>
          <p:nvPr/>
        </p:nvCxnSpPr>
        <p:spPr>
          <a:xfrm>
            <a:off x="6680446" y="2494625"/>
            <a:ext cx="2375888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22" idx="4"/>
            <a:endCxn id="56" idx="0"/>
          </p:cNvCxnSpPr>
          <p:nvPr/>
        </p:nvCxnSpPr>
        <p:spPr>
          <a:xfrm flipH="1">
            <a:off x="5872578" y="2494625"/>
            <a:ext cx="2321512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22" idx="4"/>
            <a:endCxn id="57" idx="0"/>
          </p:cNvCxnSpPr>
          <p:nvPr/>
        </p:nvCxnSpPr>
        <p:spPr>
          <a:xfrm flipH="1">
            <a:off x="6680446" y="2494625"/>
            <a:ext cx="1513644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22" idx="4"/>
            <a:endCxn id="58" idx="0"/>
          </p:cNvCxnSpPr>
          <p:nvPr/>
        </p:nvCxnSpPr>
        <p:spPr>
          <a:xfrm>
            <a:off x="8194090" y="2494625"/>
            <a:ext cx="21084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22" idx="4"/>
            <a:endCxn id="59" idx="0"/>
          </p:cNvCxnSpPr>
          <p:nvPr/>
        </p:nvCxnSpPr>
        <p:spPr>
          <a:xfrm>
            <a:off x="8194090" y="2494625"/>
            <a:ext cx="862244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6" idx="4"/>
            <a:endCxn id="56" idx="0"/>
          </p:cNvCxnSpPr>
          <p:nvPr/>
        </p:nvCxnSpPr>
        <p:spPr>
          <a:xfrm flipH="1">
            <a:off x="5872578" y="2494625"/>
            <a:ext cx="3187084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6" idx="4"/>
            <a:endCxn id="57" idx="0"/>
          </p:cNvCxnSpPr>
          <p:nvPr/>
        </p:nvCxnSpPr>
        <p:spPr>
          <a:xfrm flipH="1">
            <a:off x="6680446" y="2494625"/>
            <a:ext cx="2379216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6" idx="4"/>
            <a:endCxn id="58" idx="0"/>
          </p:cNvCxnSpPr>
          <p:nvPr/>
        </p:nvCxnSpPr>
        <p:spPr>
          <a:xfrm flipH="1">
            <a:off x="8215174" y="2494625"/>
            <a:ext cx="844488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6" idx="4"/>
            <a:endCxn id="59" idx="0"/>
          </p:cNvCxnSpPr>
          <p:nvPr/>
        </p:nvCxnSpPr>
        <p:spPr>
          <a:xfrm flipH="1">
            <a:off x="9056334" y="2494625"/>
            <a:ext cx="3328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7" idx="4"/>
            <a:endCxn id="56" idx="0"/>
          </p:cNvCxnSpPr>
          <p:nvPr/>
        </p:nvCxnSpPr>
        <p:spPr>
          <a:xfrm flipH="1">
            <a:off x="5872578" y="2494625"/>
            <a:ext cx="4065973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7" idx="4"/>
            <a:endCxn id="57" idx="0"/>
          </p:cNvCxnSpPr>
          <p:nvPr/>
        </p:nvCxnSpPr>
        <p:spPr>
          <a:xfrm flipH="1">
            <a:off x="6680446" y="2494625"/>
            <a:ext cx="3258105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7" idx="4"/>
            <a:endCxn id="58" idx="0"/>
          </p:cNvCxnSpPr>
          <p:nvPr/>
        </p:nvCxnSpPr>
        <p:spPr>
          <a:xfrm flipH="1">
            <a:off x="8215174" y="2494625"/>
            <a:ext cx="1723377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7" idx="4"/>
            <a:endCxn id="59" idx="0"/>
          </p:cNvCxnSpPr>
          <p:nvPr/>
        </p:nvCxnSpPr>
        <p:spPr>
          <a:xfrm flipH="1">
            <a:off x="9056334" y="2494625"/>
            <a:ext cx="882217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8" idx="4"/>
            <a:endCxn id="56" idx="0"/>
          </p:cNvCxnSpPr>
          <p:nvPr/>
        </p:nvCxnSpPr>
        <p:spPr>
          <a:xfrm flipH="1">
            <a:off x="5872578" y="2494625"/>
            <a:ext cx="4931545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8" idx="4"/>
            <a:endCxn id="57" idx="0"/>
          </p:cNvCxnSpPr>
          <p:nvPr/>
        </p:nvCxnSpPr>
        <p:spPr>
          <a:xfrm flipH="1">
            <a:off x="6680446" y="2494625"/>
            <a:ext cx="4123677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8" idx="4"/>
            <a:endCxn id="58" idx="0"/>
          </p:cNvCxnSpPr>
          <p:nvPr/>
        </p:nvCxnSpPr>
        <p:spPr>
          <a:xfrm flipH="1">
            <a:off x="8215174" y="2494625"/>
            <a:ext cx="2588949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8" idx="4"/>
            <a:endCxn id="59" idx="0"/>
          </p:cNvCxnSpPr>
          <p:nvPr/>
        </p:nvCxnSpPr>
        <p:spPr>
          <a:xfrm flipH="1">
            <a:off x="9056334" y="2494625"/>
            <a:ext cx="1747789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37390"/>
              </p:ext>
            </p:extLst>
          </p:nvPr>
        </p:nvGraphicFramePr>
        <p:xfrm>
          <a:off x="3255637" y="528423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100446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02724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247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7130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0051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2841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30745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4611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46953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4906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7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01489"/>
                  </a:ext>
                </a:extLst>
              </a:tr>
            </a:tbl>
          </a:graphicData>
        </a:graphic>
      </p:graphicFrame>
      <p:sp>
        <p:nvSpPr>
          <p:cNvPr id="128" name="직사각형 127"/>
          <p:cNvSpPr/>
          <p:nvPr/>
        </p:nvSpPr>
        <p:spPr>
          <a:xfrm>
            <a:off x="8942032" y="5104660"/>
            <a:ext cx="814527" cy="1118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오른쪽 화살표 128"/>
          <p:cNvSpPr/>
          <p:nvPr/>
        </p:nvSpPr>
        <p:spPr>
          <a:xfrm>
            <a:off x="1621407" y="481464"/>
            <a:ext cx="276430" cy="6909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오른쪽 화살표 129"/>
          <p:cNvSpPr/>
          <p:nvPr/>
        </p:nvSpPr>
        <p:spPr>
          <a:xfrm>
            <a:off x="3176023" y="481464"/>
            <a:ext cx="276430" cy="6909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pic>
        <p:nvPicPr>
          <p:cNvPr id="6" name="그림 5" descr="在一分钟内实现一个图形分类应用 — TinyMS alpha 文档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23" y="1690688"/>
            <a:ext cx="1919291" cy="19064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5624" y="3597097"/>
            <a:ext cx="191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28*28</a:t>
            </a:r>
            <a:r>
              <a:rPr lang="en-US" altLang="ko-KR" b="1" dirty="0" smtClean="0"/>
              <a:t>*1 image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5122719" y="1793940"/>
            <a:ext cx="4613563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70130" y="142460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28*28*1 = 784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45623" y="1690688"/>
            <a:ext cx="1919291" cy="180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2718" y="1755437"/>
            <a:ext cx="446809" cy="142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45623" y="1845895"/>
            <a:ext cx="1919291" cy="180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20927" y="1755437"/>
            <a:ext cx="446809" cy="142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22888" y="3676483"/>
            <a:ext cx="432208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require </a:t>
            </a:r>
            <a:r>
              <a:rPr lang="en-US" altLang="ko-KR" b="1" dirty="0">
                <a:solidFill>
                  <a:srgbClr val="FF0000"/>
                </a:solidFill>
              </a:rPr>
              <a:t>a huge number of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49387"/>
          <a:stretch/>
        </p:blipFill>
        <p:spPr>
          <a:xfrm>
            <a:off x="5459233" y="4579942"/>
            <a:ext cx="6672847" cy="192118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626429" y="2448343"/>
            <a:ext cx="5715000" cy="301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Hidden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0" idx="1"/>
          </p:cNvCxnSpPr>
          <p:nvPr/>
        </p:nvCxnSpPr>
        <p:spPr>
          <a:xfrm flipH="1">
            <a:off x="4626429" y="1826643"/>
            <a:ext cx="496289" cy="62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3" idx="3"/>
          </p:cNvCxnSpPr>
          <p:nvPr/>
        </p:nvCxnSpPr>
        <p:spPr>
          <a:xfrm flipH="1" flipV="1">
            <a:off x="9736282" y="1845895"/>
            <a:ext cx="605147" cy="60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067736" y="3084582"/>
            <a:ext cx="2727921" cy="3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endCxn id="20" idx="1"/>
          </p:cNvCxnSpPr>
          <p:nvPr/>
        </p:nvCxnSpPr>
        <p:spPr>
          <a:xfrm>
            <a:off x="4626429" y="2773266"/>
            <a:ext cx="1441307" cy="488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0" idx="3"/>
          </p:cNvCxnSpPr>
          <p:nvPr/>
        </p:nvCxnSpPr>
        <p:spPr>
          <a:xfrm flipH="1">
            <a:off x="8795657" y="2773266"/>
            <a:ext cx="1545772" cy="488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pic>
        <p:nvPicPr>
          <p:cNvPr id="15" name="Picture 2" descr="장원영 악플러 신상 턴 네티즌, 中바이두 부사장 13세 딸-국민일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62" y="1690689"/>
            <a:ext cx="4645025" cy="28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086597" y="1690689"/>
            <a:ext cx="1537854" cy="1771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3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pic>
        <p:nvPicPr>
          <p:cNvPr id="1026" name="Picture 2" descr="장원영 악플러 신상 턴 네티즌, 中바이두 부사장 13세 딸-국민일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63" y="1690689"/>
            <a:ext cx="4645025" cy="28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38063" y="1690688"/>
            <a:ext cx="4645025" cy="243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38063" y="1934499"/>
            <a:ext cx="4645025" cy="243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38063" y="2178309"/>
            <a:ext cx="4645025" cy="243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38062" y="2422120"/>
            <a:ext cx="4645025" cy="243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38062" y="2676924"/>
            <a:ext cx="4645025" cy="243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38062" y="2931728"/>
            <a:ext cx="4645025" cy="243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104" y="5002468"/>
            <a:ext cx="1050294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Do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not </a:t>
            </a:r>
            <a:r>
              <a:rPr lang="en-US" altLang="ko-KR" sz="2400" b="1" dirty="0">
                <a:solidFill>
                  <a:srgbClr val="FF0000"/>
                </a:solidFill>
              </a:rPr>
              <a:t>consider the spatial </a:t>
            </a:r>
            <a:r>
              <a:rPr lang="en-US" altLang="ko-KR" sz="2400" b="1" dirty="0">
                <a:solidFill>
                  <a:srgbClr val="FF0000"/>
                </a:solidFill>
              </a:rPr>
              <a:t>structure(neighboring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pixels)</a:t>
            </a:r>
            <a:r>
              <a:rPr lang="en-US" altLang="ko-KR" sz="2400" dirty="0">
                <a:solidFill>
                  <a:srgbClr val="FF0000"/>
                </a:solidFill>
              </a:rPr>
              <a:t> of the image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Neural </a:t>
            </a:r>
            <a:r>
              <a:rPr lang="en-US" altLang="ko-KR" dirty="0" smtClean="0"/>
              <a:t>Network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4" y="1690688"/>
            <a:ext cx="7788757" cy="40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625053"/>
            <a:ext cx="5105401" cy="538410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Convolution2D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42" y="1690688"/>
            <a:ext cx="6645757" cy="34683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590031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torch.nn.Conv2d(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in_channels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out_channels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kernel_size</a:t>
            </a:r>
            <a:r>
              <a:rPr lang="en-US" altLang="ko-KR" sz="2400" dirty="0" smtClean="0">
                <a:latin typeface="Consolas" panose="020B0609020204030204" pitchFamily="49" charset="0"/>
              </a:rPr>
              <a:t>, stride=1, padding=0, ...)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8571" y="1587691"/>
            <a:ext cx="1197429" cy="404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22771" y="1937464"/>
            <a:ext cx="3772990" cy="256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22770" y="2346960"/>
            <a:ext cx="3772990" cy="256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22771" y="3749644"/>
            <a:ext cx="1497150" cy="263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22770" y="4541765"/>
            <a:ext cx="1497151" cy="263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22171" y="1587691"/>
            <a:ext cx="1197429" cy="404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625053"/>
            <a:ext cx="5105401" cy="538410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42" y="1690688"/>
            <a:ext cx="6645757" cy="34683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590031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torch.nn.MaxPool2d(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kernel_size</a:t>
            </a:r>
            <a:r>
              <a:rPr lang="en-US" altLang="ko-KR" sz="2400" dirty="0" smtClean="0">
                <a:latin typeface="Consolas" panose="020B0609020204030204" pitchFamily="49" charset="0"/>
              </a:rPr>
              <a:t>, stride=None, padding=0 ...)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0" y="1640497"/>
            <a:ext cx="1020723" cy="246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67200" y="3033699"/>
            <a:ext cx="1020723" cy="246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43092" y="4367007"/>
            <a:ext cx="1497150" cy="263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43092" y="5133660"/>
            <a:ext cx="1497150" cy="263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53251" y="2159421"/>
            <a:ext cx="4138749" cy="280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043092" y="2559930"/>
            <a:ext cx="4138749" cy="280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625053"/>
            <a:ext cx="5105401" cy="538410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42" y="1690688"/>
            <a:ext cx="6645757" cy="34683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5900314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torch.nn.Dropout</a:t>
            </a:r>
            <a:r>
              <a:rPr lang="en-US" altLang="ko-KR" sz="2400" dirty="0" smtClean="0">
                <a:latin typeface="Consolas" panose="020B0609020204030204" pitchFamily="49" charset="0"/>
              </a:rPr>
              <a:t>(p)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12610" y="4164436"/>
            <a:ext cx="1649549" cy="234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21171" y="3122572"/>
            <a:ext cx="4138749" cy="280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12610" y="4953481"/>
            <a:ext cx="1649549" cy="234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69920" y="3055252"/>
            <a:ext cx="1020723" cy="246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625053"/>
            <a:ext cx="5105401" cy="538410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 layer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42" y="1690688"/>
            <a:ext cx="6645757" cy="34683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590031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torch.nn.Linear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2400" dirty="0" err="1" smtClean="0">
                <a:latin typeface="Consolas" panose="020B0609020204030204" pitchFamily="49" charset="0"/>
              </a:rPr>
              <a:t>in_features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out_features</a:t>
            </a:r>
            <a:r>
              <a:rPr lang="en-US" altLang="ko-KR" sz="2400" dirty="0" smtClean="0">
                <a:latin typeface="Consolas" panose="020B0609020204030204" pitchFamily="49" charset="0"/>
              </a:rPr>
              <a:t>, ...)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13180" y="2915140"/>
            <a:ext cx="4138749" cy="280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89750" y="5547497"/>
            <a:ext cx="1649549" cy="234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86960" y="1958116"/>
            <a:ext cx="1020723" cy="246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371</Words>
  <Application>Microsoft Office PowerPoint</Application>
  <PresentationFormat>와이드스크린</PresentationFormat>
  <Paragraphs>116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CNN</vt:lpstr>
      <vt:lpstr>Background</vt:lpstr>
      <vt:lpstr>Background</vt:lpstr>
      <vt:lpstr>Background</vt:lpstr>
      <vt:lpstr>Convolution Neural Network</vt:lpstr>
      <vt:lpstr>Convolution2D</vt:lpstr>
      <vt:lpstr>Pooling</vt:lpstr>
      <vt:lpstr>Dropout</vt:lpstr>
      <vt:lpstr>FC layer</vt:lpstr>
      <vt:lpstr>FC layer</vt:lpstr>
      <vt:lpstr>ReLU</vt:lpstr>
      <vt:lpstr>Stride &amp; Padding</vt:lpstr>
      <vt:lpstr>Stride &amp; Padding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정수환</dc:creator>
  <cp:lastModifiedBy>정수환</cp:lastModifiedBy>
  <cp:revision>22</cp:revision>
  <dcterms:created xsi:type="dcterms:W3CDTF">2025-03-31T06:46:04Z</dcterms:created>
  <dcterms:modified xsi:type="dcterms:W3CDTF">2025-04-03T11:55:53Z</dcterms:modified>
</cp:coreProperties>
</file>