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046"/>
    <p:restoredTop sz="94126" autoAdjust="0"/>
  </p:normalViewPr>
  <p:slideViewPr>
    <p:cSldViewPr snapToGrid="0" snapToObjects="1">
      <p:cViewPr>
        <p:scale>
          <a:sx n="20" d="100"/>
          <a:sy n="20" d="100"/>
        </p:scale>
        <p:origin x="2634"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E23A4-9DC4-D84D-BE2D-EE31710B4A0C}" type="datetimeFigureOut">
              <a:rPr lang="en-US" smtClean="0"/>
              <a:t>4/30/2020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8B59C-A1E4-324E-AA80-F65ED16F2396}" type="slidenum">
              <a:rPr lang="en-US" smtClean="0"/>
              <a:t>‹#›</a:t>
            </a:fld>
            <a:endParaRPr lang="en-US"/>
          </a:p>
        </p:txBody>
      </p:sp>
    </p:spTree>
    <p:extLst>
      <p:ext uri="{BB962C8B-B14F-4D97-AF65-F5344CB8AC3E}">
        <p14:creationId xmlns:p14="http://schemas.microsoft.com/office/powerpoint/2010/main" val="1415318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8B59C-A1E4-324E-AA80-F65ED16F2396}" type="slidenum">
              <a:rPr lang="en-US" smtClean="0"/>
              <a:t>1</a:t>
            </a:fld>
            <a:endParaRPr lang="en-US"/>
          </a:p>
        </p:txBody>
      </p:sp>
    </p:spTree>
    <p:extLst>
      <p:ext uri="{BB962C8B-B14F-4D97-AF65-F5344CB8AC3E}">
        <p14:creationId xmlns:p14="http://schemas.microsoft.com/office/powerpoint/2010/main" val="160106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C68492-3A01-6344-947B-2847113A8320}"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2126608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68492-3A01-6344-947B-2847113A8320}"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272936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68492-3A01-6344-947B-2847113A8320}"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100778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C68492-3A01-6344-947B-2847113A8320}"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350015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C68492-3A01-6344-947B-2847113A8320}"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3384227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C68492-3A01-6344-947B-2847113A8320}"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317418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C68492-3A01-6344-947B-2847113A8320}"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20767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C68492-3A01-6344-947B-2847113A8320}"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1687388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C68492-3A01-6344-947B-2847113A8320}"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1359382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2C68492-3A01-6344-947B-2847113A8320}"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93950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E2C68492-3A01-6344-947B-2847113A8320}"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367FD7-94B4-0645-83FE-B9EF55957933}" type="slidenum">
              <a:rPr lang="en-US" smtClean="0"/>
              <a:t>‹#›</a:t>
            </a:fld>
            <a:endParaRPr lang="en-US"/>
          </a:p>
        </p:txBody>
      </p:sp>
    </p:spTree>
    <p:extLst>
      <p:ext uri="{BB962C8B-B14F-4D97-AF65-F5344CB8AC3E}">
        <p14:creationId xmlns:p14="http://schemas.microsoft.com/office/powerpoint/2010/main" val="107925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2C68492-3A01-6344-947B-2847113A8320}" type="datetimeFigureOut">
              <a:rPr lang="en-US" smtClean="0"/>
              <a:t>4/30/2020</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E367FD7-94B4-0645-83FE-B9EF55957933}" type="slidenum">
              <a:rPr lang="en-US" smtClean="0"/>
              <a:t>‹#›</a:t>
            </a:fld>
            <a:endParaRPr lang="en-US"/>
          </a:p>
        </p:txBody>
      </p:sp>
    </p:spTree>
    <p:extLst>
      <p:ext uri="{BB962C8B-B14F-4D97-AF65-F5344CB8AC3E}">
        <p14:creationId xmlns:p14="http://schemas.microsoft.com/office/powerpoint/2010/main" val="55743821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jshin13/Alzheimers_Disease_prediction_JHU" TargetMode="External"/><Relationship Id="rId3" Type="http://schemas.openxmlformats.org/officeDocument/2006/relationships/image" Target="../media/image1.tif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DAA10A-EBDB-E347-BFC9-F00731449C63}"/>
              </a:ext>
            </a:extLst>
          </p:cNvPr>
          <p:cNvSpPr>
            <a:spLocks noChangeAspect="1"/>
          </p:cNvSpPr>
          <p:nvPr/>
        </p:nvSpPr>
        <p:spPr>
          <a:xfrm>
            <a:off x="-85023" y="-81660"/>
            <a:ext cx="44083705" cy="431790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28" dirty="0"/>
          </a:p>
        </p:txBody>
      </p:sp>
      <p:sp>
        <p:nvSpPr>
          <p:cNvPr id="5" name="TextBox 4">
            <a:extLst>
              <a:ext uri="{FF2B5EF4-FFF2-40B4-BE49-F238E27FC236}">
                <a16:creationId xmlns:a16="http://schemas.microsoft.com/office/drawing/2014/main" id="{9CD1B150-A47F-7A4A-A785-4CBD2A2B46EE}"/>
              </a:ext>
            </a:extLst>
          </p:cNvPr>
          <p:cNvSpPr txBox="1"/>
          <p:nvPr/>
        </p:nvSpPr>
        <p:spPr>
          <a:xfrm>
            <a:off x="6360901" y="529912"/>
            <a:ext cx="29683364" cy="3847207"/>
          </a:xfrm>
          <a:prstGeom prst="rect">
            <a:avLst/>
          </a:prstGeom>
          <a:noFill/>
        </p:spPr>
        <p:txBody>
          <a:bodyPr wrap="square" rtlCol="0">
            <a:spAutoFit/>
          </a:bodyPr>
          <a:lstStyle/>
          <a:p>
            <a:pPr algn="ctr"/>
            <a:r>
              <a:rPr lang="en-US" sz="7200" b="1" dirty="0">
                <a:solidFill>
                  <a:schemeClr val="bg1"/>
                </a:solidFill>
              </a:rPr>
              <a:t>Predicting Alzheimer’s disease risk factors from the variant fingerprints of non-AD genes </a:t>
            </a:r>
            <a:endParaRPr lang="en-US" sz="7200" b="1" dirty="0" smtClean="0">
              <a:solidFill>
                <a:schemeClr val="bg1"/>
              </a:solidFill>
            </a:endParaRPr>
          </a:p>
          <a:p>
            <a:pPr algn="ctr"/>
            <a:r>
              <a:rPr lang="en-US" sz="5000" b="1" dirty="0" smtClean="0">
                <a:solidFill>
                  <a:schemeClr val="bg1"/>
                </a:solidFill>
              </a:rPr>
              <a:t>Jong M. Shin </a:t>
            </a:r>
            <a:endParaRPr lang="en-US" sz="5000" b="1" dirty="0">
              <a:solidFill>
                <a:schemeClr val="bg1"/>
              </a:solidFill>
            </a:endParaRPr>
          </a:p>
          <a:p>
            <a:pPr algn="ctr"/>
            <a:r>
              <a:rPr lang="en-US" sz="5000" dirty="0">
                <a:solidFill>
                  <a:schemeClr val="bg1"/>
                </a:solidFill>
              </a:rPr>
              <a:t>The Johns Hopkins University</a:t>
            </a:r>
          </a:p>
        </p:txBody>
      </p:sp>
      <p:pic>
        <p:nvPicPr>
          <p:cNvPr id="8" name="Picture 7">
            <a:extLst>
              <a:ext uri="{FF2B5EF4-FFF2-40B4-BE49-F238E27FC236}">
                <a16:creationId xmlns:a16="http://schemas.microsoft.com/office/drawing/2014/main" id="{92DB87F4-DF91-0542-AB2E-FFC914CF1EE6}"/>
              </a:ext>
            </a:extLst>
          </p:cNvPr>
          <p:cNvPicPr>
            <a:picLocks noChangeAspect="1"/>
          </p:cNvPicPr>
          <p:nvPr/>
        </p:nvPicPr>
        <p:blipFill>
          <a:blip r:embed="rId3"/>
          <a:stretch>
            <a:fillRect/>
          </a:stretch>
        </p:blipFill>
        <p:spPr>
          <a:xfrm>
            <a:off x="866275" y="350738"/>
            <a:ext cx="5332549" cy="2923028"/>
          </a:xfrm>
          <a:prstGeom prst="rect">
            <a:avLst/>
          </a:prstGeom>
        </p:spPr>
      </p:pic>
      <p:sp>
        <p:nvSpPr>
          <p:cNvPr id="112" name="Rectangle 111">
            <a:extLst>
              <a:ext uri="{FF2B5EF4-FFF2-40B4-BE49-F238E27FC236}">
                <a16:creationId xmlns:a16="http://schemas.microsoft.com/office/drawing/2014/main" id="{A890C561-85B5-AE4E-B4A2-8B78C63C1B7B}"/>
              </a:ext>
            </a:extLst>
          </p:cNvPr>
          <p:cNvSpPr/>
          <p:nvPr/>
        </p:nvSpPr>
        <p:spPr>
          <a:xfrm>
            <a:off x="434767" y="4782484"/>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smtClean="0"/>
              <a:t>Introduction</a:t>
            </a:r>
            <a:endParaRPr lang="en-US" sz="5207" b="1" dirty="0"/>
          </a:p>
        </p:txBody>
      </p:sp>
      <p:sp>
        <p:nvSpPr>
          <p:cNvPr id="122" name="TextBox 121">
            <a:extLst>
              <a:ext uri="{FF2B5EF4-FFF2-40B4-BE49-F238E27FC236}">
                <a16:creationId xmlns:a16="http://schemas.microsoft.com/office/drawing/2014/main" id="{FBBE0479-9161-2544-97E2-8418F2DCC1F2}"/>
              </a:ext>
            </a:extLst>
          </p:cNvPr>
          <p:cNvSpPr txBox="1"/>
          <p:nvPr/>
        </p:nvSpPr>
        <p:spPr>
          <a:xfrm>
            <a:off x="434767" y="5545970"/>
            <a:ext cx="8802530" cy="8463855"/>
          </a:xfrm>
          <a:prstGeom prst="rect">
            <a:avLst/>
          </a:prstGeom>
          <a:noFill/>
          <a:ln>
            <a:solidFill>
              <a:schemeClr val="accent1">
                <a:lumMod val="50000"/>
              </a:schemeClr>
            </a:solidFill>
          </a:ln>
        </p:spPr>
        <p:txBody>
          <a:bodyPr wrap="square" rtlCol="0">
            <a:spAutoFit/>
          </a:bodyPr>
          <a:lstStyle/>
          <a:p>
            <a:r>
              <a:rPr lang="en-US" sz="3400" dirty="0" smtClean="0"/>
              <a:t>	Alzheimer’s </a:t>
            </a:r>
            <a:r>
              <a:rPr lang="en-US" sz="3400" dirty="0"/>
              <a:t>Disease (AD) is a progressive neurodegenerative disease that is characterized by impaired cognitive domain of brain function. As of 2017, it is a 6th leading cause of death in the U.S., and the typical life expectancy after diagnosis is only about 4 to 8 years. </a:t>
            </a:r>
            <a:r>
              <a:rPr lang="en-US" sz="3400" dirty="0" smtClean="0"/>
              <a:t>	The </a:t>
            </a:r>
            <a:r>
              <a:rPr lang="en-US" sz="3400" dirty="0"/>
              <a:t>worst part lies in the fact that there still has not been any effective treatments developed for this disease that has been known for over 100 years. This is partly due to its complex genetic components involved in AD. </a:t>
            </a:r>
            <a:r>
              <a:rPr lang="en-US" sz="3400" dirty="0" smtClean="0"/>
              <a:t>	</a:t>
            </a:r>
          </a:p>
          <a:p>
            <a:r>
              <a:rPr lang="en-US" sz="3400" dirty="0"/>
              <a:t>	</a:t>
            </a:r>
            <a:r>
              <a:rPr lang="en-US" sz="3400" dirty="0" smtClean="0"/>
              <a:t>As a result, despite numerous speculations, a clear mechanism of AD has yet to be discovered. Nonetheless, many studies have suggested multiple genes associated with the disease phenotypes. </a:t>
            </a:r>
            <a:endParaRPr lang="en-US" sz="3400" dirty="0"/>
          </a:p>
        </p:txBody>
      </p:sp>
      <p:sp>
        <p:nvSpPr>
          <p:cNvPr id="126" name="Rectangle 125">
            <a:extLst>
              <a:ext uri="{FF2B5EF4-FFF2-40B4-BE49-F238E27FC236}">
                <a16:creationId xmlns:a16="http://schemas.microsoft.com/office/drawing/2014/main" id="{D5FA3FC5-588F-5140-BC7F-E469DD08CBFB}"/>
              </a:ext>
            </a:extLst>
          </p:cNvPr>
          <p:cNvSpPr/>
          <p:nvPr/>
        </p:nvSpPr>
        <p:spPr>
          <a:xfrm>
            <a:off x="434767" y="20292048"/>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a:t>Methods</a:t>
            </a:r>
          </a:p>
        </p:txBody>
      </p:sp>
      <p:sp>
        <p:nvSpPr>
          <p:cNvPr id="130" name="Rectangle 129">
            <a:extLst>
              <a:ext uri="{FF2B5EF4-FFF2-40B4-BE49-F238E27FC236}">
                <a16:creationId xmlns:a16="http://schemas.microsoft.com/office/drawing/2014/main" id="{C1D3DD5C-19D9-2A4D-ABFF-DB50AF894BFE}"/>
              </a:ext>
            </a:extLst>
          </p:cNvPr>
          <p:cNvSpPr/>
          <p:nvPr/>
        </p:nvSpPr>
        <p:spPr>
          <a:xfrm>
            <a:off x="9837846" y="4777991"/>
            <a:ext cx="23971668" cy="763485"/>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a:t>Results</a:t>
            </a:r>
          </a:p>
        </p:txBody>
      </p:sp>
      <p:sp>
        <p:nvSpPr>
          <p:cNvPr id="146" name="Rectangle 145">
            <a:extLst>
              <a:ext uri="{FF2B5EF4-FFF2-40B4-BE49-F238E27FC236}">
                <a16:creationId xmlns:a16="http://schemas.microsoft.com/office/drawing/2014/main" id="{55084761-2557-DD44-8BC3-7005FEDD7A95}"/>
              </a:ext>
            </a:extLst>
          </p:cNvPr>
          <p:cNvSpPr/>
          <p:nvPr/>
        </p:nvSpPr>
        <p:spPr>
          <a:xfrm>
            <a:off x="34332491" y="4777991"/>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smtClean="0"/>
              <a:t>Results</a:t>
            </a:r>
            <a:endParaRPr lang="en-US" sz="5207" b="1" dirty="0"/>
          </a:p>
        </p:txBody>
      </p:sp>
      <p:sp>
        <p:nvSpPr>
          <p:cNvPr id="21" name="TextBox 20">
            <a:extLst>
              <a:ext uri="{FF2B5EF4-FFF2-40B4-BE49-F238E27FC236}">
                <a16:creationId xmlns:a16="http://schemas.microsoft.com/office/drawing/2014/main" id="{E10A516F-349E-1945-BEA7-084C84A37F94}"/>
              </a:ext>
            </a:extLst>
          </p:cNvPr>
          <p:cNvSpPr txBox="1"/>
          <p:nvPr/>
        </p:nvSpPr>
        <p:spPr>
          <a:xfrm>
            <a:off x="9837846" y="5541476"/>
            <a:ext cx="23971668" cy="26584444"/>
          </a:xfrm>
          <a:prstGeom prst="rect">
            <a:avLst/>
          </a:prstGeom>
          <a:noFill/>
          <a:ln>
            <a:solidFill>
              <a:schemeClr val="accent1">
                <a:lumMod val="50000"/>
              </a:schemeClr>
            </a:solidFill>
          </a:ln>
        </p:spPr>
        <p:txBody>
          <a:bodyPr wrap="square" rtlCol="0">
            <a:spAutoFit/>
          </a:bodyPr>
          <a:lstStyle/>
          <a:p>
            <a:endParaRPr lang="en-US" dirty="0"/>
          </a:p>
        </p:txBody>
      </p:sp>
      <p:sp>
        <p:nvSpPr>
          <p:cNvPr id="23" name="TextBox 22">
            <a:extLst>
              <a:ext uri="{FF2B5EF4-FFF2-40B4-BE49-F238E27FC236}">
                <a16:creationId xmlns:a16="http://schemas.microsoft.com/office/drawing/2014/main" id="{4288D6EF-70FC-FA4C-B63E-303CFE343161}"/>
              </a:ext>
            </a:extLst>
          </p:cNvPr>
          <p:cNvSpPr txBox="1"/>
          <p:nvPr/>
        </p:nvSpPr>
        <p:spPr>
          <a:xfrm>
            <a:off x="434767" y="21055534"/>
            <a:ext cx="8802530" cy="11079956"/>
          </a:xfrm>
          <a:prstGeom prst="rect">
            <a:avLst/>
          </a:prstGeom>
          <a:noFill/>
          <a:ln>
            <a:solidFill>
              <a:schemeClr val="accent1">
                <a:lumMod val="50000"/>
              </a:schemeClr>
            </a:solidFill>
          </a:ln>
        </p:spPr>
        <p:txBody>
          <a:bodyPr wrap="square" rtlCol="0">
            <a:spAutoFit/>
          </a:bodyPr>
          <a:lstStyle/>
          <a:p>
            <a:r>
              <a:rPr lang="en-US" sz="3400" dirty="0" smtClean="0"/>
              <a:t>	A </a:t>
            </a:r>
            <a:r>
              <a:rPr lang="en-US" sz="3400" dirty="0"/>
              <a:t>total of 862 samples were acquired from either </a:t>
            </a:r>
            <a:r>
              <a:rPr lang="en-US" sz="3400" dirty="0" err="1"/>
              <a:t>openSNP</a:t>
            </a:r>
            <a:r>
              <a:rPr lang="en-US" sz="3400" dirty="0"/>
              <a:t> and Personal Genome Project. The dataset was first analyzed and annotated by </a:t>
            </a:r>
            <a:r>
              <a:rPr lang="en-US" sz="3400" dirty="0" err="1"/>
              <a:t>openCRAVAT</a:t>
            </a:r>
            <a:r>
              <a:rPr lang="en-US" sz="3400" dirty="0"/>
              <a:t> using 8 annotators. Subsequently, the genomic variants associated with AD in accordance with the </a:t>
            </a:r>
            <a:r>
              <a:rPr lang="en-US" sz="3400" dirty="0" err="1"/>
              <a:t>ClinVar</a:t>
            </a:r>
            <a:r>
              <a:rPr lang="en-US" sz="3400" dirty="0"/>
              <a:t> database were labeled as risk factors for AD. Annotated results were reorganized to extract information with respect to these risk factors. </a:t>
            </a:r>
            <a:endParaRPr lang="en-US" sz="3400" dirty="0" smtClean="0"/>
          </a:p>
          <a:p>
            <a:r>
              <a:rPr lang="en-US" sz="3400" dirty="0"/>
              <a:t>	</a:t>
            </a:r>
            <a:r>
              <a:rPr lang="en-US" sz="3400" dirty="0" smtClean="0"/>
              <a:t>Initially</a:t>
            </a:r>
            <a:r>
              <a:rPr lang="en-US" sz="3400" dirty="0"/>
              <a:t>, a list of genetic variants co-occurred with the risk factors was generated. Those genetic variants were converted into their corresponding genes. Using these metrics, frequencies of the variant occurrence within the gene was measured. </a:t>
            </a:r>
            <a:endParaRPr lang="en-US" sz="3400" dirty="0" smtClean="0"/>
          </a:p>
          <a:p>
            <a:r>
              <a:rPr lang="en-US" sz="3400" dirty="0"/>
              <a:t>	</a:t>
            </a:r>
            <a:r>
              <a:rPr lang="en-US" sz="3400" dirty="0" smtClean="0"/>
              <a:t>After </a:t>
            </a:r>
            <a:r>
              <a:rPr lang="en-US" sz="3400" dirty="0"/>
              <a:t>removal of AD variants from the analysis, the finalized training set was fed into two machine learning algorithms, namely support vector regression and stochastic gradient descent classifier, for regression and classification, respectively</a:t>
            </a:r>
            <a:r>
              <a:rPr lang="en-US" sz="3400" dirty="0" smtClean="0"/>
              <a:t>.</a:t>
            </a:r>
            <a:endParaRPr lang="en-US" sz="3400" dirty="0"/>
          </a:p>
        </p:txBody>
      </p:sp>
      <p:sp>
        <p:nvSpPr>
          <p:cNvPr id="26" name="TextBox 25">
            <a:extLst>
              <a:ext uri="{FF2B5EF4-FFF2-40B4-BE49-F238E27FC236}">
                <a16:creationId xmlns:a16="http://schemas.microsoft.com/office/drawing/2014/main" id="{E23EDA3F-FA6E-F64E-B852-49AD8B3C7214}"/>
              </a:ext>
            </a:extLst>
          </p:cNvPr>
          <p:cNvSpPr txBox="1"/>
          <p:nvPr/>
        </p:nvSpPr>
        <p:spPr>
          <a:xfrm>
            <a:off x="34332491" y="5541476"/>
            <a:ext cx="8802530" cy="12649617"/>
          </a:xfrm>
          <a:prstGeom prst="rect">
            <a:avLst/>
          </a:prstGeom>
          <a:noFill/>
          <a:ln>
            <a:solidFill>
              <a:schemeClr val="accent1">
                <a:lumMod val="50000"/>
              </a:schemeClr>
            </a:solidFill>
          </a:ln>
        </p:spPr>
        <p:txBody>
          <a:bodyPr wrap="square" rtlCol="0">
            <a:spAutoFit/>
          </a:bodyPr>
          <a:lstStyle/>
          <a:p>
            <a:r>
              <a:rPr lang="en-US" sz="3400" dirty="0" smtClean="0"/>
              <a:t>	Of </a:t>
            </a:r>
            <a:r>
              <a:rPr lang="en-US" sz="3400" dirty="0"/>
              <a:t>the 17761 distinct variants that could be found in </a:t>
            </a:r>
            <a:r>
              <a:rPr lang="en-US" sz="3400" dirty="0" err="1"/>
              <a:t>ClinVar</a:t>
            </a:r>
            <a:r>
              <a:rPr lang="en-US" sz="3400" dirty="0"/>
              <a:t> database, 32 AD variants were identified and used as risk factors. These are variants of the following genes: APOE, PSEN1/2, APP, PRNP, A2M, TNF, NOS3, HFE, TF, ADAM10, LRRK2. After screening for AD risk factors, 659 samples that carried at least one AD variant were selected for analysis. As expected, there were substantially high number of variants in some genes that are common in most of the samples, which is described as “background.” Top 10 common variants were subtracted from the analysis which consisted of APC, SYNE1, TTN, RYR2, etc. Subsequently, samples with 5 risk factors and higher were selected as a high risk group. 352 and 307 samples were found to be high and low risk groups respectively. Next, parsed dataset was transformed into a training set for SVR and SGD predictors. SVR compared to SGD performed much better in every aspect. Lastly, the list of genes highly associated with high risk users was visualized by Manhattan plot. Here, in order to present at optimal scale of y-axis, threshold was readjusted to 8.</a:t>
            </a:r>
            <a:endParaRPr lang="en-US" sz="3400" dirty="0" smtClean="0"/>
          </a:p>
        </p:txBody>
      </p:sp>
      <p:sp>
        <p:nvSpPr>
          <p:cNvPr id="2" name="Rectangle 1">
            <a:extLst>
              <a:ext uri="{FF2B5EF4-FFF2-40B4-BE49-F238E27FC236}">
                <a16:creationId xmlns:a16="http://schemas.microsoft.com/office/drawing/2014/main" id="{D824F42A-C769-574E-8DC8-711969AD2D8B}"/>
              </a:ext>
            </a:extLst>
          </p:cNvPr>
          <p:cNvSpPr/>
          <p:nvPr/>
        </p:nvSpPr>
        <p:spPr>
          <a:xfrm>
            <a:off x="37919024" y="529912"/>
            <a:ext cx="5638169" cy="2169825"/>
          </a:xfrm>
          <a:prstGeom prst="rect">
            <a:avLst/>
          </a:prstGeom>
        </p:spPr>
        <p:txBody>
          <a:bodyPr wrap="square">
            <a:spAutoFit/>
          </a:bodyPr>
          <a:lstStyle/>
          <a:p>
            <a:pPr algn="ctr"/>
            <a:r>
              <a:rPr lang="en-US" sz="4500" b="1" dirty="0">
                <a:solidFill>
                  <a:schemeClr val="bg1"/>
                </a:solidFill>
                <a:latin typeface="Abadi MT Condensed Light" panose="020B0306030101010103" pitchFamily="34" charset="77"/>
                <a:cs typeface="Apple Chancery" panose="03020702040506060504" pitchFamily="66" charset="-79"/>
              </a:rPr>
              <a:t>Foundations of Computational Biology and Bioinformatics Spring 2020</a:t>
            </a:r>
            <a:endParaRPr lang="en-US" sz="4500" dirty="0">
              <a:solidFill>
                <a:schemeClr val="bg1"/>
              </a:solidFill>
              <a:latin typeface="Abadi MT Condensed Light" panose="020B0306030101010103" pitchFamily="34" charset="77"/>
              <a:cs typeface="Apple Chancery" panose="03020702040506060504" pitchFamily="66" charset="-79"/>
            </a:endParaRPr>
          </a:p>
        </p:txBody>
      </p:sp>
      <p:sp>
        <p:nvSpPr>
          <p:cNvPr id="20" name="Rectangle 19">
            <a:extLst>
              <a:ext uri="{FF2B5EF4-FFF2-40B4-BE49-F238E27FC236}">
                <a16:creationId xmlns:a16="http://schemas.microsoft.com/office/drawing/2014/main" id="{D5FA3FC5-588F-5140-BC7F-E469DD08CBFB}"/>
              </a:ext>
            </a:extLst>
          </p:cNvPr>
          <p:cNvSpPr/>
          <p:nvPr/>
        </p:nvSpPr>
        <p:spPr>
          <a:xfrm>
            <a:off x="434767" y="14082165"/>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smtClean="0"/>
              <a:t>Objective</a:t>
            </a:r>
            <a:endParaRPr lang="en-US" sz="5207" b="1" dirty="0"/>
          </a:p>
        </p:txBody>
      </p:sp>
      <p:sp>
        <p:nvSpPr>
          <p:cNvPr id="22" name="TextBox 21">
            <a:extLst>
              <a:ext uri="{FF2B5EF4-FFF2-40B4-BE49-F238E27FC236}">
                <a16:creationId xmlns:a16="http://schemas.microsoft.com/office/drawing/2014/main" id="{4288D6EF-70FC-FA4C-B63E-303CFE343161}"/>
              </a:ext>
            </a:extLst>
          </p:cNvPr>
          <p:cNvSpPr txBox="1"/>
          <p:nvPr/>
        </p:nvSpPr>
        <p:spPr>
          <a:xfrm>
            <a:off x="434767" y="14845651"/>
            <a:ext cx="8802530" cy="3231654"/>
          </a:xfrm>
          <a:prstGeom prst="rect">
            <a:avLst/>
          </a:prstGeom>
          <a:noFill/>
          <a:ln>
            <a:solidFill>
              <a:schemeClr val="accent1">
                <a:lumMod val="50000"/>
              </a:schemeClr>
            </a:solidFill>
          </a:ln>
        </p:spPr>
        <p:txBody>
          <a:bodyPr wrap="square" rtlCol="0">
            <a:spAutoFit/>
          </a:bodyPr>
          <a:lstStyle/>
          <a:p>
            <a:r>
              <a:rPr lang="en-US" sz="3400" dirty="0" smtClean="0"/>
              <a:t>	This </a:t>
            </a:r>
            <a:r>
              <a:rPr lang="en-US" sz="3400" dirty="0"/>
              <a:t>project aims to further expend the list of relevant genes/variants most prevalent in people with high number of genetic risk factors. Also, using the analyzed dataset, the risk scores, a combined number of AD risk factors, were predicted using machine learning algorithms.</a:t>
            </a:r>
            <a:endParaRPr lang="en-US" sz="3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20926" y="5735399"/>
            <a:ext cx="22041852" cy="14766296"/>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52146" y="21263695"/>
            <a:ext cx="9863209" cy="9586487"/>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43040" y="21225595"/>
            <a:ext cx="13724537" cy="9586487"/>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38876" y="28532034"/>
            <a:ext cx="9418317" cy="1920240"/>
          </a:xfrm>
          <a:prstGeom prst="rect">
            <a:avLst/>
          </a:prstGeom>
        </p:spPr>
      </p:pic>
      <p:sp>
        <p:nvSpPr>
          <p:cNvPr id="13" name="TextBox 12"/>
          <p:cNvSpPr txBox="1"/>
          <p:nvPr/>
        </p:nvSpPr>
        <p:spPr>
          <a:xfrm>
            <a:off x="17470527" y="20388155"/>
            <a:ext cx="11236145" cy="861774"/>
          </a:xfrm>
          <a:prstGeom prst="rect">
            <a:avLst/>
          </a:prstGeom>
          <a:noFill/>
        </p:spPr>
        <p:txBody>
          <a:bodyPr wrap="square" rtlCol="0">
            <a:spAutoFit/>
          </a:bodyPr>
          <a:lstStyle/>
          <a:p>
            <a:r>
              <a:rPr lang="en-US" sz="5000" dirty="0" smtClean="0"/>
              <a:t>Fig.1 Manhattan plot for high-risk group</a:t>
            </a:r>
            <a:endParaRPr lang="en-US" sz="5000" dirty="0"/>
          </a:p>
        </p:txBody>
      </p:sp>
      <p:sp>
        <p:nvSpPr>
          <p:cNvPr id="30" name="TextBox 29"/>
          <p:cNvSpPr txBox="1"/>
          <p:nvPr/>
        </p:nvSpPr>
        <p:spPr>
          <a:xfrm>
            <a:off x="10442755" y="30854077"/>
            <a:ext cx="11236145" cy="861774"/>
          </a:xfrm>
          <a:prstGeom prst="rect">
            <a:avLst/>
          </a:prstGeom>
          <a:noFill/>
        </p:spPr>
        <p:txBody>
          <a:bodyPr wrap="square" rtlCol="0">
            <a:spAutoFit/>
          </a:bodyPr>
          <a:lstStyle/>
          <a:p>
            <a:r>
              <a:rPr lang="en-US" sz="5000" dirty="0" smtClean="0"/>
              <a:t>Fig.2 SVR prediction vs ground-truth</a:t>
            </a:r>
            <a:endParaRPr lang="en-US" sz="5000" dirty="0"/>
          </a:p>
        </p:txBody>
      </p:sp>
      <p:sp>
        <p:nvSpPr>
          <p:cNvPr id="31" name="TextBox 30"/>
          <p:cNvSpPr txBox="1"/>
          <p:nvPr/>
        </p:nvSpPr>
        <p:spPr>
          <a:xfrm>
            <a:off x="21412201" y="30850182"/>
            <a:ext cx="11650578" cy="861774"/>
          </a:xfrm>
          <a:prstGeom prst="rect">
            <a:avLst/>
          </a:prstGeom>
          <a:noFill/>
        </p:spPr>
        <p:txBody>
          <a:bodyPr wrap="square" rtlCol="0">
            <a:spAutoFit/>
          </a:bodyPr>
          <a:lstStyle/>
          <a:p>
            <a:r>
              <a:rPr lang="en-US" sz="5000" dirty="0" smtClean="0"/>
              <a:t>Fig.3 ROC curve (SVR, SGD) after 10-fold CV</a:t>
            </a:r>
            <a:endParaRPr lang="en-US" sz="5000" dirty="0"/>
          </a:p>
        </p:txBody>
      </p:sp>
      <p:sp>
        <p:nvSpPr>
          <p:cNvPr id="33" name="TextBox 32"/>
          <p:cNvSpPr txBox="1"/>
          <p:nvPr/>
        </p:nvSpPr>
        <p:spPr>
          <a:xfrm>
            <a:off x="35088670" y="30812082"/>
            <a:ext cx="8802530" cy="861774"/>
          </a:xfrm>
          <a:prstGeom prst="rect">
            <a:avLst/>
          </a:prstGeom>
          <a:noFill/>
        </p:spPr>
        <p:txBody>
          <a:bodyPr wrap="square" rtlCol="0">
            <a:spAutoFit/>
          </a:bodyPr>
          <a:lstStyle/>
          <a:p>
            <a:r>
              <a:rPr lang="en-US" sz="5000" dirty="0" smtClean="0"/>
              <a:t>Table.1 AUC score (SVR, SGD)</a:t>
            </a:r>
            <a:endParaRPr lang="en-US" sz="5000" dirty="0"/>
          </a:p>
        </p:txBody>
      </p:sp>
      <p:sp>
        <p:nvSpPr>
          <p:cNvPr id="34" name="Rectangle 33">
            <a:extLst>
              <a:ext uri="{FF2B5EF4-FFF2-40B4-BE49-F238E27FC236}">
                <a16:creationId xmlns:a16="http://schemas.microsoft.com/office/drawing/2014/main" id="{D5FA3FC5-588F-5140-BC7F-E469DD08CBFB}"/>
              </a:ext>
            </a:extLst>
          </p:cNvPr>
          <p:cNvSpPr/>
          <p:nvPr/>
        </p:nvSpPr>
        <p:spPr>
          <a:xfrm>
            <a:off x="34336061" y="18343493"/>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smtClean="0"/>
              <a:t>Discussion</a:t>
            </a:r>
            <a:endParaRPr lang="en-US" sz="5207" b="1" dirty="0"/>
          </a:p>
        </p:txBody>
      </p:sp>
      <p:sp>
        <p:nvSpPr>
          <p:cNvPr id="35" name="TextBox 34">
            <a:extLst>
              <a:ext uri="{FF2B5EF4-FFF2-40B4-BE49-F238E27FC236}">
                <a16:creationId xmlns:a16="http://schemas.microsoft.com/office/drawing/2014/main" id="{4288D6EF-70FC-FA4C-B63E-303CFE343161}"/>
              </a:ext>
            </a:extLst>
          </p:cNvPr>
          <p:cNvSpPr txBox="1"/>
          <p:nvPr/>
        </p:nvSpPr>
        <p:spPr>
          <a:xfrm>
            <a:off x="34336061" y="19106979"/>
            <a:ext cx="8802530" cy="8987076"/>
          </a:xfrm>
          <a:prstGeom prst="rect">
            <a:avLst/>
          </a:prstGeom>
          <a:noFill/>
          <a:ln>
            <a:solidFill>
              <a:schemeClr val="accent1">
                <a:lumMod val="50000"/>
              </a:schemeClr>
            </a:solidFill>
          </a:ln>
        </p:spPr>
        <p:txBody>
          <a:bodyPr wrap="square" rtlCol="0">
            <a:spAutoFit/>
          </a:bodyPr>
          <a:lstStyle/>
          <a:p>
            <a:r>
              <a:rPr lang="en-US" sz="3400" dirty="0" smtClean="0"/>
              <a:t>	It </a:t>
            </a:r>
            <a:r>
              <a:rPr lang="en-US" sz="3400" dirty="0"/>
              <a:t>is evident there are many genes associated with genetic risk factors of AD. More than 10 highly prevalent genes could be found in Manhattan plot. CHST3, for instance, is known for its correlation with AD related hearing loss. Though this analysis must follow further exploration, it is interesting to see a stark difference in number of genetic variants between high and low risk groups. Even at higher and lower threshold, the pattern was not different. Only the range of y-axis was affected by the change of threshold. Also, despite the simplicity of features being trained by ML algorithms, the performance by SVR was surprisingly excellent. This further corroborates the main hypothesis of certain patterns of variants associated with AD risk factors.</a:t>
            </a:r>
            <a:endParaRPr lang="en-US" sz="3400" dirty="0"/>
          </a:p>
        </p:txBody>
      </p:sp>
      <p:sp>
        <p:nvSpPr>
          <p:cNvPr id="36" name="Rectangle 35">
            <a:extLst>
              <a:ext uri="{FF2B5EF4-FFF2-40B4-BE49-F238E27FC236}">
                <a16:creationId xmlns:a16="http://schemas.microsoft.com/office/drawing/2014/main" id="{D5FA3FC5-588F-5140-BC7F-E469DD08CBFB}"/>
              </a:ext>
            </a:extLst>
          </p:cNvPr>
          <p:cNvSpPr/>
          <p:nvPr/>
        </p:nvSpPr>
        <p:spPr>
          <a:xfrm>
            <a:off x="434767" y="18206083"/>
            <a:ext cx="8802530" cy="763486"/>
          </a:xfrm>
          <a:prstGeom prst="rect">
            <a:avLst/>
          </a:prstGeom>
          <a:solidFill>
            <a:schemeClr val="accent1">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207" b="1" dirty="0" smtClean="0"/>
              <a:t>Codes</a:t>
            </a:r>
            <a:endParaRPr lang="en-US" sz="5207" b="1" dirty="0"/>
          </a:p>
        </p:txBody>
      </p:sp>
      <p:sp>
        <p:nvSpPr>
          <p:cNvPr id="38" name="TextBox 37">
            <a:extLst>
              <a:ext uri="{FF2B5EF4-FFF2-40B4-BE49-F238E27FC236}">
                <a16:creationId xmlns:a16="http://schemas.microsoft.com/office/drawing/2014/main" id="{4288D6EF-70FC-FA4C-B63E-303CFE343161}"/>
              </a:ext>
            </a:extLst>
          </p:cNvPr>
          <p:cNvSpPr txBox="1"/>
          <p:nvPr/>
        </p:nvSpPr>
        <p:spPr>
          <a:xfrm>
            <a:off x="434767" y="18969569"/>
            <a:ext cx="8802530" cy="1200329"/>
          </a:xfrm>
          <a:prstGeom prst="rect">
            <a:avLst/>
          </a:prstGeom>
          <a:noFill/>
          <a:ln>
            <a:solidFill>
              <a:schemeClr val="accent1">
                <a:lumMod val="50000"/>
              </a:schemeClr>
            </a:solidFill>
          </a:ln>
        </p:spPr>
        <p:txBody>
          <a:bodyPr wrap="square" rtlCol="0">
            <a:spAutoFit/>
          </a:bodyPr>
          <a:lstStyle/>
          <a:p>
            <a:r>
              <a:rPr lang="en-US" sz="3600" dirty="0">
                <a:hlinkClick r:id="rId8"/>
              </a:rPr>
              <a:t>https://github.com/jshin13/Alzheimers_Disease_prediction_JHU</a:t>
            </a:r>
            <a:endParaRPr lang="en-US" sz="3400" dirty="0"/>
          </a:p>
        </p:txBody>
      </p:sp>
    </p:spTree>
    <p:extLst>
      <p:ext uri="{BB962C8B-B14F-4D97-AF65-F5344CB8AC3E}">
        <p14:creationId xmlns:p14="http://schemas.microsoft.com/office/powerpoint/2010/main" val="1173689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7762</TotalTime>
  <Words>69</Words>
  <Application>Microsoft Office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Abadi MT Condensed Light</vt:lpstr>
      <vt:lpstr>Apple Chancery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Kymberleigh Pagel</dc:creator>
  <cp:lastModifiedBy>Jong Shin</cp:lastModifiedBy>
  <cp:revision>80</cp:revision>
  <dcterms:created xsi:type="dcterms:W3CDTF">2019-03-18T21:38:34Z</dcterms:created>
  <dcterms:modified xsi:type="dcterms:W3CDTF">2020-04-30T19:12:39Z</dcterms:modified>
</cp:coreProperties>
</file>