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3"/>
  </p:notesMasterIdLst>
  <p:handoutMasterIdLst>
    <p:handoutMasterId r:id="rId24"/>
  </p:handoutMasterIdLst>
  <p:sldIdLst>
    <p:sldId id="256" r:id="rId5"/>
    <p:sldId id="1627" r:id="rId6"/>
    <p:sldId id="1622" r:id="rId7"/>
    <p:sldId id="1630" r:id="rId8"/>
    <p:sldId id="1632" r:id="rId9"/>
    <p:sldId id="1631" r:id="rId10"/>
    <p:sldId id="1621" r:id="rId11"/>
    <p:sldId id="1633" r:id="rId12"/>
    <p:sldId id="1634" r:id="rId13"/>
    <p:sldId id="1635" r:id="rId14"/>
    <p:sldId id="1636" r:id="rId15"/>
    <p:sldId id="1638" r:id="rId16"/>
    <p:sldId id="1620" r:id="rId17"/>
    <p:sldId id="1639" r:id="rId18"/>
    <p:sldId id="1640" r:id="rId19"/>
    <p:sldId id="1625" r:id="rId20"/>
    <p:sldId id="1616" r:id="rId21"/>
    <p:sldId id="162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369FE-7D76-4A44-8523-814BB2589950}" v="2" dt="2024-12-05T16:41:52.792"/>
    <p1510:client id="{865F7E83-16D4-4CF3-A5C7-C56B2C43C1AA}" v="2" dt="2024-12-05T16:45:28.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97" autoAdjust="0"/>
    <p:restoredTop sz="95033" autoAdjust="0"/>
  </p:normalViewPr>
  <p:slideViewPr>
    <p:cSldViewPr snapToGrid="0" snapToObjects="1">
      <p:cViewPr varScale="1">
        <p:scale>
          <a:sx n="94" d="100"/>
          <a:sy n="94" d="100"/>
        </p:scale>
        <p:origin x="90" y="378"/>
      </p:cViewPr>
      <p:guideLst>
        <p:guide orient="horz" pos="2160"/>
        <p:guide pos="3840"/>
      </p:guideLst>
    </p:cSldViewPr>
  </p:slideViewPr>
  <p:notesTextViewPr>
    <p:cViewPr>
      <p:scale>
        <a:sx n="133" d="100"/>
        <a:sy n="133"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12/5/2024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175565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18</a:t>
            </a:fld>
            <a:endParaRPr lang="en-US" dirty="0"/>
          </a:p>
        </p:txBody>
      </p:sp>
    </p:spTree>
    <p:extLst>
      <p:ext uri="{BB962C8B-B14F-4D97-AF65-F5344CB8AC3E}">
        <p14:creationId xmlns:p14="http://schemas.microsoft.com/office/powerpoint/2010/main" val="1446347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jshipway/jupyter-noteboo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47234" y="2477325"/>
            <a:ext cx="11755464" cy="2421464"/>
          </a:xfrm>
        </p:spPr>
        <p:txBody>
          <a:bodyPr>
            <a:normAutofit fontScale="90000"/>
          </a:bodyPr>
          <a:lstStyle/>
          <a:p>
            <a:r>
              <a:rPr lang="en-US" sz="3100" b="1" dirty="0"/>
              <a:t>Understanding and CALLING LARGE LANGUAGE MODEL APIs FROM PYTHON</a:t>
            </a:r>
            <a:br>
              <a:rPr lang="en-US" sz="4400" b="1" dirty="0"/>
            </a:br>
            <a:br>
              <a:rPr lang="en-US" sz="4400" b="1" dirty="0"/>
            </a:br>
            <a:r>
              <a:rPr lang="en-US" sz="3600" b="1" dirty="0"/>
              <a:t>john shipway</a:t>
            </a:r>
            <a:br>
              <a:rPr lang="en-US" sz="3600" b="1" dirty="0"/>
            </a:br>
            <a:r>
              <a:rPr lang="en-US" sz="3600" b="1" dirty="0"/>
              <a:t>December 5, 2024</a:t>
            </a:r>
            <a:br>
              <a:rPr lang="en-US" b="1" dirty="0"/>
            </a:br>
            <a:endParaRPr lang="en-US" b="1"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a:t>LLM API Initialization</a:t>
            </a:r>
            <a:br>
              <a:rPr lang="en-US" dirty="0"/>
            </a:br>
            <a:br>
              <a:rPr lang="en-US" dirty="0"/>
            </a:br>
            <a:endParaRPr lang="en-US" dirty="0"/>
          </a:p>
        </p:txBody>
      </p:sp>
      <p:pic>
        <p:nvPicPr>
          <p:cNvPr id="9" name="Picture 8" descr="A computer screen shot of a computer code&#10;&#10;Description automatically generated">
            <a:extLst>
              <a:ext uri="{FF2B5EF4-FFF2-40B4-BE49-F238E27FC236}">
                <a16:creationId xmlns:a16="http://schemas.microsoft.com/office/drawing/2014/main" id="{F37919AF-1A36-4363-7AD6-D53489FDAF46}"/>
              </a:ext>
            </a:extLst>
          </p:cNvPr>
          <p:cNvPicPr>
            <a:picLocks noChangeAspect="1"/>
          </p:cNvPicPr>
          <p:nvPr/>
        </p:nvPicPr>
        <p:blipFill>
          <a:blip r:embed="rId2"/>
          <a:stretch>
            <a:fillRect/>
          </a:stretch>
        </p:blipFill>
        <p:spPr>
          <a:xfrm>
            <a:off x="334819" y="2122521"/>
            <a:ext cx="11334430" cy="2865115"/>
          </a:xfrm>
          <a:prstGeom prst="rect">
            <a:avLst/>
          </a:prstGeom>
        </p:spPr>
      </p:pic>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The LLM API URL variable and </a:t>
            </a:r>
            <a:r>
              <a:rPr lang="en-US" sz="2000" dirty="0" err="1"/>
              <a:t>api_key</a:t>
            </a:r>
            <a:r>
              <a:rPr lang="en-US" sz="2000" dirty="0"/>
              <a:t> will wire your code you to your own LLM API</a:t>
            </a:r>
          </a:p>
          <a:p>
            <a:pPr marL="0" indent="0">
              <a:buFont typeface="Arial"/>
              <a:buNone/>
            </a:pPr>
            <a:r>
              <a:rPr lang="en-US" sz="2000" dirty="0"/>
              <a:t>Security and Billing are enabled in this way</a:t>
            </a:r>
          </a:p>
        </p:txBody>
      </p:sp>
    </p:spTree>
    <p:extLst>
      <p:ext uri="{BB962C8B-B14F-4D97-AF65-F5344CB8AC3E}">
        <p14:creationId xmlns:p14="http://schemas.microsoft.com/office/powerpoint/2010/main" val="264892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err="1"/>
              <a:t>cREATING</a:t>
            </a:r>
            <a:r>
              <a:rPr lang="en-US" dirty="0"/>
              <a:t> THE LLM PROMPT</a:t>
            </a:r>
            <a:br>
              <a:rPr lang="en-US" dirty="0"/>
            </a:br>
            <a:br>
              <a:rPr lang="en-US" dirty="0"/>
            </a:br>
            <a:endParaRPr lang="en-US" dirty="0"/>
          </a:p>
        </p:txBody>
      </p:sp>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This creates the prompt that the LLM is going to respond to</a:t>
            </a:r>
          </a:p>
        </p:txBody>
      </p:sp>
      <p:pic>
        <p:nvPicPr>
          <p:cNvPr id="4" name="Picture 3" descr="A close-up of a text&#10;&#10;Description automatically generated">
            <a:extLst>
              <a:ext uri="{FF2B5EF4-FFF2-40B4-BE49-F238E27FC236}">
                <a16:creationId xmlns:a16="http://schemas.microsoft.com/office/drawing/2014/main" id="{BBE11BB0-C8B7-22D1-D086-BAC5B36CB904}"/>
              </a:ext>
            </a:extLst>
          </p:cNvPr>
          <p:cNvPicPr>
            <a:picLocks noChangeAspect="1"/>
          </p:cNvPicPr>
          <p:nvPr/>
        </p:nvPicPr>
        <p:blipFill>
          <a:blip r:embed="rId2"/>
          <a:stretch>
            <a:fillRect/>
          </a:stretch>
        </p:blipFill>
        <p:spPr>
          <a:xfrm>
            <a:off x="270577" y="1653254"/>
            <a:ext cx="11476280" cy="2329928"/>
          </a:xfrm>
          <a:prstGeom prst="rect">
            <a:avLst/>
          </a:prstGeom>
        </p:spPr>
      </p:pic>
      <p:sp>
        <p:nvSpPr>
          <p:cNvPr id="5" name="Content Placeholder 2">
            <a:extLst>
              <a:ext uri="{FF2B5EF4-FFF2-40B4-BE49-F238E27FC236}">
                <a16:creationId xmlns:a16="http://schemas.microsoft.com/office/drawing/2014/main" id="{EA060A1F-DA67-DB2D-59B3-FAB316A5A5D9}"/>
              </a:ext>
            </a:extLst>
          </p:cNvPr>
          <p:cNvSpPr txBox="1">
            <a:spLocks/>
          </p:cNvSpPr>
          <p:nvPr/>
        </p:nvSpPr>
        <p:spPr>
          <a:xfrm>
            <a:off x="206336" y="4241298"/>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Max tokens is essentially the number of words the response can contain</a:t>
            </a:r>
          </a:p>
          <a:p>
            <a:pPr marL="0" indent="0">
              <a:buFont typeface="Arial"/>
              <a:buNone/>
            </a:pPr>
            <a:r>
              <a:rPr lang="en-US" sz="2000" dirty="0"/>
              <a:t>Remember that most models have a maximum number of tokens for request + response (i.e. 8K), so keep this in mind when setting </a:t>
            </a:r>
            <a:r>
              <a:rPr lang="en-US" sz="2000" dirty="0" err="1"/>
              <a:t>max_tokens</a:t>
            </a:r>
            <a:endParaRPr lang="en-US" sz="2000" dirty="0"/>
          </a:p>
          <a:p>
            <a:pPr marL="0" indent="0">
              <a:buFont typeface="Arial"/>
              <a:buNone/>
            </a:pPr>
            <a:r>
              <a:rPr lang="en-US" sz="2000" dirty="0"/>
              <a:t>Temperature is a “creativity setting”.  More temperature for more variation in responses, less temp for more consistent responses.</a:t>
            </a:r>
          </a:p>
          <a:p>
            <a:pPr marL="0" indent="0">
              <a:buFont typeface="Arial"/>
              <a:buNone/>
            </a:pPr>
            <a:r>
              <a:rPr lang="en-US" sz="2000" dirty="0"/>
              <a:t>Note the specific instructions and low temperature setting, in this case we want a consistent format for each response.</a:t>
            </a:r>
          </a:p>
        </p:txBody>
      </p:sp>
    </p:spTree>
    <p:extLst>
      <p:ext uri="{BB962C8B-B14F-4D97-AF65-F5344CB8AC3E}">
        <p14:creationId xmlns:p14="http://schemas.microsoft.com/office/powerpoint/2010/main" val="204502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a:t>Calling the LLM API and EXTRACTING RESULTS</a:t>
            </a:r>
            <a:br>
              <a:rPr lang="en-US" dirty="0"/>
            </a:br>
            <a:endParaRPr lang="en-US" dirty="0"/>
          </a:p>
        </p:txBody>
      </p:sp>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Using the URL, </a:t>
            </a:r>
            <a:r>
              <a:rPr lang="en-US" sz="2000" dirty="0" err="1"/>
              <a:t>api_key</a:t>
            </a:r>
            <a:r>
              <a:rPr lang="en-US" sz="2000" dirty="0"/>
              <a:t>, and prompt, call the LLM API</a:t>
            </a:r>
          </a:p>
        </p:txBody>
      </p:sp>
      <p:sp>
        <p:nvSpPr>
          <p:cNvPr id="5" name="Content Placeholder 2">
            <a:extLst>
              <a:ext uri="{FF2B5EF4-FFF2-40B4-BE49-F238E27FC236}">
                <a16:creationId xmlns:a16="http://schemas.microsoft.com/office/drawing/2014/main" id="{EA060A1F-DA67-DB2D-59B3-FAB316A5A5D9}"/>
              </a:ext>
            </a:extLst>
          </p:cNvPr>
          <p:cNvSpPr txBox="1">
            <a:spLocks/>
          </p:cNvSpPr>
          <p:nvPr/>
        </p:nvSpPr>
        <p:spPr>
          <a:xfrm>
            <a:off x="334819" y="4781405"/>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The response will be in </a:t>
            </a:r>
            <a:r>
              <a:rPr lang="en-US" sz="2000" dirty="0" err="1"/>
              <a:t>Javascript</a:t>
            </a:r>
            <a:r>
              <a:rPr lang="en-US" sz="2000" dirty="0"/>
              <a:t> Object Notation (</a:t>
            </a:r>
            <a:r>
              <a:rPr lang="en-US" sz="2000" dirty="0" err="1"/>
              <a:t>json</a:t>
            </a:r>
            <a:r>
              <a:rPr lang="en-US" sz="2000" dirty="0"/>
              <a:t>).   We can parse out the specific text of the response  via </a:t>
            </a:r>
            <a:r>
              <a:rPr lang="en-US" sz="2000" dirty="0" err="1"/>
              <a:t>response_json</a:t>
            </a:r>
            <a:r>
              <a:rPr lang="en-US" sz="2000" dirty="0"/>
              <a:t>[‘choices’][0][‘message’][‘content’]</a:t>
            </a:r>
          </a:p>
        </p:txBody>
      </p:sp>
      <p:pic>
        <p:nvPicPr>
          <p:cNvPr id="12" name="Picture 11">
            <a:extLst>
              <a:ext uri="{FF2B5EF4-FFF2-40B4-BE49-F238E27FC236}">
                <a16:creationId xmlns:a16="http://schemas.microsoft.com/office/drawing/2014/main" id="{A04A4C06-38D8-5921-E2B5-1699965E2B43}"/>
              </a:ext>
            </a:extLst>
          </p:cNvPr>
          <p:cNvPicPr>
            <a:picLocks noChangeAspect="1"/>
          </p:cNvPicPr>
          <p:nvPr/>
        </p:nvPicPr>
        <p:blipFill>
          <a:blip r:embed="rId2"/>
          <a:stretch>
            <a:fillRect/>
          </a:stretch>
        </p:blipFill>
        <p:spPr>
          <a:xfrm>
            <a:off x="432923" y="1621221"/>
            <a:ext cx="7065077" cy="2722179"/>
          </a:xfrm>
          <a:prstGeom prst="rect">
            <a:avLst/>
          </a:prstGeom>
        </p:spPr>
      </p:pic>
    </p:spTree>
    <p:extLst>
      <p:ext uri="{BB962C8B-B14F-4D97-AF65-F5344CB8AC3E}">
        <p14:creationId xmlns:p14="http://schemas.microsoft.com/office/powerpoint/2010/main" val="218501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157019"/>
            <a:ext cx="10482407" cy="905164"/>
          </a:xfrm>
        </p:spPr>
        <p:txBody>
          <a:bodyPr>
            <a:normAutofit fontScale="90000"/>
          </a:bodyPr>
          <a:lstStyle/>
          <a:p>
            <a:r>
              <a:rPr lang="en-US" dirty="0"/>
              <a:t>We can now call the Function in a loop and compete our task</a:t>
            </a:r>
          </a:p>
        </p:txBody>
      </p:sp>
      <p:pic>
        <p:nvPicPr>
          <p:cNvPr id="7" name="Picture 6" descr="A screenshot of a computer&#10;&#10;Description automatically generated">
            <a:extLst>
              <a:ext uri="{FF2B5EF4-FFF2-40B4-BE49-F238E27FC236}">
                <a16:creationId xmlns:a16="http://schemas.microsoft.com/office/drawing/2014/main" id="{37E9D1AA-43A1-96BD-0969-3D02E232E7EA}"/>
              </a:ext>
            </a:extLst>
          </p:cNvPr>
          <p:cNvPicPr>
            <a:picLocks noChangeAspect="1"/>
          </p:cNvPicPr>
          <p:nvPr/>
        </p:nvPicPr>
        <p:blipFill>
          <a:blip r:embed="rId2"/>
          <a:stretch>
            <a:fillRect/>
          </a:stretch>
        </p:blipFill>
        <p:spPr>
          <a:xfrm>
            <a:off x="478844" y="1105219"/>
            <a:ext cx="9017582" cy="4357589"/>
          </a:xfrm>
          <a:prstGeom prst="rect">
            <a:avLst/>
          </a:prstGeom>
        </p:spPr>
      </p:pic>
      <p:pic>
        <p:nvPicPr>
          <p:cNvPr id="4" name="Picture 3" descr="A close-up of a computer code&#10;&#10;Description automatically generated">
            <a:extLst>
              <a:ext uri="{FF2B5EF4-FFF2-40B4-BE49-F238E27FC236}">
                <a16:creationId xmlns:a16="http://schemas.microsoft.com/office/drawing/2014/main" id="{EEFA5C2E-1BFC-464C-C715-9D5E6F980CF9}"/>
              </a:ext>
            </a:extLst>
          </p:cNvPr>
          <p:cNvPicPr>
            <a:picLocks noChangeAspect="1"/>
          </p:cNvPicPr>
          <p:nvPr/>
        </p:nvPicPr>
        <p:blipFill>
          <a:blip r:embed="rId3"/>
          <a:stretch>
            <a:fillRect/>
          </a:stretch>
        </p:blipFill>
        <p:spPr>
          <a:xfrm>
            <a:off x="478844" y="5633244"/>
            <a:ext cx="4601217" cy="866896"/>
          </a:xfrm>
          <a:prstGeom prst="rect">
            <a:avLst/>
          </a:prstGeom>
        </p:spPr>
      </p:pic>
    </p:spTree>
    <p:extLst>
      <p:ext uri="{BB962C8B-B14F-4D97-AF65-F5344CB8AC3E}">
        <p14:creationId xmlns:p14="http://schemas.microsoft.com/office/powerpoint/2010/main" val="261124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157019"/>
            <a:ext cx="10482407" cy="905164"/>
          </a:xfrm>
        </p:spPr>
        <p:txBody>
          <a:bodyPr>
            <a:normAutofit/>
          </a:bodyPr>
          <a:lstStyle/>
          <a:p>
            <a:r>
              <a:rPr lang="en-US" dirty="0"/>
              <a:t>Our Final Result</a:t>
            </a:r>
          </a:p>
        </p:txBody>
      </p:sp>
      <p:pic>
        <p:nvPicPr>
          <p:cNvPr id="4" name="Picture 3" descr="A screenshot of a computer&#10;&#10;Description automatically generated">
            <a:extLst>
              <a:ext uri="{FF2B5EF4-FFF2-40B4-BE49-F238E27FC236}">
                <a16:creationId xmlns:a16="http://schemas.microsoft.com/office/drawing/2014/main" id="{082ADF62-D7B6-AB2E-40E2-1302082930D9}"/>
              </a:ext>
            </a:extLst>
          </p:cNvPr>
          <p:cNvPicPr>
            <a:picLocks noChangeAspect="1"/>
          </p:cNvPicPr>
          <p:nvPr/>
        </p:nvPicPr>
        <p:blipFill>
          <a:blip r:embed="rId2"/>
          <a:stretch>
            <a:fillRect/>
          </a:stretch>
        </p:blipFill>
        <p:spPr>
          <a:xfrm>
            <a:off x="334819" y="2019238"/>
            <a:ext cx="3697182" cy="284051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586FBBB-0C66-9B63-1120-0B6202A819D5}"/>
              </a:ext>
            </a:extLst>
          </p:cNvPr>
          <p:cNvPicPr>
            <a:picLocks noChangeAspect="1"/>
          </p:cNvPicPr>
          <p:nvPr/>
        </p:nvPicPr>
        <p:blipFill>
          <a:blip r:embed="rId3"/>
          <a:stretch>
            <a:fillRect/>
          </a:stretch>
        </p:blipFill>
        <p:spPr>
          <a:xfrm>
            <a:off x="7475180" y="2066863"/>
            <a:ext cx="4097506" cy="2676655"/>
          </a:xfrm>
          <a:prstGeom prst="rect">
            <a:avLst/>
          </a:prstGeom>
        </p:spPr>
      </p:pic>
      <p:cxnSp>
        <p:nvCxnSpPr>
          <p:cNvPr id="10" name="Straight Arrow Connector 9">
            <a:extLst>
              <a:ext uri="{FF2B5EF4-FFF2-40B4-BE49-F238E27FC236}">
                <a16:creationId xmlns:a16="http://schemas.microsoft.com/office/drawing/2014/main" id="{B678E45C-2F2E-B431-D772-F3E0491EAF28}"/>
              </a:ext>
            </a:extLst>
          </p:cNvPr>
          <p:cNvCxnSpPr>
            <a:cxnSpLocks/>
          </p:cNvCxnSpPr>
          <p:nvPr/>
        </p:nvCxnSpPr>
        <p:spPr>
          <a:xfrm>
            <a:off x="4032001" y="3601556"/>
            <a:ext cx="937345"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997A2E7-B8C5-FA81-CEF2-A2A52CA185AB}"/>
              </a:ext>
            </a:extLst>
          </p:cNvPr>
          <p:cNvSpPr/>
          <p:nvPr/>
        </p:nvSpPr>
        <p:spPr>
          <a:xfrm>
            <a:off x="4969346" y="2414768"/>
            <a:ext cx="1639115" cy="2123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LLM Enabled Python Function</a:t>
            </a:r>
          </a:p>
        </p:txBody>
      </p:sp>
      <p:cxnSp>
        <p:nvCxnSpPr>
          <p:cNvPr id="14" name="Straight Arrow Connector 13">
            <a:extLst>
              <a:ext uri="{FF2B5EF4-FFF2-40B4-BE49-F238E27FC236}">
                <a16:creationId xmlns:a16="http://schemas.microsoft.com/office/drawing/2014/main" id="{36460A5C-349D-C1F4-C846-DA8CDEF2D896}"/>
              </a:ext>
            </a:extLst>
          </p:cNvPr>
          <p:cNvCxnSpPr>
            <a:cxnSpLocks/>
          </p:cNvCxnSpPr>
          <p:nvPr/>
        </p:nvCxnSpPr>
        <p:spPr>
          <a:xfrm>
            <a:off x="6608461" y="3574087"/>
            <a:ext cx="866719"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36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157019"/>
            <a:ext cx="10482407" cy="905164"/>
          </a:xfrm>
        </p:spPr>
        <p:txBody>
          <a:bodyPr>
            <a:normAutofit/>
          </a:bodyPr>
          <a:lstStyle/>
          <a:p>
            <a:r>
              <a:rPr lang="en-US" dirty="0"/>
              <a:t>What HAVE WE LEARNED TODAY</a:t>
            </a:r>
          </a:p>
        </p:txBody>
      </p:sp>
      <p:sp>
        <p:nvSpPr>
          <p:cNvPr id="3" name="TextBox 2">
            <a:extLst>
              <a:ext uri="{FF2B5EF4-FFF2-40B4-BE49-F238E27FC236}">
                <a16:creationId xmlns:a16="http://schemas.microsoft.com/office/drawing/2014/main" id="{6AEE06E7-4922-6973-5CBA-DC2804C10C9C}"/>
              </a:ext>
            </a:extLst>
          </p:cNvPr>
          <p:cNvSpPr txBox="1"/>
          <p:nvPr/>
        </p:nvSpPr>
        <p:spPr>
          <a:xfrm>
            <a:off x="1442720" y="1828800"/>
            <a:ext cx="9144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Models are representations of some phenomenon or system in our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Large Language Models (LLMs) are representations of human communication that learn how to communicate via numerical representations of much of the text on the Internet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Humans can interact with LLMs through websites like chatgpt.com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Computer Programs can interact with LLMs via REST based APIs from Open AI and cloud providers like </a:t>
            </a:r>
            <a:r>
              <a:rPr lang="en-US"/>
              <a:t>Microsoft Azure and AWS.</a:t>
            </a:r>
            <a:endParaRPr lang="en-US" dirty="0"/>
          </a:p>
          <a:p>
            <a:endParaRPr lang="en-US" dirty="0"/>
          </a:p>
        </p:txBody>
      </p:sp>
    </p:spTree>
    <p:extLst>
      <p:ext uri="{BB962C8B-B14F-4D97-AF65-F5344CB8AC3E}">
        <p14:creationId xmlns:p14="http://schemas.microsoft.com/office/powerpoint/2010/main" val="268823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7683-DEE2-1FAA-E2A9-A899EE90513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EB4D798-E366-6FC4-C370-17931B34B3A4}"/>
              </a:ext>
            </a:extLst>
          </p:cNvPr>
          <p:cNvSpPr>
            <a:spLocks noGrp="1"/>
          </p:cNvSpPr>
          <p:nvPr>
            <p:ph idx="1"/>
          </p:nvPr>
        </p:nvSpPr>
        <p:spPr>
          <a:xfrm>
            <a:off x="685800" y="2065867"/>
            <a:ext cx="10131425" cy="3649133"/>
          </a:xfrm>
        </p:spPr>
        <p:txBody>
          <a:bodyPr anchor="t" anchorCtr="0"/>
          <a:lstStyle/>
          <a:p>
            <a:r>
              <a:rPr lang="en-US" dirty="0"/>
              <a:t>You can find the code and data for this lesson and this </a:t>
            </a:r>
            <a:r>
              <a:rPr lang="en-US" dirty="0" err="1"/>
              <a:t>powerpoint</a:t>
            </a:r>
            <a:r>
              <a:rPr lang="en-US" dirty="0"/>
              <a:t> here:</a:t>
            </a:r>
          </a:p>
          <a:p>
            <a:r>
              <a:rPr lang="en-US" dirty="0">
                <a:hlinkClick r:id="rId2"/>
              </a:rPr>
              <a:t>https://github.com/jshipway/jupyter-notebooks</a:t>
            </a:r>
            <a:endParaRPr lang="en-US" dirty="0"/>
          </a:p>
        </p:txBody>
      </p:sp>
    </p:spTree>
    <p:extLst>
      <p:ext uri="{BB962C8B-B14F-4D97-AF65-F5344CB8AC3E}">
        <p14:creationId xmlns:p14="http://schemas.microsoft.com/office/powerpoint/2010/main" val="214560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0" y="1590739"/>
            <a:ext cx="12191960" cy="2421464"/>
          </a:xfrm>
        </p:spPr>
        <p:txBody>
          <a:bodyPr>
            <a:normAutofit/>
          </a:bodyPr>
          <a:lstStyle/>
          <a:p>
            <a:pPr algn="ctr"/>
            <a:r>
              <a:rPr lang="en-US" dirty="0"/>
              <a:t>thank you</a:t>
            </a:r>
          </a:p>
        </p:txBody>
      </p:sp>
    </p:spTree>
    <p:extLst>
      <p:ext uri="{BB962C8B-B14F-4D97-AF65-F5344CB8AC3E}">
        <p14:creationId xmlns:p14="http://schemas.microsoft.com/office/powerpoint/2010/main" val="43153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0" y="1590739"/>
            <a:ext cx="12191960" cy="2421464"/>
          </a:xfrm>
        </p:spPr>
        <p:txBody>
          <a:bodyPr>
            <a:normAutofit/>
          </a:bodyPr>
          <a:lstStyle/>
          <a:p>
            <a:pPr algn="ctr"/>
            <a:r>
              <a:rPr lang="en-US" dirty="0"/>
              <a:t>Questions?</a:t>
            </a:r>
          </a:p>
        </p:txBody>
      </p:sp>
    </p:spTree>
    <p:extLst>
      <p:ext uri="{BB962C8B-B14F-4D97-AF65-F5344CB8AC3E}">
        <p14:creationId xmlns:p14="http://schemas.microsoft.com/office/powerpoint/2010/main" val="338110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474591" y="609600"/>
            <a:ext cx="10131425" cy="773052"/>
          </a:xfrm>
        </p:spPr>
        <p:txBody>
          <a:bodyPr/>
          <a:lstStyle/>
          <a:p>
            <a:r>
              <a:rPr lang="en-US" dirty="0"/>
              <a:t>What is model?</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666195" y="1541066"/>
            <a:ext cx="10610890" cy="4068026"/>
          </a:xfrm>
        </p:spPr>
        <p:txBody>
          <a:bodyPr anchor="t" anchorCtr="0"/>
          <a:lstStyle/>
          <a:p>
            <a:pPr marL="0" indent="0">
              <a:buNone/>
            </a:pPr>
            <a:r>
              <a:rPr lang="en-US" dirty="0"/>
              <a:t>A model is a representation of reality that we can use to study, test, better understand a system, and predict outcomes.</a:t>
            </a:r>
          </a:p>
        </p:txBody>
      </p:sp>
      <p:pic>
        <p:nvPicPr>
          <p:cNvPr id="1026" name="Picture 2" descr="80,629 Model Airplane Images, Stock Photos, and Vectors ...">
            <a:extLst>
              <a:ext uri="{FF2B5EF4-FFF2-40B4-BE49-F238E27FC236}">
                <a16:creationId xmlns:a16="http://schemas.microsoft.com/office/drawing/2014/main" id="{36CAEEA5-2228-81F0-BA14-D857C27C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057" y="4610968"/>
            <a:ext cx="2181492" cy="15597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9 Of The Biggest City Models In The World">
            <a:extLst>
              <a:ext uri="{FF2B5EF4-FFF2-40B4-BE49-F238E27FC236}">
                <a16:creationId xmlns:a16="http://schemas.microsoft.com/office/drawing/2014/main" id="{04AFF435-46DC-E2D3-F9D4-8C0A310CE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376" y="2237510"/>
            <a:ext cx="2904309" cy="21476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ace Shuttle Launch Kit Metal Earth ...">
            <a:extLst>
              <a:ext uri="{FF2B5EF4-FFF2-40B4-BE49-F238E27FC236}">
                <a16:creationId xmlns:a16="http://schemas.microsoft.com/office/drawing/2014/main" id="{84358EF7-D3BB-F003-24CD-2FDD0069B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853" y="3064880"/>
            <a:ext cx="18669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25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4"/>
            <a:ext cx="10131425" cy="1456267"/>
          </a:xfrm>
        </p:spPr>
        <p:txBody>
          <a:bodyPr/>
          <a:lstStyle/>
          <a:p>
            <a:r>
              <a:rPr lang="en-US" dirty="0"/>
              <a:t>What is a statistical model?</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370831"/>
            <a:ext cx="10131425" cy="3649133"/>
          </a:xfrm>
        </p:spPr>
        <p:txBody>
          <a:bodyPr anchor="t" anchorCtr="0"/>
          <a:lstStyle/>
          <a:p>
            <a:pPr marL="0" indent="0">
              <a:buNone/>
            </a:pPr>
            <a:r>
              <a:rPr lang="en-US" dirty="0"/>
              <a:t>A statistical model is a computational engine that predicts outcomes based on historical data. </a:t>
            </a:r>
          </a:p>
        </p:txBody>
      </p:sp>
      <p:sp>
        <p:nvSpPr>
          <p:cNvPr id="6" name="Rectangle 5">
            <a:extLst>
              <a:ext uri="{FF2B5EF4-FFF2-40B4-BE49-F238E27FC236}">
                <a16:creationId xmlns:a16="http://schemas.microsoft.com/office/drawing/2014/main" id="{DE7C0CB6-C58F-B753-49E7-621EFD71A774}"/>
              </a:ext>
            </a:extLst>
          </p:cNvPr>
          <p:cNvSpPr/>
          <p:nvPr/>
        </p:nvSpPr>
        <p:spPr>
          <a:xfrm>
            <a:off x="4451927" y="2681627"/>
            <a:ext cx="3971637" cy="2207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CREDIT CARD FRAUD</a:t>
            </a:r>
          </a:p>
          <a:p>
            <a:pPr algn="ctr"/>
            <a:r>
              <a:rPr lang="en-US" b="1" dirty="0"/>
              <a:t>STATISTICAL MODEL</a:t>
            </a:r>
          </a:p>
        </p:txBody>
      </p:sp>
      <p:cxnSp>
        <p:nvCxnSpPr>
          <p:cNvPr id="8" name="Straight Arrow Connector 7">
            <a:extLst>
              <a:ext uri="{FF2B5EF4-FFF2-40B4-BE49-F238E27FC236}">
                <a16:creationId xmlns:a16="http://schemas.microsoft.com/office/drawing/2014/main" id="{863D4EE4-5A65-8BD0-D3CB-717D826D598C}"/>
              </a:ext>
            </a:extLst>
          </p:cNvPr>
          <p:cNvCxnSpPr/>
          <p:nvPr/>
        </p:nvCxnSpPr>
        <p:spPr>
          <a:xfrm>
            <a:off x="1911927" y="3288148"/>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29A2-ED2F-8C08-721E-772E33B98CD9}"/>
              </a:ext>
            </a:extLst>
          </p:cNvPr>
          <p:cNvCxnSpPr/>
          <p:nvPr/>
        </p:nvCxnSpPr>
        <p:spPr>
          <a:xfrm>
            <a:off x="1911927" y="3643748"/>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04F54C-1742-7740-B622-8BC1B33868F6}"/>
              </a:ext>
            </a:extLst>
          </p:cNvPr>
          <p:cNvCxnSpPr/>
          <p:nvPr/>
        </p:nvCxnSpPr>
        <p:spPr>
          <a:xfrm>
            <a:off x="1911927" y="3985494"/>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C9D7EF-0D98-5180-85D6-C736AB483163}"/>
              </a:ext>
            </a:extLst>
          </p:cNvPr>
          <p:cNvCxnSpPr/>
          <p:nvPr/>
        </p:nvCxnSpPr>
        <p:spPr>
          <a:xfrm>
            <a:off x="1911927" y="4308766"/>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3B1D94-68C3-12F8-EC8E-759C2C106780}"/>
              </a:ext>
            </a:extLst>
          </p:cNvPr>
          <p:cNvCxnSpPr/>
          <p:nvPr/>
        </p:nvCxnSpPr>
        <p:spPr>
          <a:xfrm>
            <a:off x="1911927" y="4641276"/>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470315-0D00-C2AA-F397-17BA2FDC7FEF}"/>
              </a:ext>
            </a:extLst>
          </p:cNvPr>
          <p:cNvCxnSpPr/>
          <p:nvPr/>
        </p:nvCxnSpPr>
        <p:spPr>
          <a:xfrm>
            <a:off x="1911927" y="2916384"/>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85B477C-4782-9B51-CBA3-0D73CDE126B6}"/>
              </a:ext>
            </a:extLst>
          </p:cNvPr>
          <p:cNvCxnSpPr>
            <a:cxnSpLocks/>
          </p:cNvCxnSpPr>
          <p:nvPr/>
        </p:nvCxnSpPr>
        <p:spPr>
          <a:xfrm>
            <a:off x="8492836" y="3762282"/>
            <a:ext cx="1937875"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2167E4-5F50-DCB9-C15A-A416BB38819E}"/>
              </a:ext>
            </a:extLst>
          </p:cNvPr>
          <p:cNvSpPr txBox="1"/>
          <p:nvPr/>
        </p:nvSpPr>
        <p:spPr>
          <a:xfrm>
            <a:off x="120539" y="5781313"/>
            <a:ext cx="3582776" cy="369332"/>
          </a:xfrm>
          <a:prstGeom prst="rect">
            <a:avLst/>
          </a:prstGeom>
          <a:noFill/>
        </p:spPr>
        <p:txBody>
          <a:bodyPr wrap="none" rtlCol="0">
            <a:spAutoFit/>
          </a:bodyPr>
          <a:lstStyle/>
          <a:p>
            <a:r>
              <a:rPr lang="en-US" dirty="0"/>
              <a:t>Will this person pay back their loan?</a:t>
            </a:r>
          </a:p>
        </p:txBody>
      </p:sp>
      <p:sp>
        <p:nvSpPr>
          <p:cNvPr id="16" name="TextBox 15">
            <a:extLst>
              <a:ext uri="{FF2B5EF4-FFF2-40B4-BE49-F238E27FC236}">
                <a16:creationId xmlns:a16="http://schemas.microsoft.com/office/drawing/2014/main" id="{A24FD90C-D7CB-6EAB-DCBB-F10EB985DFA3}"/>
              </a:ext>
            </a:extLst>
          </p:cNvPr>
          <p:cNvSpPr txBox="1"/>
          <p:nvPr/>
        </p:nvSpPr>
        <p:spPr>
          <a:xfrm>
            <a:off x="3906084" y="6237238"/>
            <a:ext cx="4036233" cy="369332"/>
          </a:xfrm>
          <a:prstGeom prst="rect">
            <a:avLst/>
          </a:prstGeom>
          <a:noFill/>
        </p:spPr>
        <p:txBody>
          <a:bodyPr wrap="none" rtlCol="0">
            <a:spAutoFit/>
          </a:bodyPr>
          <a:lstStyle/>
          <a:p>
            <a:r>
              <a:rPr lang="en-US" dirty="0"/>
              <a:t>Is this credit card transaction fraudulent?</a:t>
            </a:r>
          </a:p>
        </p:txBody>
      </p:sp>
      <p:sp>
        <p:nvSpPr>
          <p:cNvPr id="17" name="TextBox 16">
            <a:extLst>
              <a:ext uri="{FF2B5EF4-FFF2-40B4-BE49-F238E27FC236}">
                <a16:creationId xmlns:a16="http://schemas.microsoft.com/office/drawing/2014/main" id="{AAA1665B-ED13-51F3-C0FF-5B44B4743C46}"/>
              </a:ext>
            </a:extLst>
          </p:cNvPr>
          <p:cNvSpPr txBox="1"/>
          <p:nvPr/>
        </p:nvSpPr>
        <p:spPr>
          <a:xfrm>
            <a:off x="8062856" y="5780804"/>
            <a:ext cx="4129144" cy="369332"/>
          </a:xfrm>
          <a:prstGeom prst="rect">
            <a:avLst/>
          </a:prstGeom>
          <a:noFill/>
        </p:spPr>
        <p:txBody>
          <a:bodyPr wrap="none" rtlCol="0">
            <a:spAutoFit/>
          </a:bodyPr>
          <a:lstStyle/>
          <a:p>
            <a:r>
              <a:rPr lang="en-US" dirty="0"/>
              <a:t>What will the temperature be tomorrow? </a:t>
            </a:r>
          </a:p>
        </p:txBody>
      </p:sp>
      <p:sp>
        <p:nvSpPr>
          <p:cNvPr id="18" name="TextBox 17">
            <a:extLst>
              <a:ext uri="{FF2B5EF4-FFF2-40B4-BE49-F238E27FC236}">
                <a16:creationId xmlns:a16="http://schemas.microsoft.com/office/drawing/2014/main" id="{72ADA61E-072D-7DCD-D9E1-01D8A0A2350C}"/>
              </a:ext>
            </a:extLst>
          </p:cNvPr>
          <p:cNvSpPr txBox="1"/>
          <p:nvPr/>
        </p:nvSpPr>
        <p:spPr>
          <a:xfrm>
            <a:off x="476876" y="2748194"/>
            <a:ext cx="1461747" cy="369332"/>
          </a:xfrm>
          <a:prstGeom prst="rect">
            <a:avLst/>
          </a:prstGeom>
          <a:noFill/>
        </p:spPr>
        <p:txBody>
          <a:bodyPr wrap="none" rtlCol="0">
            <a:spAutoFit/>
          </a:bodyPr>
          <a:lstStyle/>
          <a:p>
            <a:r>
              <a:rPr lang="en-US" dirty="0"/>
              <a:t>CHARGE AMT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8693431" y="2221842"/>
            <a:ext cx="2476512" cy="646331"/>
          </a:xfrm>
          <a:prstGeom prst="rect">
            <a:avLst/>
          </a:prstGeom>
          <a:noFill/>
        </p:spPr>
        <p:txBody>
          <a:bodyPr wrap="none" rtlCol="0">
            <a:spAutoFit/>
          </a:bodyPr>
          <a:lstStyle/>
          <a:p>
            <a:r>
              <a:rPr lang="en-US" b="1" dirty="0"/>
              <a:t>ANSWER: </a:t>
            </a:r>
          </a:p>
          <a:p>
            <a:r>
              <a:rPr lang="en-US" b="1" dirty="0"/>
              <a:t>PROBABILITY OF FRAUD</a:t>
            </a:r>
          </a:p>
        </p:txBody>
      </p:sp>
      <p:sp>
        <p:nvSpPr>
          <p:cNvPr id="21" name="TextBox 20">
            <a:extLst>
              <a:ext uri="{FF2B5EF4-FFF2-40B4-BE49-F238E27FC236}">
                <a16:creationId xmlns:a16="http://schemas.microsoft.com/office/drawing/2014/main" id="{F9675B60-7DF6-492A-C26E-33FEB5FD6152}"/>
              </a:ext>
            </a:extLst>
          </p:cNvPr>
          <p:cNvSpPr txBox="1"/>
          <p:nvPr/>
        </p:nvSpPr>
        <p:spPr>
          <a:xfrm>
            <a:off x="2514052" y="2468412"/>
            <a:ext cx="1335750" cy="369332"/>
          </a:xfrm>
          <a:prstGeom prst="rect">
            <a:avLst/>
          </a:prstGeom>
          <a:noFill/>
        </p:spPr>
        <p:txBody>
          <a:bodyPr wrap="none" rtlCol="0">
            <a:spAutoFit/>
          </a:bodyPr>
          <a:lstStyle/>
          <a:p>
            <a:r>
              <a:rPr lang="en-US" b="1" dirty="0"/>
              <a:t>INPUT DATA</a:t>
            </a:r>
          </a:p>
        </p:txBody>
      </p:sp>
      <p:sp>
        <p:nvSpPr>
          <p:cNvPr id="22" name="TextBox 21">
            <a:extLst>
              <a:ext uri="{FF2B5EF4-FFF2-40B4-BE49-F238E27FC236}">
                <a16:creationId xmlns:a16="http://schemas.microsoft.com/office/drawing/2014/main" id="{6B7BED1C-9E3D-1E2D-56D8-F70FD5E9BDB4}"/>
              </a:ext>
            </a:extLst>
          </p:cNvPr>
          <p:cNvSpPr txBox="1"/>
          <p:nvPr/>
        </p:nvSpPr>
        <p:spPr>
          <a:xfrm>
            <a:off x="0" y="3112781"/>
            <a:ext cx="1986716" cy="369332"/>
          </a:xfrm>
          <a:prstGeom prst="rect">
            <a:avLst/>
          </a:prstGeom>
          <a:noFill/>
        </p:spPr>
        <p:txBody>
          <a:bodyPr wrap="square" rtlCol="0">
            <a:spAutoFit/>
          </a:bodyPr>
          <a:lstStyle/>
          <a:p>
            <a:r>
              <a:rPr lang="en-US" dirty="0"/>
              <a:t>LAST CHARGE AMT</a:t>
            </a:r>
          </a:p>
        </p:txBody>
      </p:sp>
      <p:sp>
        <p:nvSpPr>
          <p:cNvPr id="23" name="TextBox 22">
            <a:extLst>
              <a:ext uri="{FF2B5EF4-FFF2-40B4-BE49-F238E27FC236}">
                <a16:creationId xmlns:a16="http://schemas.microsoft.com/office/drawing/2014/main" id="{F3DB152C-3D17-832C-1949-A12594261F58}"/>
              </a:ext>
            </a:extLst>
          </p:cNvPr>
          <p:cNvSpPr txBox="1"/>
          <p:nvPr/>
        </p:nvSpPr>
        <p:spPr>
          <a:xfrm>
            <a:off x="0" y="3463394"/>
            <a:ext cx="1986716" cy="369332"/>
          </a:xfrm>
          <a:prstGeom prst="rect">
            <a:avLst/>
          </a:prstGeom>
          <a:noFill/>
        </p:spPr>
        <p:txBody>
          <a:bodyPr wrap="square" rtlCol="0">
            <a:spAutoFit/>
          </a:bodyPr>
          <a:lstStyle/>
          <a:p>
            <a:r>
              <a:rPr lang="en-US" dirty="0"/>
              <a:t>LAST CHARGE TIME</a:t>
            </a:r>
          </a:p>
        </p:txBody>
      </p:sp>
      <p:sp>
        <p:nvSpPr>
          <p:cNvPr id="24" name="TextBox 23">
            <a:extLst>
              <a:ext uri="{FF2B5EF4-FFF2-40B4-BE49-F238E27FC236}">
                <a16:creationId xmlns:a16="http://schemas.microsoft.com/office/drawing/2014/main" id="{0C0893CD-2F10-4FD4-E4A5-EDBA7CA9F9F8}"/>
              </a:ext>
            </a:extLst>
          </p:cNvPr>
          <p:cNvSpPr txBox="1"/>
          <p:nvPr/>
        </p:nvSpPr>
        <p:spPr>
          <a:xfrm>
            <a:off x="140187" y="3811878"/>
            <a:ext cx="1986716" cy="369332"/>
          </a:xfrm>
          <a:prstGeom prst="rect">
            <a:avLst/>
          </a:prstGeom>
          <a:noFill/>
        </p:spPr>
        <p:txBody>
          <a:bodyPr wrap="square" rtlCol="0">
            <a:spAutoFit/>
          </a:bodyPr>
          <a:lstStyle/>
          <a:p>
            <a:r>
              <a:rPr lang="en-US" dirty="0"/>
              <a:t>SWIPE LOCATION</a:t>
            </a:r>
          </a:p>
        </p:txBody>
      </p:sp>
      <p:sp>
        <p:nvSpPr>
          <p:cNvPr id="25" name="TextBox 24">
            <a:extLst>
              <a:ext uri="{FF2B5EF4-FFF2-40B4-BE49-F238E27FC236}">
                <a16:creationId xmlns:a16="http://schemas.microsoft.com/office/drawing/2014/main" id="{036D860E-F6AB-437C-43C7-D62B3E6716BF}"/>
              </a:ext>
            </a:extLst>
          </p:cNvPr>
          <p:cNvSpPr txBox="1"/>
          <p:nvPr/>
        </p:nvSpPr>
        <p:spPr>
          <a:xfrm>
            <a:off x="222541" y="4149312"/>
            <a:ext cx="1986716" cy="369332"/>
          </a:xfrm>
          <a:prstGeom prst="rect">
            <a:avLst/>
          </a:prstGeom>
          <a:noFill/>
        </p:spPr>
        <p:txBody>
          <a:bodyPr wrap="square" rtlCol="0">
            <a:spAutoFit/>
          </a:bodyPr>
          <a:lstStyle/>
          <a:p>
            <a:r>
              <a:rPr lang="en-US" dirty="0"/>
              <a:t>CUSTOMER AGE</a:t>
            </a:r>
          </a:p>
        </p:txBody>
      </p:sp>
      <p:sp>
        <p:nvSpPr>
          <p:cNvPr id="26" name="TextBox 25">
            <a:extLst>
              <a:ext uri="{FF2B5EF4-FFF2-40B4-BE49-F238E27FC236}">
                <a16:creationId xmlns:a16="http://schemas.microsoft.com/office/drawing/2014/main" id="{04311CE9-3948-AF79-721C-76B4BAECFCC2}"/>
              </a:ext>
            </a:extLst>
          </p:cNvPr>
          <p:cNvSpPr txBox="1"/>
          <p:nvPr/>
        </p:nvSpPr>
        <p:spPr>
          <a:xfrm>
            <a:off x="-71353" y="4477277"/>
            <a:ext cx="2129421" cy="369332"/>
          </a:xfrm>
          <a:prstGeom prst="rect">
            <a:avLst/>
          </a:prstGeom>
          <a:noFill/>
        </p:spPr>
        <p:txBody>
          <a:bodyPr wrap="square" rtlCol="0">
            <a:spAutoFit/>
          </a:bodyPr>
          <a:lstStyle/>
          <a:p>
            <a:r>
              <a:rPr lang="en-US" dirty="0"/>
              <a:t>CUSTOMER INCOME</a:t>
            </a:r>
          </a:p>
        </p:txBody>
      </p:sp>
      <p:sp>
        <p:nvSpPr>
          <p:cNvPr id="27" name="TextBox 26">
            <a:extLst>
              <a:ext uri="{FF2B5EF4-FFF2-40B4-BE49-F238E27FC236}">
                <a16:creationId xmlns:a16="http://schemas.microsoft.com/office/drawing/2014/main" id="{914969EF-5EAA-E6C7-D090-18F6526ED99F}"/>
              </a:ext>
            </a:extLst>
          </p:cNvPr>
          <p:cNvSpPr txBox="1"/>
          <p:nvPr/>
        </p:nvSpPr>
        <p:spPr>
          <a:xfrm>
            <a:off x="9147442" y="3416040"/>
            <a:ext cx="479618" cy="369332"/>
          </a:xfrm>
          <a:prstGeom prst="rect">
            <a:avLst/>
          </a:prstGeom>
          <a:noFill/>
        </p:spPr>
        <p:txBody>
          <a:bodyPr wrap="none" rtlCol="0">
            <a:spAutoFit/>
          </a:bodyPr>
          <a:lstStyle/>
          <a:p>
            <a:r>
              <a:rPr lang="en-US" b="1" dirty="0"/>
              <a:t>.82</a:t>
            </a:r>
          </a:p>
        </p:txBody>
      </p:sp>
    </p:spTree>
    <p:extLst>
      <p:ext uri="{BB962C8B-B14F-4D97-AF65-F5344CB8AC3E}">
        <p14:creationId xmlns:p14="http://schemas.microsoft.com/office/powerpoint/2010/main" val="13444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5"/>
            <a:ext cx="10131425" cy="760470"/>
          </a:xfrm>
        </p:spPr>
        <p:txBody>
          <a:bodyPr/>
          <a:lstStyle/>
          <a:p>
            <a:r>
              <a:rPr lang="en-US" dirty="0"/>
              <a:t>What is a LARGE LANGUAGE model (LLM)?</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066032"/>
            <a:ext cx="10131425" cy="1333952"/>
          </a:xfrm>
        </p:spPr>
        <p:txBody>
          <a:bodyPr anchor="t" anchorCtr="0"/>
          <a:lstStyle/>
          <a:p>
            <a:pPr marL="0" indent="0">
              <a:buNone/>
            </a:pPr>
            <a:r>
              <a:rPr lang="en-US" dirty="0"/>
              <a:t>A large language model is a type of statistical model where the input is a text-based question or prompt, and the output is a text-based response.    The data used to train the model is much of the human language stored on the Internet.   The natural phenomena we are representing is human language and human communication.</a:t>
            </a:r>
          </a:p>
        </p:txBody>
      </p:sp>
      <p:sp>
        <p:nvSpPr>
          <p:cNvPr id="6" name="Rectangle 5">
            <a:extLst>
              <a:ext uri="{FF2B5EF4-FFF2-40B4-BE49-F238E27FC236}">
                <a16:creationId xmlns:a16="http://schemas.microsoft.com/office/drawing/2014/main" id="{DE7C0CB6-C58F-B753-49E7-621EFD71A774}"/>
              </a:ext>
            </a:extLst>
          </p:cNvPr>
          <p:cNvSpPr/>
          <p:nvPr/>
        </p:nvSpPr>
        <p:spPr>
          <a:xfrm>
            <a:off x="3655698" y="3177370"/>
            <a:ext cx="2890982" cy="2207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sp>
        <p:nvSpPr>
          <p:cNvPr id="18" name="TextBox 17">
            <a:extLst>
              <a:ext uri="{FF2B5EF4-FFF2-40B4-BE49-F238E27FC236}">
                <a16:creationId xmlns:a16="http://schemas.microsoft.com/office/drawing/2014/main" id="{72ADA61E-072D-7DCD-D9E1-01D8A0A2350C}"/>
              </a:ext>
            </a:extLst>
          </p:cNvPr>
          <p:cNvSpPr txBox="1"/>
          <p:nvPr/>
        </p:nvSpPr>
        <p:spPr>
          <a:xfrm>
            <a:off x="1463639" y="3177370"/>
            <a:ext cx="1029705" cy="369332"/>
          </a:xfrm>
          <a:prstGeom prst="rect">
            <a:avLst/>
          </a:prstGeom>
          <a:noFill/>
        </p:spPr>
        <p:txBody>
          <a:bodyPr wrap="none" rtlCol="0">
            <a:spAutoFit/>
          </a:bodyPr>
          <a:lstStyle/>
          <a:p>
            <a:r>
              <a:rPr lang="en-US" b="1" dirty="0"/>
              <a:t>PROMPT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8931710" y="2291088"/>
            <a:ext cx="1035796" cy="369332"/>
          </a:xfrm>
          <a:prstGeom prst="rect">
            <a:avLst/>
          </a:prstGeom>
          <a:noFill/>
        </p:spPr>
        <p:txBody>
          <a:bodyPr wrap="none" rtlCol="0">
            <a:spAutoFit/>
          </a:bodyPr>
          <a:lstStyle/>
          <a:p>
            <a:r>
              <a:rPr lang="en-US" b="1" dirty="0"/>
              <a:t>ANSWER</a:t>
            </a:r>
          </a:p>
        </p:txBody>
      </p:sp>
      <p:sp>
        <p:nvSpPr>
          <p:cNvPr id="4" name="Rectangle: Rounded Corners 3">
            <a:extLst>
              <a:ext uri="{FF2B5EF4-FFF2-40B4-BE49-F238E27FC236}">
                <a16:creationId xmlns:a16="http://schemas.microsoft.com/office/drawing/2014/main" id="{7B1F53CC-78C3-6E09-E26A-502F52F99466}"/>
              </a:ext>
            </a:extLst>
          </p:cNvPr>
          <p:cNvSpPr/>
          <p:nvPr/>
        </p:nvSpPr>
        <p:spPr>
          <a:xfrm>
            <a:off x="899742" y="3477361"/>
            <a:ext cx="2157500" cy="153823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Linux, how do I schedule a program to run every day at 2 a.m.?</a:t>
            </a:r>
          </a:p>
        </p:txBody>
      </p:sp>
      <p:cxnSp>
        <p:nvCxnSpPr>
          <p:cNvPr id="5" name="Straight Arrow Connector 4">
            <a:extLst>
              <a:ext uri="{FF2B5EF4-FFF2-40B4-BE49-F238E27FC236}">
                <a16:creationId xmlns:a16="http://schemas.microsoft.com/office/drawing/2014/main" id="{8E9A2808-4AA5-82E7-C8B0-E8D491484D4A}"/>
              </a:ext>
            </a:extLst>
          </p:cNvPr>
          <p:cNvCxnSpPr>
            <a:cxnSpLocks/>
          </p:cNvCxnSpPr>
          <p:nvPr/>
        </p:nvCxnSpPr>
        <p:spPr>
          <a:xfrm>
            <a:off x="3105326" y="4207228"/>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F743BD3-69A6-1F55-3721-32150B5ED622}"/>
              </a:ext>
            </a:extLst>
          </p:cNvPr>
          <p:cNvSpPr/>
          <p:nvPr/>
        </p:nvSpPr>
        <p:spPr>
          <a:xfrm>
            <a:off x="7145136" y="2577391"/>
            <a:ext cx="4608945" cy="403051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Here's how you can do it:</a:t>
            </a:r>
          </a:p>
          <a:p>
            <a:r>
              <a:rPr lang="en-US" dirty="0">
                <a:solidFill>
                  <a:schemeClr val="bg1"/>
                </a:solidFill>
              </a:rPr>
              <a:t>1. Open the Crontab.  To edit the </a:t>
            </a:r>
            <a:r>
              <a:rPr lang="en-US" dirty="0" err="1">
                <a:solidFill>
                  <a:schemeClr val="bg1"/>
                </a:solidFill>
              </a:rPr>
              <a:t>cron</a:t>
            </a:r>
            <a:r>
              <a:rPr lang="en-US" dirty="0">
                <a:solidFill>
                  <a:schemeClr val="bg1"/>
                </a:solidFill>
              </a:rPr>
              <a:t> jobs for the current user, run:  crontab -e</a:t>
            </a:r>
          </a:p>
          <a:p>
            <a:endParaRPr lang="en-US" dirty="0">
              <a:solidFill>
                <a:schemeClr val="bg1"/>
              </a:solidFill>
            </a:endParaRPr>
          </a:p>
          <a:p>
            <a:r>
              <a:rPr lang="en-US" dirty="0">
                <a:solidFill>
                  <a:schemeClr val="bg1"/>
                </a:solidFill>
              </a:rPr>
              <a:t>This opens the crontab file for editing. If it's your first time, you'll be prompted to choose a text editor.</a:t>
            </a:r>
          </a:p>
          <a:p>
            <a:endParaRPr lang="en-US" dirty="0">
              <a:solidFill>
                <a:schemeClr val="bg1"/>
              </a:solidFill>
            </a:endParaRPr>
          </a:p>
          <a:p>
            <a:r>
              <a:rPr lang="en-US" dirty="0">
                <a:solidFill>
                  <a:schemeClr val="bg1"/>
                </a:solidFill>
              </a:rPr>
              <a:t>2. Add the Cron Job</a:t>
            </a:r>
          </a:p>
          <a:p>
            <a:r>
              <a:rPr lang="en-US" dirty="0">
                <a:solidFill>
                  <a:schemeClr val="bg1"/>
                </a:solidFill>
              </a:rPr>
              <a:t>To schedule a program to run daily at 2 a.m., add the following line to the crontab file:</a:t>
            </a:r>
          </a:p>
          <a:p>
            <a:r>
              <a:rPr lang="en-US" dirty="0">
                <a:solidFill>
                  <a:schemeClr val="bg1"/>
                </a:solidFill>
              </a:rPr>
              <a:t>0 2 * * * /path/to/your/program</a:t>
            </a:r>
          </a:p>
        </p:txBody>
      </p:sp>
      <p:cxnSp>
        <p:nvCxnSpPr>
          <p:cNvPr id="22" name="Straight Arrow Connector 21">
            <a:extLst>
              <a:ext uri="{FF2B5EF4-FFF2-40B4-BE49-F238E27FC236}">
                <a16:creationId xmlns:a16="http://schemas.microsoft.com/office/drawing/2014/main" id="{5EEA52B3-0E7C-3C1A-2FD8-479D3B55360F}"/>
              </a:ext>
            </a:extLst>
          </p:cNvPr>
          <p:cNvCxnSpPr>
            <a:cxnSpLocks/>
          </p:cNvCxnSpPr>
          <p:nvPr/>
        </p:nvCxnSpPr>
        <p:spPr>
          <a:xfrm>
            <a:off x="6594764"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8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5"/>
            <a:ext cx="11254078" cy="760470"/>
          </a:xfrm>
        </p:spPr>
        <p:txBody>
          <a:bodyPr>
            <a:normAutofit fontScale="90000"/>
          </a:bodyPr>
          <a:lstStyle/>
          <a:p>
            <a:r>
              <a:rPr lang="en-US" dirty="0"/>
              <a:t>Large Language models are really working with numbers</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066032"/>
            <a:ext cx="10131425" cy="1333952"/>
          </a:xfrm>
        </p:spPr>
        <p:txBody>
          <a:bodyPr anchor="t" anchorCtr="0"/>
          <a:lstStyle/>
          <a:p>
            <a:pPr marL="0" indent="0">
              <a:buNone/>
            </a:pPr>
            <a:r>
              <a:rPr lang="en-US" dirty="0"/>
              <a:t>The prompt is encoded into a list of numbers (a vector) for each word.   That list of vectors is sent to the LLM.   The response from the LLM is a list of numbers for each word in the response, which is converted back into words that humans can read.    Training with the vast corpus of text on the internet, the results are remarkable.</a:t>
            </a:r>
          </a:p>
        </p:txBody>
      </p:sp>
      <p:sp>
        <p:nvSpPr>
          <p:cNvPr id="6" name="Rectangle 5">
            <a:extLst>
              <a:ext uri="{FF2B5EF4-FFF2-40B4-BE49-F238E27FC236}">
                <a16:creationId xmlns:a16="http://schemas.microsoft.com/office/drawing/2014/main" id="{DE7C0CB6-C58F-B753-49E7-621EFD71A774}"/>
              </a:ext>
            </a:extLst>
          </p:cNvPr>
          <p:cNvSpPr/>
          <p:nvPr/>
        </p:nvSpPr>
        <p:spPr>
          <a:xfrm>
            <a:off x="4788293" y="3361914"/>
            <a:ext cx="1829020" cy="2000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sp>
        <p:nvSpPr>
          <p:cNvPr id="18" name="TextBox 17">
            <a:extLst>
              <a:ext uri="{FF2B5EF4-FFF2-40B4-BE49-F238E27FC236}">
                <a16:creationId xmlns:a16="http://schemas.microsoft.com/office/drawing/2014/main" id="{72ADA61E-072D-7DCD-D9E1-01D8A0A2350C}"/>
              </a:ext>
            </a:extLst>
          </p:cNvPr>
          <p:cNvSpPr txBox="1"/>
          <p:nvPr/>
        </p:nvSpPr>
        <p:spPr>
          <a:xfrm>
            <a:off x="324932" y="3059668"/>
            <a:ext cx="1029705" cy="369332"/>
          </a:xfrm>
          <a:prstGeom prst="rect">
            <a:avLst/>
          </a:prstGeom>
          <a:noFill/>
        </p:spPr>
        <p:txBody>
          <a:bodyPr wrap="none" rtlCol="0">
            <a:spAutoFit/>
          </a:bodyPr>
          <a:lstStyle/>
          <a:p>
            <a:r>
              <a:rPr lang="en-US" b="1" dirty="0"/>
              <a:t>PROMPT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10421478" y="2866489"/>
            <a:ext cx="1035796" cy="369332"/>
          </a:xfrm>
          <a:prstGeom prst="rect">
            <a:avLst/>
          </a:prstGeom>
          <a:noFill/>
        </p:spPr>
        <p:txBody>
          <a:bodyPr wrap="none" rtlCol="0">
            <a:spAutoFit/>
          </a:bodyPr>
          <a:lstStyle/>
          <a:p>
            <a:r>
              <a:rPr lang="en-US" b="1" dirty="0"/>
              <a:t>ANSWER</a:t>
            </a:r>
          </a:p>
        </p:txBody>
      </p:sp>
      <p:sp>
        <p:nvSpPr>
          <p:cNvPr id="4" name="Rectangle: Rounded Corners 3">
            <a:extLst>
              <a:ext uri="{FF2B5EF4-FFF2-40B4-BE49-F238E27FC236}">
                <a16:creationId xmlns:a16="http://schemas.microsoft.com/office/drawing/2014/main" id="{7B1F53CC-78C3-6E09-E26A-502F52F99466}"/>
              </a:ext>
            </a:extLst>
          </p:cNvPr>
          <p:cNvSpPr/>
          <p:nvPr/>
        </p:nvSpPr>
        <p:spPr>
          <a:xfrm>
            <a:off x="34463" y="3444843"/>
            <a:ext cx="1610645" cy="161099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Linux, how do I…</a:t>
            </a:r>
          </a:p>
        </p:txBody>
      </p:sp>
      <p:cxnSp>
        <p:nvCxnSpPr>
          <p:cNvPr id="5" name="Straight Arrow Connector 4">
            <a:extLst>
              <a:ext uri="{FF2B5EF4-FFF2-40B4-BE49-F238E27FC236}">
                <a16:creationId xmlns:a16="http://schemas.microsoft.com/office/drawing/2014/main" id="{8E9A2808-4AA5-82E7-C8B0-E8D491484D4A}"/>
              </a:ext>
            </a:extLst>
          </p:cNvPr>
          <p:cNvCxnSpPr>
            <a:cxnSpLocks/>
          </p:cNvCxnSpPr>
          <p:nvPr/>
        </p:nvCxnSpPr>
        <p:spPr>
          <a:xfrm>
            <a:off x="1645108" y="4233416"/>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F743BD3-69A6-1F55-3721-32150B5ED622}"/>
              </a:ext>
            </a:extLst>
          </p:cNvPr>
          <p:cNvSpPr/>
          <p:nvPr/>
        </p:nvSpPr>
        <p:spPr>
          <a:xfrm>
            <a:off x="10227475" y="3235820"/>
            <a:ext cx="1930062" cy="273086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Here's how you can do it:</a:t>
            </a:r>
          </a:p>
          <a:p>
            <a:r>
              <a:rPr lang="en-US" dirty="0">
                <a:solidFill>
                  <a:schemeClr val="bg1"/>
                </a:solidFill>
              </a:rPr>
              <a:t>1. Open the Crontab.  To edit the </a:t>
            </a:r>
            <a:r>
              <a:rPr lang="en-US" dirty="0" err="1">
                <a:solidFill>
                  <a:schemeClr val="bg1"/>
                </a:solidFill>
              </a:rPr>
              <a:t>cron</a:t>
            </a:r>
            <a:r>
              <a:rPr lang="en-US" dirty="0">
                <a:solidFill>
                  <a:schemeClr val="bg1"/>
                </a:solidFill>
              </a:rPr>
              <a:t> jobs for the current user, run:  crontab –e.</a:t>
            </a:r>
          </a:p>
        </p:txBody>
      </p:sp>
      <p:cxnSp>
        <p:nvCxnSpPr>
          <p:cNvPr id="22" name="Straight Arrow Connector 21">
            <a:extLst>
              <a:ext uri="{FF2B5EF4-FFF2-40B4-BE49-F238E27FC236}">
                <a16:creationId xmlns:a16="http://schemas.microsoft.com/office/drawing/2014/main" id="{5EEA52B3-0E7C-3C1A-2FD8-479D3B55360F}"/>
              </a:ext>
            </a:extLst>
          </p:cNvPr>
          <p:cNvCxnSpPr>
            <a:cxnSpLocks/>
          </p:cNvCxnSpPr>
          <p:nvPr/>
        </p:nvCxnSpPr>
        <p:spPr>
          <a:xfrm>
            <a:off x="6594764"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7F1AFEEC-7402-84C0-C8CD-201329F39FAD}"/>
              </a:ext>
            </a:extLst>
          </p:cNvPr>
          <p:cNvGraphicFramePr>
            <a:graphicFrameLocks noGrp="1"/>
          </p:cNvGraphicFramePr>
          <p:nvPr>
            <p:extLst>
              <p:ext uri="{D42A27DB-BD31-4B8C-83A1-F6EECF244321}">
                <p14:modId xmlns:p14="http://schemas.microsoft.com/office/powerpoint/2010/main" val="3258665800"/>
              </p:ext>
            </p:extLst>
          </p:nvPr>
        </p:nvGraphicFramePr>
        <p:xfrm>
          <a:off x="2172931" y="3434848"/>
          <a:ext cx="2064990" cy="1854200"/>
        </p:xfrm>
        <a:graphic>
          <a:graphicData uri="http://schemas.openxmlformats.org/drawingml/2006/table">
            <a:tbl>
              <a:tblPr firstRow="1" bandRow="1">
                <a:tableStyleId>{5C22544A-7EE6-4342-B048-85BDC9FD1C3A}</a:tableStyleId>
              </a:tblPr>
              <a:tblGrid>
                <a:gridCol w="412998">
                  <a:extLst>
                    <a:ext uri="{9D8B030D-6E8A-4147-A177-3AD203B41FA5}">
                      <a16:colId xmlns:a16="http://schemas.microsoft.com/office/drawing/2014/main" val="3154565732"/>
                    </a:ext>
                  </a:extLst>
                </a:gridCol>
                <a:gridCol w="412998">
                  <a:extLst>
                    <a:ext uri="{9D8B030D-6E8A-4147-A177-3AD203B41FA5}">
                      <a16:colId xmlns:a16="http://schemas.microsoft.com/office/drawing/2014/main" val="3937684435"/>
                    </a:ext>
                  </a:extLst>
                </a:gridCol>
                <a:gridCol w="412998">
                  <a:extLst>
                    <a:ext uri="{9D8B030D-6E8A-4147-A177-3AD203B41FA5}">
                      <a16:colId xmlns:a16="http://schemas.microsoft.com/office/drawing/2014/main" val="257932990"/>
                    </a:ext>
                  </a:extLst>
                </a:gridCol>
                <a:gridCol w="412998">
                  <a:extLst>
                    <a:ext uri="{9D8B030D-6E8A-4147-A177-3AD203B41FA5}">
                      <a16:colId xmlns:a16="http://schemas.microsoft.com/office/drawing/2014/main" val="2008643873"/>
                    </a:ext>
                  </a:extLst>
                </a:gridCol>
                <a:gridCol w="412998">
                  <a:extLst>
                    <a:ext uri="{9D8B030D-6E8A-4147-A177-3AD203B41FA5}">
                      <a16:colId xmlns:a16="http://schemas.microsoft.com/office/drawing/2014/main" val="3334766575"/>
                    </a:ext>
                  </a:extLst>
                </a:gridCol>
              </a:tblGrid>
              <a:tr h="370840">
                <a:tc>
                  <a:txBody>
                    <a:bodyPr/>
                    <a:lstStyle/>
                    <a:p>
                      <a:r>
                        <a:rPr lang="en-US" sz="1000" dirty="0"/>
                        <a:t>.85</a:t>
                      </a:r>
                    </a:p>
                  </a:txBody>
                  <a:tcPr/>
                </a:tc>
                <a:tc>
                  <a:txBody>
                    <a:bodyPr/>
                    <a:lstStyle/>
                    <a:p>
                      <a:r>
                        <a:rPr lang="en-US" sz="1000" dirty="0"/>
                        <a:t>.73</a:t>
                      </a:r>
                    </a:p>
                  </a:txBody>
                  <a:tcPr/>
                </a:tc>
                <a:tc>
                  <a:txBody>
                    <a:bodyPr/>
                    <a:lstStyle/>
                    <a:p>
                      <a:r>
                        <a:rPr lang="en-US" sz="1000" dirty="0"/>
                        <a:t>.76</a:t>
                      </a:r>
                    </a:p>
                  </a:txBody>
                  <a:tcPr/>
                </a:tc>
                <a:tc>
                  <a:txBody>
                    <a:bodyPr/>
                    <a:lstStyle/>
                    <a:p>
                      <a:r>
                        <a:rPr lang="en-US" sz="1000" dirty="0"/>
                        <a:t>.45</a:t>
                      </a:r>
                    </a:p>
                  </a:txBody>
                  <a:tcPr/>
                </a:tc>
                <a:tc>
                  <a:txBody>
                    <a:bodyPr/>
                    <a:lstStyle/>
                    <a:p>
                      <a:r>
                        <a:rPr lang="en-US" sz="1000" dirty="0"/>
                        <a:t>.59</a:t>
                      </a:r>
                    </a:p>
                  </a:txBody>
                  <a:tcPr/>
                </a:tc>
                <a:extLst>
                  <a:ext uri="{0D108BD9-81ED-4DB2-BD59-A6C34878D82A}">
                    <a16:rowId xmlns:a16="http://schemas.microsoft.com/office/drawing/2014/main" val="351271859"/>
                  </a:ext>
                </a:extLst>
              </a:tr>
              <a:tr h="370840">
                <a:tc>
                  <a:txBody>
                    <a:bodyPr/>
                    <a:lstStyle/>
                    <a:p>
                      <a:r>
                        <a:rPr lang="en-US" sz="1000" dirty="0"/>
                        <a:t>.62</a:t>
                      </a:r>
                    </a:p>
                  </a:txBody>
                  <a:tcPr/>
                </a:tc>
                <a:tc>
                  <a:txBody>
                    <a:bodyPr/>
                    <a:lstStyle/>
                    <a:p>
                      <a:r>
                        <a:rPr lang="en-US" sz="1000" dirty="0"/>
                        <a:t>.54</a:t>
                      </a:r>
                    </a:p>
                  </a:txBody>
                  <a:tcPr/>
                </a:tc>
                <a:tc>
                  <a:txBody>
                    <a:bodyPr/>
                    <a:lstStyle/>
                    <a:p>
                      <a:r>
                        <a:rPr lang="en-US" sz="1000" dirty="0"/>
                        <a:t>.22</a:t>
                      </a:r>
                    </a:p>
                  </a:txBody>
                  <a:tcPr/>
                </a:tc>
                <a:tc>
                  <a:txBody>
                    <a:bodyPr/>
                    <a:lstStyle/>
                    <a:p>
                      <a:r>
                        <a:rPr lang="en-US" sz="1000" dirty="0"/>
                        <a:t>.32</a:t>
                      </a:r>
                    </a:p>
                  </a:txBody>
                  <a:tcPr/>
                </a:tc>
                <a:tc>
                  <a:txBody>
                    <a:bodyPr/>
                    <a:lstStyle/>
                    <a:p>
                      <a:r>
                        <a:rPr lang="en-US" sz="1000" dirty="0"/>
                        <a:t>.56</a:t>
                      </a:r>
                    </a:p>
                  </a:txBody>
                  <a:tcPr/>
                </a:tc>
                <a:extLst>
                  <a:ext uri="{0D108BD9-81ED-4DB2-BD59-A6C34878D82A}">
                    <a16:rowId xmlns:a16="http://schemas.microsoft.com/office/drawing/2014/main" val="1614511504"/>
                  </a:ext>
                </a:extLst>
              </a:tr>
              <a:tr h="370840">
                <a:tc>
                  <a:txBody>
                    <a:bodyPr/>
                    <a:lstStyle/>
                    <a:p>
                      <a:r>
                        <a:rPr lang="en-US" sz="1000" dirty="0"/>
                        <a:t>.11</a:t>
                      </a:r>
                    </a:p>
                  </a:txBody>
                  <a:tcPr/>
                </a:tc>
                <a:tc>
                  <a:txBody>
                    <a:bodyPr/>
                    <a:lstStyle/>
                    <a:p>
                      <a:r>
                        <a:rPr lang="en-US" sz="1000" dirty="0"/>
                        <a:t>.34.</a:t>
                      </a:r>
                    </a:p>
                  </a:txBody>
                  <a:tcPr/>
                </a:tc>
                <a:tc>
                  <a:txBody>
                    <a:bodyPr/>
                    <a:lstStyle/>
                    <a:p>
                      <a:r>
                        <a:rPr lang="en-US" sz="1000" dirty="0"/>
                        <a:t>.78</a:t>
                      </a:r>
                    </a:p>
                  </a:txBody>
                  <a:tcPr/>
                </a:tc>
                <a:tc>
                  <a:txBody>
                    <a:bodyPr/>
                    <a:lstStyle/>
                    <a:p>
                      <a:r>
                        <a:rPr lang="en-US" sz="1000" dirty="0"/>
                        <a:t>.87</a:t>
                      </a:r>
                    </a:p>
                  </a:txBody>
                  <a:tcPr/>
                </a:tc>
                <a:tc>
                  <a:txBody>
                    <a:bodyPr/>
                    <a:lstStyle/>
                    <a:p>
                      <a:r>
                        <a:rPr lang="en-US" sz="1000" dirty="0"/>
                        <a:t>.34</a:t>
                      </a:r>
                    </a:p>
                  </a:txBody>
                  <a:tcPr/>
                </a:tc>
                <a:extLst>
                  <a:ext uri="{0D108BD9-81ED-4DB2-BD59-A6C34878D82A}">
                    <a16:rowId xmlns:a16="http://schemas.microsoft.com/office/drawing/2014/main" val="3216019363"/>
                  </a:ext>
                </a:extLst>
              </a:tr>
              <a:tr h="370840">
                <a:tc>
                  <a:txBody>
                    <a:bodyPr/>
                    <a:lstStyle/>
                    <a:p>
                      <a:r>
                        <a:rPr lang="en-US" sz="1000" dirty="0"/>
                        <a:t>.09</a:t>
                      </a:r>
                    </a:p>
                  </a:txBody>
                  <a:tcPr/>
                </a:tc>
                <a:tc>
                  <a:txBody>
                    <a:bodyPr/>
                    <a:lstStyle/>
                    <a:p>
                      <a:r>
                        <a:rPr lang="en-US" sz="1000" dirty="0"/>
                        <a:t>.99</a:t>
                      </a:r>
                    </a:p>
                  </a:txBody>
                  <a:tcPr/>
                </a:tc>
                <a:tc>
                  <a:txBody>
                    <a:bodyPr/>
                    <a:lstStyle/>
                    <a:p>
                      <a:r>
                        <a:rPr lang="en-US" sz="1000" dirty="0"/>
                        <a:t>.60</a:t>
                      </a:r>
                    </a:p>
                  </a:txBody>
                  <a:tcPr/>
                </a:tc>
                <a:tc>
                  <a:txBody>
                    <a:bodyPr/>
                    <a:lstStyle/>
                    <a:p>
                      <a:r>
                        <a:rPr lang="en-US" sz="1000" dirty="0"/>
                        <a:t>.78</a:t>
                      </a:r>
                    </a:p>
                  </a:txBody>
                  <a:tcPr/>
                </a:tc>
                <a:tc>
                  <a:txBody>
                    <a:bodyPr/>
                    <a:lstStyle/>
                    <a:p>
                      <a:r>
                        <a:rPr lang="en-US" sz="1000" dirty="0"/>
                        <a:t>.76</a:t>
                      </a:r>
                    </a:p>
                  </a:txBody>
                  <a:tcPr/>
                </a:tc>
                <a:extLst>
                  <a:ext uri="{0D108BD9-81ED-4DB2-BD59-A6C34878D82A}">
                    <a16:rowId xmlns:a16="http://schemas.microsoft.com/office/drawing/2014/main" val="598540899"/>
                  </a:ext>
                </a:extLst>
              </a:tr>
              <a:tr h="370840">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3738116989"/>
                  </a:ext>
                </a:extLst>
              </a:tr>
            </a:tbl>
          </a:graphicData>
        </a:graphic>
      </p:graphicFrame>
      <p:graphicFrame>
        <p:nvGraphicFramePr>
          <p:cNvPr id="8" name="Table 7">
            <a:extLst>
              <a:ext uri="{FF2B5EF4-FFF2-40B4-BE49-F238E27FC236}">
                <a16:creationId xmlns:a16="http://schemas.microsoft.com/office/drawing/2014/main" id="{ACC78CCC-5E0C-0FEA-378B-724DC5E5A505}"/>
              </a:ext>
            </a:extLst>
          </p:cNvPr>
          <p:cNvGraphicFramePr>
            <a:graphicFrameLocks noGrp="1"/>
          </p:cNvGraphicFramePr>
          <p:nvPr>
            <p:extLst>
              <p:ext uri="{D42A27DB-BD31-4B8C-83A1-F6EECF244321}">
                <p14:modId xmlns:p14="http://schemas.microsoft.com/office/powerpoint/2010/main" val="1234698194"/>
              </p:ext>
            </p:extLst>
          </p:nvPr>
        </p:nvGraphicFramePr>
        <p:xfrm>
          <a:off x="7145136" y="3361984"/>
          <a:ext cx="2636173" cy="1879600"/>
        </p:xfrm>
        <a:graphic>
          <a:graphicData uri="http://schemas.openxmlformats.org/drawingml/2006/table">
            <a:tbl>
              <a:tblPr firstRow="1" bandRow="1">
                <a:tableStyleId>{5C22544A-7EE6-4342-B048-85BDC9FD1C3A}</a:tableStyleId>
              </a:tblPr>
              <a:tblGrid>
                <a:gridCol w="563502">
                  <a:extLst>
                    <a:ext uri="{9D8B030D-6E8A-4147-A177-3AD203B41FA5}">
                      <a16:colId xmlns:a16="http://schemas.microsoft.com/office/drawing/2014/main" val="3154565732"/>
                    </a:ext>
                  </a:extLst>
                </a:gridCol>
                <a:gridCol w="366400">
                  <a:extLst>
                    <a:ext uri="{9D8B030D-6E8A-4147-A177-3AD203B41FA5}">
                      <a16:colId xmlns:a16="http://schemas.microsoft.com/office/drawing/2014/main" val="3937684435"/>
                    </a:ext>
                  </a:extLst>
                </a:gridCol>
                <a:gridCol w="538115">
                  <a:extLst>
                    <a:ext uri="{9D8B030D-6E8A-4147-A177-3AD203B41FA5}">
                      <a16:colId xmlns:a16="http://schemas.microsoft.com/office/drawing/2014/main" val="257932990"/>
                    </a:ext>
                  </a:extLst>
                </a:gridCol>
                <a:gridCol w="449899">
                  <a:extLst>
                    <a:ext uri="{9D8B030D-6E8A-4147-A177-3AD203B41FA5}">
                      <a16:colId xmlns:a16="http://schemas.microsoft.com/office/drawing/2014/main" val="2008643873"/>
                    </a:ext>
                  </a:extLst>
                </a:gridCol>
                <a:gridCol w="385748">
                  <a:extLst>
                    <a:ext uri="{9D8B030D-6E8A-4147-A177-3AD203B41FA5}">
                      <a16:colId xmlns:a16="http://schemas.microsoft.com/office/drawing/2014/main" val="3334766575"/>
                    </a:ext>
                  </a:extLst>
                </a:gridCol>
                <a:gridCol w="332509">
                  <a:extLst>
                    <a:ext uri="{9D8B030D-6E8A-4147-A177-3AD203B41FA5}">
                      <a16:colId xmlns:a16="http://schemas.microsoft.com/office/drawing/2014/main" val="1265944033"/>
                    </a:ext>
                  </a:extLst>
                </a:gridCol>
              </a:tblGrid>
              <a:tr h="370840">
                <a:tc>
                  <a:txBody>
                    <a:bodyPr/>
                    <a:lstStyle/>
                    <a:p>
                      <a:r>
                        <a:rPr lang="en-US" sz="1000" dirty="0"/>
                        <a:t>.85</a:t>
                      </a:r>
                    </a:p>
                  </a:txBody>
                  <a:tcPr/>
                </a:tc>
                <a:tc>
                  <a:txBody>
                    <a:bodyPr/>
                    <a:lstStyle/>
                    <a:p>
                      <a:r>
                        <a:rPr lang="en-US" sz="1000" dirty="0"/>
                        <a:t>.73</a:t>
                      </a:r>
                    </a:p>
                  </a:txBody>
                  <a:tcPr/>
                </a:tc>
                <a:tc>
                  <a:txBody>
                    <a:bodyPr/>
                    <a:lstStyle/>
                    <a:p>
                      <a:r>
                        <a:rPr lang="en-US" sz="1000" dirty="0"/>
                        <a:t>.76</a:t>
                      </a:r>
                    </a:p>
                  </a:txBody>
                  <a:tcPr/>
                </a:tc>
                <a:tc>
                  <a:txBody>
                    <a:bodyPr/>
                    <a:lstStyle/>
                    <a:p>
                      <a:r>
                        <a:rPr lang="en-US" sz="1000" dirty="0"/>
                        <a:t>.45</a:t>
                      </a:r>
                    </a:p>
                  </a:txBody>
                  <a:tcPr/>
                </a:tc>
                <a:tc>
                  <a:txBody>
                    <a:bodyPr/>
                    <a:lstStyle/>
                    <a:p>
                      <a:r>
                        <a:rPr lang="en-US" sz="1000" dirty="0"/>
                        <a:t>.59</a:t>
                      </a:r>
                    </a:p>
                  </a:txBody>
                  <a:tcPr/>
                </a:tc>
                <a:tc>
                  <a:txBody>
                    <a:bodyPr/>
                    <a:lstStyle/>
                    <a:p>
                      <a:r>
                        <a:rPr lang="en-US" sz="1000" dirty="0"/>
                        <a:t>…</a:t>
                      </a:r>
                    </a:p>
                  </a:txBody>
                  <a:tcPr/>
                </a:tc>
                <a:extLst>
                  <a:ext uri="{0D108BD9-81ED-4DB2-BD59-A6C34878D82A}">
                    <a16:rowId xmlns:a16="http://schemas.microsoft.com/office/drawing/2014/main" val="351271859"/>
                  </a:ext>
                </a:extLst>
              </a:tr>
              <a:tr h="370840">
                <a:tc>
                  <a:txBody>
                    <a:bodyPr/>
                    <a:lstStyle/>
                    <a:p>
                      <a:r>
                        <a:rPr lang="en-US" sz="1000" dirty="0"/>
                        <a:t>.62</a:t>
                      </a:r>
                    </a:p>
                  </a:txBody>
                  <a:tcPr/>
                </a:tc>
                <a:tc>
                  <a:txBody>
                    <a:bodyPr/>
                    <a:lstStyle/>
                    <a:p>
                      <a:r>
                        <a:rPr lang="en-US" sz="1000" dirty="0"/>
                        <a:t>.54</a:t>
                      </a:r>
                    </a:p>
                  </a:txBody>
                  <a:tcPr/>
                </a:tc>
                <a:tc>
                  <a:txBody>
                    <a:bodyPr/>
                    <a:lstStyle/>
                    <a:p>
                      <a:r>
                        <a:rPr lang="en-US" sz="1000" dirty="0"/>
                        <a:t>.22</a:t>
                      </a:r>
                    </a:p>
                  </a:txBody>
                  <a:tcPr/>
                </a:tc>
                <a:tc>
                  <a:txBody>
                    <a:bodyPr/>
                    <a:lstStyle/>
                    <a:p>
                      <a:r>
                        <a:rPr lang="en-US" sz="1000" dirty="0"/>
                        <a:t>.32</a:t>
                      </a:r>
                    </a:p>
                  </a:txBody>
                  <a:tcPr/>
                </a:tc>
                <a:tc>
                  <a:txBody>
                    <a:bodyPr/>
                    <a:lstStyle/>
                    <a:p>
                      <a:r>
                        <a:rPr lang="en-US" sz="1000" dirty="0"/>
                        <a:t>.56</a:t>
                      </a:r>
                    </a:p>
                  </a:txBody>
                  <a:tcPr/>
                </a:tc>
                <a:tc>
                  <a:txBody>
                    <a:bodyPr/>
                    <a:lstStyle/>
                    <a:p>
                      <a:r>
                        <a:rPr lang="en-US" sz="1000" dirty="0"/>
                        <a:t>…</a:t>
                      </a:r>
                    </a:p>
                  </a:txBody>
                  <a:tcPr/>
                </a:tc>
                <a:extLst>
                  <a:ext uri="{0D108BD9-81ED-4DB2-BD59-A6C34878D82A}">
                    <a16:rowId xmlns:a16="http://schemas.microsoft.com/office/drawing/2014/main" val="1614511504"/>
                  </a:ext>
                </a:extLst>
              </a:tr>
              <a:tr h="370840">
                <a:tc>
                  <a:txBody>
                    <a:bodyPr/>
                    <a:lstStyle/>
                    <a:p>
                      <a:r>
                        <a:rPr lang="en-US" sz="1000" dirty="0"/>
                        <a:t>.11</a:t>
                      </a:r>
                    </a:p>
                  </a:txBody>
                  <a:tcPr/>
                </a:tc>
                <a:tc>
                  <a:txBody>
                    <a:bodyPr/>
                    <a:lstStyle/>
                    <a:p>
                      <a:r>
                        <a:rPr lang="en-US" sz="1000" dirty="0"/>
                        <a:t>.34.</a:t>
                      </a:r>
                    </a:p>
                  </a:txBody>
                  <a:tcPr/>
                </a:tc>
                <a:tc>
                  <a:txBody>
                    <a:bodyPr/>
                    <a:lstStyle/>
                    <a:p>
                      <a:r>
                        <a:rPr lang="en-US" sz="1000" dirty="0"/>
                        <a:t>.78</a:t>
                      </a:r>
                    </a:p>
                  </a:txBody>
                  <a:tcPr/>
                </a:tc>
                <a:tc>
                  <a:txBody>
                    <a:bodyPr/>
                    <a:lstStyle/>
                    <a:p>
                      <a:r>
                        <a:rPr lang="en-US" sz="1000" dirty="0"/>
                        <a:t>.87</a:t>
                      </a:r>
                    </a:p>
                  </a:txBody>
                  <a:tcPr/>
                </a:tc>
                <a:tc>
                  <a:txBody>
                    <a:bodyPr/>
                    <a:lstStyle/>
                    <a:p>
                      <a:r>
                        <a:rPr lang="en-US" sz="1000" dirty="0"/>
                        <a:t>.34</a:t>
                      </a:r>
                    </a:p>
                  </a:txBody>
                  <a:tcPr/>
                </a:tc>
                <a:tc>
                  <a:txBody>
                    <a:bodyPr/>
                    <a:lstStyle/>
                    <a:p>
                      <a:r>
                        <a:rPr lang="en-US" sz="1000" dirty="0"/>
                        <a:t>…</a:t>
                      </a:r>
                    </a:p>
                  </a:txBody>
                  <a:tcPr/>
                </a:tc>
                <a:extLst>
                  <a:ext uri="{0D108BD9-81ED-4DB2-BD59-A6C34878D82A}">
                    <a16:rowId xmlns:a16="http://schemas.microsoft.com/office/drawing/2014/main" val="3216019363"/>
                  </a:ext>
                </a:extLst>
              </a:tr>
              <a:tr h="370840">
                <a:tc>
                  <a:txBody>
                    <a:bodyPr/>
                    <a:lstStyle/>
                    <a:p>
                      <a:r>
                        <a:rPr lang="en-US" sz="1000" dirty="0"/>
                        <a:t>.09</a:t>
                      </a:r>
                    </a:p>
                  </a:txBody>
                  <a:tcPr/>
                </a:tc>
                <a:tc>
                  <a:txBody>
                    <a:bodyPr/>
                    <a:lstStyle/>
                    <a:p>
                      <a:r>
                        <a:rPr lang="en-US" sz="1000" dirty="0"/>
                        <a:t>.99</a:t>
                      </a:r>
                    </a:p>
                  </a:txBody>
                  <a:tcPr/>
                </a:tc>
                <a:tc>
                  <a:txBody>
                    <a:bodyPr/>
                    <a:lstStyle/>
                    <a:p>
                      <a:r>
                        <a:rPr lang="en-US" sz="1000" dirty="0"/>
                        <a:t>.60</a:t>
                      </a:r>
                    </a:p>
                  </a:txBody>
                  <a:tcPr/>
                </a:tc>
                <a:tc>
                  <a:txBody>
                    <a:bodyPr/>
                    <a:lstStyle/>
                    <a:p>
                      <a:r>
                        <a:rPr lang="en-US" sz="1000" dirty="0"/>
                        <a:t>.78</a:t>
                      </a:r>
                    </a:p>
                  </a:txBody>
                  <a:tcPr/>
                </a:tc>
                <a:tc>
                  <a:txBody>
                    <a:bodyPr/>
                    <a:lstStyle/>
                    <a:p>
                      <a:r>
                        <a:rPr lang="en-US" sz="1000" dirty="0"/>
                        <a:t>.76</a:t>
                      </a:r>
                    </a:p>
                  </a:txBody>
                  <a:tcPr/>
                </a:tc>
                <a:tc>
                  <a:txBody>
                    <a:bodyPr/>
                    <a:lstStyle/>
                    <a:p>
                      <a:r>
                        <a:rPr lang="en-US" sz="1000" dirty="0"/>
                        <a:t>…</a:t>
                      </a:r>
                    </a:p>
                  </a:txBody>
                  <a:tcPr/>
                </a:tc>
                <a:extLst>
                  <a:ext uri="{0D108BD9-81ED-4DB2-BD59-A6C34878D82A}">
                    <a16:rowId xmlns:a16="http://schemas.microsoft.com/office/drawing/2014/main" val="598540899"/>
                  </a:ext>
                </a:extLst>
              </a:tr>
              <a:tr h="370840">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3738116989"/>
                  </a:ext>
                </a:extLst>
              </a:tr>
            </a:tbl>
          </a:graphicData>
        </a:graphic>
      </p:graphicFrame>
      <p:cxnSp>
        <p:nvCxnSpPr>
          <p:cNvPr id="12" name="Straight Arrow Connector 11">
            <a:extLst>
              <a:ext uri="{FF2B5EF4-FFF2-40B4-BE49-F238E27FC236}">
                <a16:creationId xmlns:a16="http://schemas.microsoft.com/office/drawing/2014/main" id="{4CA4B700-1685-0DCC-7F9C-CB75E618A4BC}"/>
              </a:ext>
            </a:extLst>
          </p:cNvPr>
          <p:cNvCxnSpPr>
            <a:cxnSpLocks/>
          </p:cNvCxnSpPr>
          <p:nvPr/>
        </p:nvCxnSpPr>
        <p:spPr>
          <a:xfrm>
            <a:off x="4274865"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679962-F9B8-3AC0-9CB3-2ADE505D6B0C}"/>
              </a:ext>
            </a:extLst>
          </p:cNvPr>
          <p:cNvCxnSpPr>
            <a:cxnSpLocks/>
          </p:cNvCxnSpPr>
          <p:nvPr/>
        </p:nvCxnSpPr>
        <p:spPr>
          <a:xfrm>
            <a:off x="9790545" y="4268966"/>
            <a:ext cx="446166"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7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BEB0-445D-F9D6-BC29-69A60ED27CFB}"/>
              </a:ext>
            </a:extLst>
          </p:cNvPr>
          <p:cNvSpPr>
            <a:spLocks noGrp="1"/>
          </p:cNvSpPr>
          <p:nvPr>
            <p:ph type="title"/>
          </p:nvPr>
        </p:nvSpPr>
        <p:spPr>
          <a:xfrm>
            <a:off x="189777" y="221675"/>
            <a:ext cx="10131425" cy="886691"/>
          </a:xfrm>
        </p:spPr>
        <p:txBody>
          <a:bodyPr>
            <a:normAutofit fontScale="90000"/>
          </a:bodyPr>
          <a:lstStyle/>
          <a:p>
            <a:r>
              <a:rPr lang="en-US" dirty="0"/>
              <a:t>How people typically use large Language models:</a:t>
            </a:r>
          </a:p>
        </p:txBody>
      </p:sp>
      <p:sp>
        <p:nvSpPr>
          <p:cNvPr id="3" name="Rectangle 2">
            <a:extLst>
              <a:ext uri="{FF2B5EF4-FFF2-40B4-BE49-F238E27FC236}">
                <a16:creationId xmlns:a16="http://schemas.microsoft.com/office/drawing/2014/main" id="{AD979B6F-64A5-3262-416B-D0043C744601}"/>
              </a:ext>
            </a:extLst>
          </p:cNvPr>
          <p:cNvSpPr/>
          <p:nvPr/>
        </p:nvSpPr>
        <p:spPr>
          <a:xfrm>
            <a:off x="7683729" y="2875832"/>
            <a:ext cx="2637473" cy="24954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cxnSp>
        <p:nvCxnSpPr>
          <p:cNvPr id="5" name="Straight Arrow Connector 4">
            <a:extLst>
              <a:ext uri="{FF2B5EF4-FFF2-40B4-BE49-F238E27FC236}">
                <a16:creationId xmlns:a16="http://schemas.microsoft.com/office/drawing/2014/main" id="{C57DA0F1-F208-452D-9E2E-5E33A48CAFE0}"/>
              </a:ext>
            </a:extLst>
          </p:cNvPr>
          <p:cNvCxnSpPr>
            <a:cxnSpLocks/>
          </p:cNvCxnSpPr>
          <p:nvPr/>
        </p:nvCxnSpPr>
        <p:spPr>
          <a:xfrm>
            <a:off x="6123967" y="3971953"/>
            <a:ext cx="155976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58C0BAA6-4229-E1B3-08FD-6E0E4A290A64}"/>
              </a:ext>
            </a:extLst>
          </p:cNvPr>
          <p:cNvPicPr>
            <a:picLocks noChangeAspect="1"/>
          </p:cNvPicPr>
          <p:nvPr/>
        </p:nvPicPr>
        <p:blipFill>
          <a:blip r:embed="rId2"/>
          <a:stretch>
            <a:fillRect/>
          </a:stretch>
        </p:blipFill>
        <p:spPr>
          <a:xfrm>
            <a:off x="1159121" y="2145735"/>
            <a:ext cx="4916524" cy="3955593"/>
          </a:xfrm>
          <a:prstGeom prst="rect">
            <a:avLst/>
          </a:prstGeom>
        </p:spPr>
      </p:pic>
      <p:sp>
        <p:nvSpPr>
          <p:cNvPr id="9" name="TextBox 8">
            <a:extLst>
              <a:ext uri="{FF2B5EF4-FFF2-40B4-BE49-F238E27FC236}">
                <a16:creationId xmlns:a16="http://schemas.microsoft.com/office/drawing/2014/main" id="{B26B5CF1-B4CE-CB12-AAE8-6F82FA9B25FD}"/>
              </a:ext>
            </a:extLst>
          </p:cNvPr>
          <p:cNvSpPr txBox="1"/>
          <p:nvPr/>
        </p:nvSpPr>
        <p:spPr>
          <a:xfrm>
            <a:off x="2652696" y="1591739"/>
            <a:ext cx="1929374" cy="369332"/>
          </a:xfrm>
          <a:prstGeom prst="rect">
            <a:avLst/>
          </a:prstGeom>
          <a:noFill/>
        </p:spPr>
        <p:txBody>
          <a:bodyPr wrap="none" rtlCol="0">
            <a:spAutoFit/>
          </a:bodyPr>
          <a:lstStyle/>
          <a:p>
            <a:r>
              <a:rPr lang="en-US" dirty="0"/>
              <a:t>CHATGPT Website</a:t>
            </a:r>
          </a:p>
        </p:txBody>
      </p:sp>
      <p:cxnSp>
        <p:nvCxnSpPr>
          <p:cNvPr id="10" name="Straight Arrow Connector 9">
            <a:extLst>
              <a:ext uri="{FF2B5EF4-FFF2-40B4-BE49-F238E27FC236}">
                <a16:creationId xmlns:a16="http://schemas.microsoft.com/office/drawing/2014/main" id="{8282DBBE-4E6A-2A1F-C186-644AA0451254}"/>
              </a:ext>
            </a:extLst>
          </p:cNvPr>
          <p:cNvCxnSpPr>
            <a:cxnSpLocks/>
          </p:cNvCxnSpPr>
          <p:nvPr/>
        </p:nvCxnSpPr>
        <p:spPr>
          <a:xfrm flipH="1">
            <a:off x="6075645" y="4484530"/>
            <a:ext cx="1608084"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75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BEB0-445D-F9D6-BC29-69A60ED27CFB}"/>
              </a:ext>
            </a:extLst>
          </p:cNvPr>
          <p:cNvSpPr>
            <a:spLocks noGrp="1"/>
          </p:cNvSpPr>
          <p:nvPr>
            <p:ph type="title"/>
          </p:nvPr>
        </p:nvSpPr>
        <p:spPr>
          <a:xfrm>
            <a:off x="429808" y="79842"/>
            <a:ext cx="11418891" cy="1456267"/>
          </a:xfrm>
        </p:spPr>
        <p:txBody>
          <a:bodyPr/>
          <a:lstStyle/>
          <a:p>
            <a:r>
              <a:rPr lang="en-US" dirty="0"/>
              <a:t>We can get the same LLM functionality for </a:t>
            </a:r>
            <a:r>
              <a:rPr lang="en-US" b="1" i="1" dirty="0"/>
              <a:t>our</a:t>
            </a:r>
            <a:r>
              <a:rPr lang="en-US" dirty="0"/>
              <a:t> software using </a:t>
            </a:r>
            <a:r>
              <a:rPr lang="en-US" dirty="0" err="1"/>
              <a:t>llm</a:t>
            </a:r>
            <a:r>
              <a:rPr lang="en-US" dirty="0"/>
              <a:t> APIs.   An example in python:</a:t>
            </a:r>
          </a:p>
        </p:txBody>
      </p:sp>
      <p:pic>
        <p:nvPicPr>
          <p:cNvPr id="5" name="Picture 4" descr="A screenshot of a computer code&#10;&#10;Description automatically generated">
            <a:extLst>
              <a:ext uri="{FF2B5EF4-FFF2-40B4-BE49-F238E27FC236}">
                <a16:creationId xmlns:a16="http://schemas.microsoft.com/office/drawing/2014/main" id="{5175D116-E36A-71AF-A321-445DD4E72F5A}"/>
              </a:ext>
            </a:extLst>
          </p:cNvPr>
          <p:cNvPicPr>
            <a:picLocks noChangeAspect="1"/>
          </p:cNvPicPr>
          <p:nvPr/>
        </p:nvPicPr>
        <p:blipFill>
          <a:blip r:embed="rId2"/>
          <a:stretch>
            <a:fillRect/>
          </a:stretch>
        </p:blipFill>
        <p:spPr>
          <a:xfrm>
            <a:off x="1412445" y="2037938"/>
            <a:ext cx="4933540" cy="3328654"/>
          </a:xfrm>
          <a:prstGeom prst="rect">
            <a:avLst/>
          </a:prstGeom>
        </p:spPr>
      </p:pic>
      <p:sp>
        <p:nvSpPr>
          <p:cNvPr id="6" name="Content Placeholder 2">
            <a:extLst>
              <a:ext uri="{FF2B5EF4-FFF2-40B4-BE49-F238E27FC236}">
                <a16:creationId xmlns:a16="http://schemas.microsoft.com/office/drawing/2014/main" id="{889EB6CE-AEA8-CB09-0525-C6991754B143}"/>
              </a:ext>
            </a:extLst>
          </p:cNvPr>
          <p:cNvSpPr>
            <a:spLocks noGrp="1"/>
          </p:cNvSpPr>
          <p:nvPr>
            <p:ph idx="1"/>
          </p:nvPr>
        </p:nvSpPr>
        <p:spPr>
          <a:xfrm>
            <a:off x="852470" y="5722381"/>
            <a:ext cx="11061606" cy="1456267"/>
          </a:xfrm>
        </p:spPr>
        <p:txBody>
          <a:bodyPr>
            <a:normAutofit/>
          </a:bodyPr>
          <a:lstStyle/>
          <a:p>
            <a:pPr marL="0" indent="0">
              <a:buNone/>
            </a:pPr>
            <a:r>
              <a:rPr lang="en-US" dirty="0"/>
              <a:t>Uses: Chat Bots, Conversations, </a:t>
            </a:r>
            <a:r>
              <a:rPr lang="en-US"/>
              <a:t>Help Desks, </a:t>
            </a:r>
            <a:r>
              <a:rPr lang="en-US" dirty="0"/>
              <a:t>Summarization, Entity extraction, Batch Classification, Augmenting existing data.   Basically anything you can imagine…</a:t>
            </a:r>
          </a:p>
          <a:p>
            <a:endParaRPr lang="en-US" dirty="0"/>
          </a:p>
        </p:txBody>
      </p:sp>
      <p:sp>
        <p:nvSpPr>
          <p:cNvPr id="3" name="Rectangle 2">
            <a:extLst>
              <a:ext uri="{FF2B5EF4-FFF2-40B4-BE49-F238E27FC236}">
                <a16:creationId xmlns:a16="http://schemas.microsoft.com/office/drawing/2014/main" id="{D29932FC-4D1B-0BFB-6A24-2E1910478B23}"/>
              </a:ext>
            </a:extLst>
          </p:cNvPr>
          <p:cNvSpPr/>
          <p:nvPr/>
        </p:nvSpPr>
        <p:spPr>
          <a:xfrm>
            <a:off x="7943035" y="2276835"/>
            <a:ext cx="2637473" cy="24954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cxnSp>
        <p:nvCxnSpPr>
          <p:cNvPr id="4" name="Straight Arrow Connector 3">
            <a:extLst>
              <a:ext uri="{FF2B5EF4-FFF2-40B4-BE49-F238E27FC236}">
                <a16:creationId xmlns:a16="http://schemas.microsoft.com/office/drawing/2014/main" id="{7B04B1C1-505F-8DC2-2470-C37AD470C68E}"/>
              </a:ext>
            </a:extLst>
          </p:cNvPr>
          <p:cNvCxnSpPr>
            <a:cxnSpLocks/>
          </p:cNvCxnSpPr>
          <p:nvPr/>
        </p:nvCxnSpPr>
        <p:spPr>
          <a:xfrm>
            <a:off x="6383273" y="3372956"/>
            <a:ext cx="155976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B2A34B5-A6DF-B3C4-CB70-D5EE5D7720F2}"/>
              </a:ext>
            </a:extLst>
          </p:cNvPr>
          <p:cNvCxnSpPr>
            <a:cxnSpLocks/>
          </p:cNvCxnSpPr>
          <p:nvPr/>
        </p:nvCxnSpPr>
        <p:spPr>
          <a:xfrm flipH="1">
            <a:off x="6334951" y="3885533"/>
            <a:ext cx="1608084"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0C2C03-44A1-AB0B-46F1-462F6F99E955}"/>
              </a:ext>
            </a:extLst>
          </p:cNvPr>
          <p:cNvSpPr txBox="1"/>
          <p:nvPr/>
        </p:nvSpPr>
        <p:spPr>
          <a:xfrm>
            <a:off x="2914528" y="1644037"/>
            <a:ext cx="1704762" cy="369332"/>
          </a:xfrm>
          <a:prstGeom prst="rect">
            <a:avLst/>
          </a:prstGeom>
          <a:noFill/>
        </p:spPr>
        <p:txBody>
          <a:bodyPr wrap="none" rtlCol="0">
            <a:spAutoFit/>
          </a:bodyPr>
          <a:lstStyle/>
          <a:p>
            <a:r>
              <a:rPr lang="en-US" dirty="0"/>
              <a:t>Python program</a:t>
            </a:r>
          </a:p>
        </p:txBody>
      </p:sp>
    </p:spTree>
    <p:extLst>
      <p:ext uri="{BB962C8B-B14F-4D97-AF65-F5344CB8AC3E}">
        <p14:creationId xmlns:p14="http://schemas.microsoft.com/office/powerpoint/2010/main" val="183096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D3DE-C13B-A44A-311C-BAB991EC9584}"/>
              </a:ext>
            </a:extLst>
          </p:cNvPr>
          <p:cNvSpPr>
            <a:spLocks noGrp="1"/>
          </p:cNvSpPr>
          <p:nvPr>
            <p:ph type="title"/>
          </p:nvPr>
        </p:nvSpPr>
        <p:spPr>
          <a:xfrm>
            <a:off x="345708" y="1"/>
            <a:ext cx="10131425" cy="922020"/>
          </a:xfrm>
        </p:spPr>
        <p:txBody>
          <a:bodyPr/>
          <a:lstStyle/>
          <a:p>
            <a:r>
              <a:rPr lang="en-US" dirty="0"/>
              <a:t>What You’ll Need FIRST: Access to an LLM API</a:t>
            </a:r>
          </a:p>
        </p:txBody>
      </p:sp>
      <p:pic>
        <p:nvPicPr>
          <p:cNvPr id="9" name="Picture 8" descr="A screenshot of a computer&#10;&#10;Description automatically generated">
            <a:extLst>
              <a:ext uri="{FF2B5EF4-FFF2-40B4-BE49-F238E27FC236}">
                <a16:creationId xmlns:a16="http://schemas.microsoft.com/office/drawing/2014/main" id="{2DF450F0-6684-EA6D-FD40-8F24BC143555}"/>
              </a:ext>
            </a:extLst>
          </p:cNvPr>
          <p:cNvPicPr>
            <a:picLocks noChangeAspect="1"/>
          </p:cNvPicPr>
          <p:nvPr/>
        </p:nvPicPr>
        <p:blipFill>
          <a:blip r:embed="rId2"/>
          <a:stretch>
            <a:fillRect/>
          </a:stretch>
        </p:blipFill>
        <p:spPr>
          <a:xfrm>
            <a:off x="262581" y="1476019"/>
            <a:ext cx="5833419" cy="2777704"/>
          </a:xfrm>
          <a:prstGeom prst="rect">
            <a:avLst/>
          </a:prstGeom>
        </p:spPr>
      </p:pic>
      <p:sp>
        <p:nvSpPr>
          <p:cNvPr id="10" name="TextBox 9">
            <a:extLst>
              <a:ext uri="{FF2B5EF4-FFF2-40B4-BE49-F238E27FC236}">
                <a16:creationId xmlns:a16="http://schemas.microsoft.com/office/drawing/2014/main" id="{C87CD0E9-F235-19C7-97C1-B607004F67FE}"/>
              </a:ext>
            </a:extLst>
          </p:cNvPr>
          <p:cNvSpPr txBox="1"/>
          <p:nvPr/>
        </p:nvSpPr>
        <p:spPr>
          <a:xfrm>
            <a:off x="262581" y="1106687"/>
            <a:ext cx="5061332" cy="369332"/>
          </a:xfrm>
          <a:prstGeom prst="rect">
            <a:avLst/>
          </a:prstGeom>
          <a:noFill/>
        </p:spPr>
        <p:txBody>
          <a:bodyPr wrap="square" rtlCol="0">
            <a:spAutoFit/>
          </a:bodyPr>
          <a:lstStyle/>
          <a:p>
            <a:r>
              <a:rPr lang="en-US" dirty="0"/>
              <a:t>Azure AI Machine Learning Studio Model Catalog</a:t>
            </a:r>
          </a:p>
        </p:txBody>
      </p:sp>
      <p:pic>
        <p:nvPicPr>
          <p:cNvPr id="14" name="Picture 13" descr="A screenshot of a computer&#10;&#10;Description automatically generated">
            <a:extLst>
              <a:ext uri="{FF2B5EF4-FFF2-40B4-BE49-F238E27FC236}">
                <a16:creationId xmlns:a16="http://schemas.microsoft.com/office/drawing/2014/main" id="{51E46C88-23B1-F057-20F5-827B61B3BA14}"/>
              </a:ext>
            </a:extLst>
          </p:cNvPr>
          <p:cNvPicPr>
            <a:picLocks noChangeAspect="1"/>
          </p:cNvPicPr>
          <p:nvPr/>
        </p:nvPicPr>
        <p:blipFill>
          <a:blip r:embed="rId3"/>
          <a:stretch>
            <a:fillRect/>
          </a:stretch>
        </p:blipFill>
        <p:spPr>
          <a:xfrm>
            <a:off x="6477695" y="3570661"/>
            <a:ext cx="5451724" cy="2867071"/>
          </a:xfrm>
          <a:prstGeom prst="rect">
            <a:avLst/>
          </a:prstGeom>
        </p:spPr>
      </p:pic>
      <p:sp>
        <p:nvSpPr>
          <p:cNvPr id="15" name="TextBox 14">
            <a:extLst>
              <a:ext uri="{FF2B5EF4-FFF2-40B4-BE49-F238E27FC236}">
                <a16:creationId xmlns:a16="http://schemas.microsoft.com/office/drawing/2014/main" id="{B52B03A9-7093-C339-7DC7-5B022B6BD77E}"/>
              </a:ext>
            </a:extLst>
          </p:cNvPr>
          <p:cNvSpPr txBox="1"/>
          <p:nvPr/>
        </p:nvSpPr>
        <p:spPr>
          <a:xfrm>
            <a:off x="6375997" y="3244334"/>
            <a:ext cx="5061332" cy="369332"/>
          </a:xfrm>
          <a:prstGeom prst="rect">
            <a:avLst/>
          </a:prstGeom>
          <a:noFill/>
        </p:spPr>
        <p:txBody>
          <a:bodyPr wrap="square" rtlCol="0">
            <a:spAutoFit/>
          </a:bodyPr>
          <a:lstStyle/>
          <a:p>
            <a:r>
              <a:rPr lang="en-US" dirty="0"/>
              <a:t>OpenAI Developer Platform</a:t>
            </a:r>
          </a:p>
        </p:txBody>
      </p:sp>
    </p:spTree>
    <p:extLst>
      <p:ext uri="{BB962C8B-B14F-4D97-AF65-F5344CB8AC3E}">
        <p14:creationId xmlns:p14="http://schemas.microsoft.com/office/powerpoint/2010/main" val="7240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355139"/>
            <a:ext cx="10482407" cy="905164"/>
          </a:xfrm>
        </p:spPr>
        <p:txBody>
          <a:bodyPr>
            <a:normAutofit fontScale="90000"/>
          </a:bodyPr>
          <a:lstStyle/>
          <a:p>
            <a:r>
              <a:rPr lang="en-US" dirty="0"/>
              <a:t>Now, We’re READY To CODE</a:t>
            </a:r>
            <a:br>
              <a:rPr lang="en-US" dirty="0"/>
            </a:br>
            <a:br>
              <a:rPr lang="en-US" dirty="0"/>
            </a:br>
            <a:endParaRPr lang="en-US" dirty="0"/>
          </a:p>
        </p:txBody>
      </p:sp>
      <p:pic>
        <p:nvPicPr>
          <p:cNvPr id="4" name="Picture 3" descr="A white rectangle with blue lines&#10;&#10;Description automatically generated">
            <a:extLst>
              <a:ext uri="{FF2B5EF4-FFF2-40B4-BE49-F238E27FC236}">
                <a16:creationId xmlns:a16="http://schemas.microsoft.com/office/drawing/2014/main" id="{F563BF5C-0C89-BE62-671D-B9BAA1496E22}"/>
              </a:ext>
            </a:extLst>
          </p:cNvPr>
          <p:cNvPicPr>
            <a:picLocks noChangeAspect="1"/>
          </p:cNvPicPr>
          <p:nvPr/>
        </p:nvPicPr>
        <p:blipFill>
          <a:blip r:embed="rId2"/>
          <a:stretch>
            <a:fillRect/>
          </a:stretch>
        </p:blipFill>
        <p:spPr>
          <a:xfrm>
            <a:off x="527407" y="1708134"/>
            <a:ext cx="3600635" cy="622332"/>
          </a:xfrm>
          <a:prstGeom prst="rect">
            <a:avLst/>
          </a:prstGeom>
        </p:spPr>
      </p:pic>
      <p:sp>
        <p:nvSpPr>
          <p:cNvPr id="5" name="Content Placeholder 2">
            <a:extLst>
              <a:ext uri="{FF2B5EF4-FFF2-40B4-BE49-F238E27FC236}">
                <a16:creationId xmlns:a16="http://schemas.microsoft.com/office/drawing/2014/main" id="{A3A0B90A-94CA-EB36-0EE8-24B94A4B88DF}"/>
              </a:ext>
            </a:extLst>
          </p:cNvPr>
          <p:cNvSpPr>
            <a:spLocks noGrp="1"/>
          </p:cNvSpPr>
          <p:nvPr>
            <p:ph idx="1"/>
          </p:nvPr>
        </p:nvSpPr>
        <p:spPr>
          <a:xfrm>
            <a:off x="422355" y="1032616"/>
            <a:ext cx="10610890" cy="455374"/>
          </a:xfrm>
        </p:spPr>
        <p:txBody>
          <a:bodyPr anchor="t" anchorCtr="0">
            <a:normAutofit/>
          </a:bodyPr>
          <a:lstStyle/>
          <a:p>
            <a:pPr marL="0" indent="0">
              <a:buNone/>
            </a:pPr>
            <a:r>
              <a:rPr lang="en-US" dirty="0"/>
              <a:t>These are the only two python packages you will need:</a:t>
            </a:r>
          </a:p>
        </p:txBody>
      </p:sp>
      <p:sp>
        <p:nvSpPr>
          <p:cNvPr id="6" name="Content Placeholder 2">
            <a:extLst>
              <a:ext uri="{FF2B5EF4-FFF2-40B4-BE49-F238E27FC236}">
                <a16:creationId xmlns:a16="http://schemas.microsoft.com/office/drawing/2014/main" id="{C404C2BD-F182-6F92-4522-5413DD350B6C}"/>
              </a:ext>
            </a:extLst>
          </p:cNvPr>
          <p:cNvSpPr txBox="1">
            <a:spLocks/>
          </p:cNvSpPr>
          <p:nvPr/>
        </p:nvSpPr>
        <p:spPr>
          <a:xfrm>
            <a:off x="422355" y="3179289"/>
            <a:ext cx="10610890" cy="455374"/>
          </a:xfrm>
          <a:prstGeom prst="rect">
            <a:avLst/>
          </a:prstGeom>
        </p:spPr>
        <p:txBody>
          <a:bodyPr vert="horz" lIns="91440" tIns="45720" rIns="91440" bIns="45720" rtlCol="0" anchor="t" anchorCtr="0">
            <a:normAutofit fontScale="2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7200" dirty="0"/>
              <a:t>You can also use the OpenAI package and objects, but…</a:t>
            </a:r>
          </a:p>
          <a:p>
            <a:r>
              <a:rPr lang="en-US" sz="7200" dirty="0"/>
              <a:t>OpenAI package dependencies can be cumbersome (had to pin version in example below)</a:t>
            </a:r>
          </a:p>
          <a:p>
            <a:r>
              <a:rPr lang="en-US" sz="7200" dirty="0"/>
              <a:t>The REST Interface via the requests package is already very simple to use</a:t>
            </a:r>
          </a:p>
          <a:p>
            <a:r>
              <a:rPr lang="en-US" sz="7200" dirty="0"/>
              <a:t>Swapping in another vendor’s LLMs (i.e. Meta Llama, Claude) is far easier with REST interface as those other models provide REST interfaces as well</a:t>
            </a:r>
          </a:p>
          <a:p>
            <a:pPr marL="0" indent="0">
              <a:buNone/>
            </a:pPr>
            <a:endParaRPr lang="en-US" sz="1800" dirty="0"/>
          </a:p>
          <a:p>
            <a:pPr marL="0" indent="0">
              <a:buFont typeface="Arial"/>
              <a:buNone/>
            </a:pPr>
            <a:endParaRPr lang="en-US" dirty="0"/>
          </a:p>
        </p:txBody>
      </p:sp>
      <p:pic>
        <p:nvPicPr>
          <p:cNvPr id="11" name="Picture 10" descr="A screenshot of a computer&#10;&#10;Description automatically generated">
            <a:extLst>
              <a:ext uri="{FF2B5EF4-FFF2-40B4-BE49-F238E27FC236}">
                <a16:creationId xmlns:a16="http://schemas.microsoft.com/office/drawing/2014/main" id="{3345EAB2-D1BD-C42A-6D11-B3EB4EEF5706}"/>
              </a:ext>
            </a:extLst>
          </p:cNvPr>
          <p:cNvPicPr>
            <a:picLocks noChangeAspect="1"/>
          </p:cNvPicPr>
          <p:nvPr/>
        </p:nvPicPr>
        <p:blipFill>
          <a:blip r:embed="rId3"/>
          <a:stretch>
            <a:fillRect/>
          </a:stretch>
        </p:blipFill>
        <p:spPr>
          <a:xfrm>
            <a:off x="595987" y="4908305"/>
            <a:ext cx="2749691" cy="1206562"/>
          </a:xfrm>
          <a:prstGeom prst="rect">
            <a:avLst/>
          </a:prstGeom>
        </p:spPr>
      </p:pic>
      <p:sp>
        <p:nvSpPr>
          <p:cNvPr id="12" name="Content Placeholder 2">
            <a:extLst>
              <a:ext uri="{FF2B5EF4-FFF2-40B4-BE49-F238E27FC236}">
                <a16:creationId xmlns:a16="http://schemas.microsoft.com/office/drawing/2014/main" id="{9B82A974-7E8D-D44F-98B6-F2B1D5FF2BC3}"/>
              </a:ext>
            </a:extLst>
          </p:cNvPr>
          <p:cNvSpPr txBox="1">
            <a:spLocks/>
          </p:cNvSpPr>
          <p:nvPr/>
        </p:nvSpPr>
        <p:spPr>
          <a:xfrm>
            <a:off x="527407" y="5361400"/>
            <a:ext cx="10610890" cy="455374"/>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dirty="0"/>
          </a:p>
        </p:txBody>
      </p:sp>
    </p:spTree>
    <p:extLst>
      <p:ext uri="{BB962C8B-B14F-4D97-AF65-F5344CB8AC3E}">
        <p14:creationId xmlns:p14="http://schemas.microsoft.com/office/powerpoint/2010/main" val="406453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71af3243-3dd4-4a8d-8c0d-dd76da1f02a5"/>
    <ds:schemaRef ds:uri="http://schemas.microsoft.com/office/infopath/2007/PartnerControls"/>
    <ds:schemaRef ds:uri="http://purl.org/dc/term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1015</Words>
  <Application>Microsoft Office PowerPoint</Application>
  <PresentationFormat>Widescreen</PresentationFormat>
  <Paragraphs>144</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Understanding and CALLING LARGE LANGUAGE MODEL APIs FROM PYTHON  john shipway December 5, 2024 </vt:lpstr>
      <vt:lpstr>What is model?</vt:lpstr>
      <vt:lpstr>What is a statistical model?</vt:lpstr>
      <vt:lpstr>What is a LARGE LANGUAGE model (LLM)?</vt:lpstr>
      <vt:lpstr>Large Language models are really working with numbers</vt:lpstr>
      <vt:lpstr>How people typically use large Language models:</vt:lpstr>
      <vt:lpstr>We can get the same LLM functionality for our software using llm APIs.   An example in python:</vt:lpstr>
      <vt:lpstr>What You’ll Need FIRST: Access to an LLM API</vt:lpstr>
      <vt:lpstr>Now, We’re READY To CODE  </vt:lpstr>
      <vt:lpstr>LLM API Initialization  </vt:lpstr>
      <vt:lpstr>cREATING THE LLM PROMPT  </vt:lpstr>
      <vt:lpstr>Calling the LLM API and EXTRACTING RESULTS </vt:lpstr>
      <vt:lpstr>We can now call the Function in a loop and compete our task</vt:lpstr>
      <vt:lpstr>Our Final Result</vt:lpstr>
      <vt:lpstr>What HAVE WE LEARNED TODAY</vt:lpstr>
      <vt:lpstr>Resources</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2020-09-28T18:04:21Z</dcterms:created>
  <dcterms:modified xsi:type="dcterms:W3CDTF">2024-12-05T16:52:25Z</dcterms:modified>
</cp:coreProperties>
</file>